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Lst>
  <p:sldSz cy="6858000" cx="9144000"/>
  <p:notesSz cx="6858000" cy="2286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008">
          <p15:clr>
            <a:srgbClr val="A4A3A4"/>
          </p15:clr>
        </p15:guide>
        <p15:guide id="2" pos="456">
          <p15:clr>
            <a:srgbClr val="A4A3A4"/>
          </p15:clr>
        </p15:guide>
      </p15:sldGuideLst>
    </p:ext>
    <p:ext uri="http://customooxmlschemas.google.com/">
      <go:slidesCustomData xmlns:go="http://customooxmlschemas.google.com/" r:id="rId33" roundtripDataSignature="AMtx7mimcINtIbv1fMO3BiMcnmIlb6srd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008" orient="horz"/>
        <p:guide pos="456"/>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11" Type="http://schemas.openxmlformats.org/officeDocument/2006/relationships/slide" Target="slides/slide6.xml"/><Relationship Id="rId33" Type="http://customschemas.google.com/relationships/presentationmetadata" Target="metadata"/><Relationship Id="rId10" Type="http://schemas.openxmlformats.org/officeDocument/2006/relationships/slide" Target="slides/slide5.xml"/><Relationship Id="rId32" Type="http://schemas.openxmlformats.org/officeDocument/2006/relationships/slide" Target="slides/slide27.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 name="Shape 29"/>
        <p:cNvGrpSpPr/>
        <p:nvPr/>
      </p:nvGrpSpPr>
      <p:grpSpPr>
        <a:xfrm>
          <a:off x="0" y="0"/>
          <a:ext cx="0" cy="0"/>
          <a:chOff x="0" y="0"/>
          <a:chExt cx="0" cy="0"/>
        </a:xfrm>
      </p:grpSpPr>
      <p:sp>
        <p:nvSpPr>
          <p:cNvPr id="30" name="Google Shape;30;p1: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1" name="Google Shape;31;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Instructor Notes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Welcome to Lesson 2: Scene Management and Patient Assessment.</a:t>
            </a:r>
            <a:endParaRPr/>
          </a:p>
          <a:p>
            <a:pPr indent="0" lvl="0" marL="0" rtl="0" algn="l">
              <a:spcBef>
                <a:spcPts val="0"/>
              </a:spcBef>
              <a:spcAft>
                <a:spcPts val="0"/>
              </a:spcAft>
              <a:buNone/>
            </a:pPr>
            <a:r>
              <a:t/>
            </a:r>
            <a:endParaRPr/>
          </a:p>
        </p:txBody>
      </p:sp>
      <p:sp>
        <p:nvSpPr>
          <p:cNvPr id="32" name="Google Shape;32;p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 name="Shape 36"/>
        <p:cNvGrpSpPr/>
        <p:nvPr/>
      </p:nvGrpSpPr>
      <p:grpSpPr>
        <a:xfrm>
          <a:off x="0" y="0"/>
          <a:ext cx="0" cy="0"/>
          <a:chOff x="0" y="0"/>
          <a:chExt cx="0" cy="0"/>
        </a:xfrm>
      </p:grpSpPr>
      <p:sp>
        <p:nvSpPr>
          <p:cNvPr id="37" name="Google Shape;37;p2: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8" name="Google Shape;38;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Instructor Notes </a:t>
            </a:r>
            <a:endParaRPr/>
          </a:p>
          <a:p>
            <a:pPr indent="0" lvl="0" marL="0" rtl="0" algn="l">
              <a:spcBef>
                <a:spcPts val="0"/>
              </a:spcBef>
              <a:spcAft>
                <a:spcPts val="0"/>
              </a:spcAft>
              <a:buNone/>
            </a:pPr>
            <a:r>
              <a:t/>
            </a:r>
            <a:endParaRPr/>
          </a:p>
          <a:p>
            <a:pPr indent="0" lvl="0" marL="0" rtl="0" algn="l">
              <a:spcBef>
                <a:spcPts val="0"/>
              </a:spcBef>
              <a:spcAft>
                <a:spcPts val="0"/>
              </a:spcAft>
              <a:buNone/>
            </a:pPr>
            <a:r>
              <a:rPr b="0" lang="en-US"/>
              <a:t>At the completion of this lesson, the participant should be able to:</a:t>
            </a:r>
            <a:endParaRPr/>
          </a:p>
          <a:p>
            <a:pPr indent="-171450" lvl="1" marL="171450" rtl="0" algn="l">
              <a:spcBef>
                <a:spcPts val="0"/>
              </a:spcBef>
              <a:spcAft>
                <a:spcPts val="0"/>
              </a:spcAft>
              <a:buClr>
                <a:schemeClr val="dk1"/>
              </a:buClr>
              <a:buSzPts val="1200"/>
              <a:buFont typeface="Arial"/>
              <a:buChar char="•"/>
            </a:pPr>
            <a:r>
              <a:rPr lang="en-US" sz="1200">
                <a:solidFill>
                  <a:schemeClr val="dk1"/>
                </a:solidFill>
                <a:latin typeface="Calibri"/>
                <a:ea typeface="Calibri"/>
                <a:cs typeface="Calibri"/>
                <a:sym typeface="Calibri"/>
              </a:rPr>
              <a:t>Identify the scene safety threats that pose a hazard to personnel, patients, and bystanders.</a:t>
            </a:r>
            <a:endParaRPr/>
          </a:p>
          <a:p>
            <a:pPr indent="-171450" lvl="1" marL="171450" rtl="0" algn="l">
              <a:spcBef>
                <a:spcPts val="0"/>
              </a:spcBef>
              <a:spcAft>
                <a:spcPts val="0"/>
              </a:spcAft>
              <a:buClr>
                <a:schemeClr val="dk1"/>
              </a:buClr>
              <a:buSzPts val="1200"/>
              <a:buFont typeface="Arial"/>
              <a:buChar char="•"/>
            </a:pPr>
            <a:r>
              <a:rPr lang="en-US" sz="1200">
                <a:solidFill>
                  <a:schemeClr val="dk1"/>
                </a:solidFill>
                <a:latin typeface="Calibri"/>
                <a:ea typeface="Calibri"/>
                <a:cs typeface="Calibri"/>
                <a:sym typeface="Calibri"/>
              </a:rPr>
              <a:t>Recognize indications of intimate partner violence. </a:t>
            </a:r>
            <a:endParaRPr sz="1100">
              <a:solidFill>
                <a:schemeClr val="dk1"/>
              </a:solidFill>
              <a:latin typeface="Calibri"/>
              <a:ea typeface="Calibri"/>
              <a:cs typeface="Calibri"/>
              <a:sym typeface="Calibri"/>
            </a:endParaRPr>
          </a:p>
          <a:p>
            <a:pPr indent="-171450" lvl="1" marL="171450" rtl="0" algn="l">
              <a:spcBef>
                <a:spcPts val="0"/>
              </a:spcBef>
              <a:spcAft>
                <a:spcPts val="0"/>
              </a:spcAft>
              <a:buClr>
                <a:schemeClr val="dk1"/>
              </a:buClr>
              <a:buSzPts val="1200"/>
              <a:buFont typeface="Arial"/>
              <a:buChar char="•"/>
            </a:pPr>
            <a:r>
              <a:rPr lang="en-US" sz="1200">
                <a:solidFill>
                  <a:schemeClr val="dk1"/>
                </a:solidFill>
                <a:latin typeface="Calibri"/>
                <a:ea typeface="Calibri"/>
                <a:cs typeface="Calibri"/>
                <a:sym typeface="Calibri"/>
              </a:rPr>
              <a:t>Evaluate emergency situations and apply the principles of triage to determine the most appropriate course of action</a:t>
            </a:r>
            <a:endParaRPr sz="1100">
              <a:solidFill>
                <a:schemeClr val="dk1"/>
              </a:solidFill>
              <a:latin typeface="Calibri"/>
              <a:ea typeface="Calibri"/>
              <a:cs typeface="Calibri"/>
              <a:sym typeface="Calibri"/>
            </a:endParaRPr>
          </a:p>
          <a:p>
            <a:pPr indent="-171450" lvl="1" marL="171450" rtl="0" algn="l">
              <a:spcBef>
                <a:spcPts val="0"/>
              </a:spcBef>
              <a:spcAft>
                <a:spcPts val="0"/>
              </a:spcAft>
              <a:buClr>
                <a:schemeClr val="dk1"/>
              </a:buClr>
              <a:buSzPts val="1200"/>
              <a:buFont typeface="Arial"/>
              <a:buChar char="•"/>
            </a:pPr>
            <a:r>
              <a:rPr lang="en-US" sz="1200">
                <a:solidFill>
                  <a:schemeClr val="dk1"/>
                </a:solidFill>
                <a:latin typeface="Calibri"/>
                <a:ea typeface="Calibri"/>
                <a:cs typeface="Calibri"/>
                <a:sym typeface="Calibri"/>
              </a:rPr>
              <a:t>Apply an MUCC-compliant triage method to manage multiple-casualty incidents.</a:t>
            </a:r>
            <a:endParaRPr sz="1100">
              <a:solidFill>
                <a:schemeClr val="dk1"/>
              </a:solidFill>
              <a:latin typeface="Calibri"/>
              <a:ea typeface="Calibri"/>
              <a:cs typeface="Calibri"/>
              <a:sym typeface="Calibri"/>
            </a:endParaRPr>
          </a:p>
          <a:p>
            <a:pPr indent="-95250" lvl="0" marL="171450" rtl="0" algn="l">
              <a:spcBef>
                <a:spcPts val="0"/>
              </a:spcBef>
              <a:spcAft>
                <a:spcPts val="0"/>
              </a:spcAft>
              <a:buClr>
                <a:schemeClr val="dk1"/>
              </a:buClr>
              <a:buSzPts val="1200"/>
              <a:buFont typeface="Arial"/>
              <a:buNone/>
            </a:pPr>
            <a:r>
              <a:t/>
            </a:r>
            <a:endParaRPr/>
          </a:p>
          <a:p>
            <a:pPr indent="0" lvl="0" marL="0" rtl="0" algn="l">
              <a:spcBef>
                <a:spcPts val="0"/>
              </a:spcBef>
              <a:spcAft>
                <a:spcPts val="0"/>
              </a:spcAft>
              <a:buNone/>
            </a:pPr>
            <a:r>
              <a:t/>
            </a:r>
            <a:endParaRPr/>
          </a:p>
          <a:p>
            <a:pPr indent="0" lvl="0" marL="0" rtl="0" algn="l">
              <a:spcBef>
                <a:spcPts val="0"/>
              </a:spcBef>
              <a:spcAft>
                <a:spcPts val="0"/>
              </a:spcAft>
              <a:buClr>
                <a:schemeClr val="dk1"/>
              </a:buClr>
              <a:buSzPts val="1200"/>
              <a:buFont typeface="Arial"/>
              <a:buNone/>
            </a:pPr>
            <a:r>
              <a:t/>
            </a:r>
            <a:endParaRPr/>
          </a:p>
        </p:txBody>
      </p:sp>
      <p:sp>
        <p:nvSpPr>
          <p:cNvPr id="39" name="Google Shape;39;p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 name="Shape 43"/>
        <p:cNvGrpSpPr/>
        <p:nvPr/>
      </p:nvGrpSpPr>
      <p:grpSpPr>
        <a:xfrm>
          <a:off x="0" y="0"/>
          <a:ext cx="0" cy="0"/>
          <a:chOff x="0" y="0"/>
          <a:chExt cx="0" cy="0"/>
        </a:xfrm>
      </p:grpSpPr>
      <p:sp>
        <p:nvSpPr>
          <p:cNvPr id="44" name="Google Shape;44;p3: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5" name="Google Shape;45;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Instructor Notes </a:t>
            </a:r>
            <a:endParaRPr/>
          </a:p>
          <a:p>
            <a:pPr indent="0" lvl="0" marL="0" rtl="0" algn="l">
              <a:spcBef>
                <a:spcPts val="0"/>
              </a:spcBef>
              <a:spcAft>
                <a:spcPts val="0"/>
              </a:spcAft>
              <a:buNone/>
            </a:pPr>
            <a:r>
              <a:t/>
            </a:r>
            <a:endParaRPr/>
          </a:p>
          <a:p>
            <a:pPr indent="0" lvl="1" marL="0" marR="0" rtl="0" algn="l">
              <a:lnSpc>
                <a:spcPct val="100000"/>
              </a:lnSpc>
              <a:spcBef>
                <a:spcPts val="0"/>
              </a:spcBef>
              <a:spcAft>
                <a:spcPts val="0"/>
              </a:spcAft>
              <a:buClr>
                <a:schemeClr val="dk1"/>
              </a:buClr>
              <a:buSzPts val="1200"/>
              <a:buFont typeface="Calibri"/>
              <a:buNone/>
            </a:pPr>
            <a:r>
              <a:rPr lang="en-US"/>
              <a:t>Expand on the following points. </a:t>
            </a:r>
            <a:endParaRPr/>
          </a:p>
          <a:p>
            <a:pPr indent="0" lvl="1" marL="0" marR="0" rtl="0" algn="l">
              <a:lnSpc>
                <a:spcPct val="100000"/>
              </a:lnSpc>
              <a:spcBef>
                <a:spcPts val="0"/>
              </a:spcBef>
              <a:spcAft>
                <a:spcPts val="0"/>
              </a:spcAft>
              <a:buClr>
                <a:schemeClr val="dk1"/>
              </a:buClr>
              <a:buSzPts val="1200"/>
              <a:buFont typeface="Calibri"/>
              <a:buNone/>
            </a:pPr>
            <a:r>
              <a:rPr lang="en-US"/>
              <a:t>Briefly review how to perform a scene size-up. </a:t>
            </a:r>
            <a:endParaRPr/>
          </a:p>
          <a:p>
            <a:pPr indent="-171450" lvl="0" marL="171450" rtl="0" algn="l">
              <a:spcBef>
                <a:spcPts val="0"/>
              </a:spcBef>
              <a:spcAft>
                <a:spcPts val="0"/>
              </a:spcAft>
              <a:buClr>
                <a:schemeClr val="dk1"/>
              </a:buClr>
              <a:buSzPts val="1200"/>
              <a:buFont typeface="Arial"/>
              <a:buChar char="•"/>
            </a:pPr>
            <a:r>
              <a:rPr lang="en-US"/>
              <a:t>Scene Size-Up</a:t>
            </a:r>
            <a:endParaRPr/>
          </a:p>
          <a:p>
            <a:pPr indent="-171450" lvl="1" marL="628650" rtl="0" algn="l">
              <a:spcBef>
                <a:spcPts val="0"/>
              </a:spcBef>
              <a:spcAft>
                <a:spcPts val="0"/>
              </a:spcAft>
              <a:buClr>
                <a:schemeClr val="dk1"/>
              </a:buClr>
              <a:buSzPts val="1200"/>
              <a:buFont typeface="Arial"/>
              <a:buChar char="•"/>
            </a:pPr>
            <a:r>
              <a:rPr lang="en-US"/>
              <a:t>Consider the possible safety hazards</a:t>
            </a:r>
            <a:endParaRPr/>
          </a:p>
          <a:p>
            <a:pPr indent="-171450" lvl="2" marL="1085850" rtl="0" algn="l">
              <a:spcBef>
                <a:spcPts val="0"/>
              </a:spcBef>
              <a:spcAft>
                <a:spcPts val="0"/>
              </a:spcAft>
              <a:buClr>
                <a:schemeClr val="dk1"/>
              </a:buClr>
              <a:buSzPts val="1200"/>
              <a:buFont typeface="Arial"/>
              <a:buChar char="•"/>
            </a:pPr>
            <a:r>
              <a:rPr lang="en-US"/>
              <a:t>General Impression - Obvious</a:t>
            </a:r>
            <a:endParaRPr/>
          </a:p>
          <a:p>
            <a:pPr indent="-171450" lvl="3" marL="1543050" rtl="0" algn="l">
              <a:spcBef>
                <a:spcPts val="0"/>
              </a:spcBef>
              <a:spcAft>
                <a:spcPts val="0"/>
              </a:spcAft>
              <a:buClr>
                <a:schemeClr val="dk1"/>
              </a:buClr>
              <a:buSzPts val="1200"/>
              <a:buFont typeface="Arial"/>
              <a:buChar char="•"/>
            </a:pPr>
            <a:r>
              <a:rPr lang="en-US"/>
              <a:t>Dispatch information – if available</a:t>
            </a:r>
            <a:endParaRPr/>
          </a:p>
          <a:p>
            <a:pPr indent="-171450" lvl="3" marL="1543050" rtl="0" algn="l">
              <a:spcBef>
                <a:spcPts val="0"/>
              </a:spcBef>
              <a:spcAft>
                <a:spcPts val="0"/>
              </a:spcAft>
              <a:buClr>
                <a:schemeClr val="dk1"/>
              </a:buClr>
              <a:buSzPts val="1200"/>
              <a:buFont typeface="Arial"/>
              <a:buChar char="•"/>
            </a:pPr>
            <a:r>
              <a:rPr lang="en-US"/>
              <a:t>MOI</a:t>
            </a:r>
            <a:endParaRPr/>
          </a:p>
          <a:p>
            <a:pPr indent="-171450" lvl="3" marL="1543050" rtl="0" algn="l">
              <a:spcBef>
                <a:spcPts val="0"/>
              </a:spcBef>
              <a:spcAft>
                <a:spcPts val="0"/>
              </a:spcAft>
              <a:buClr>
                <a:schemeClr val="dk1"/>
              </a:buClr>
              <a:buSzPts val="1200"/>
              <a:buFont typeface="Arial"/>
              <a:buChar char="•"/>
            </a:pPr>
            <a:r>
              <a:rPr lang="en-US"/>
              <a:t>Number of patients</a:t>
            </a:r>
            <a:endParaRPr/>
          </a:p>
          <a:p>
            <a:pPr indent="-171450" lvl="3" marL="1543050" rtl="0" algn="l">
              <a:spcBef>
                <a:spcPts val="0"/>
              </a:spcBef>
              <a:spcAft>
                <a:spcPts val="0"/>
              </a:spcAft>
              <a:buClr>
                <a:schemeClr val="dk1"/>
              </a:buClr>
              <a:buSzPts val="1200"/>
              <a:buFont typeface="Arial"/>
              <a:buChar char="•"/>
            </a:pPr>
            <a:r>
              <a:rPr lang="en-US"/>
              <a:t>Weather/Light</a:t>
            </a:r>
            <a:endParaRPr/>
          </a:p>
          <a:p>
            <a:pPr indent="-171450" lvl="3" marL="1543050" rtl="0" algn="l">
              <a:spcBef>
                <a:spcPts val="0"/>
              </a:spcBef>
              <a:spcAft>
                <a:spcPts val="0"/>
              </a:spcAft>
              <a:buClr>
                <a:schemeClr val="dk1"/>
              </a:buClr>
              <a:buSzPts val="1200"/>
              <a:buFont typeface="Arial"/>
              <a:buChar char="•"/>
            </a:pPr>
            <a:r>
              <a:rPr lang="en-US"/>
              <a:t>Location</a:t>
            </a:r>
            <a:endParaRPr/>
          </a:p>
          <a:p>
            <a:pPr indent="-171450" lvl="2" marL="1085850" rtl="0" algn="l">
              <a:spcBef>
                <a:spcPts val="0"/>
              </a:spcBef>
              <a:spcAft>
                <a:spcPts val="0"/>
              </a:spcAft>
              <a:buClr>
                <a:schemeClr val="dk1"/>
              </a:buClr>
              <a:buSzPts val="1200"/>
              <a:buFont typeface="Arial"/>
              <a:buChar char="•"/>
            </a:pPr>
            <a:r>
              <a:rPr lang="en-US"/>
              <a:t>General Impression – Subtle</a:t>
            </a:r>
            <a:endParaRPr/>
          </a:p>
          <a:p>
            <a:pPr indent="-171450" lvl="3" marL="1543050" rtl="0" algn="l">
              <a:spcBef>
                <a:spcPts val="0"/>
              </a:spcBef>
              <a:spcAft>
                <a:spcPts val="0"/>
              </a:spcAft>
              <a:buClr>
                <a:schemeClr val="dk1"/>
              </a:buClr>
              <a:buSzPts val="1200"/>
              <a:buFont typeface="Arial"/>
              <a:buChar char="•"/>
            </a:pPr>
            <a:r>
              <a:rPr lang="en-US"/>
              <a:t>Odors</a:t>
            </a:r>
            <a:endParaRPr/>
          </a:p>
          <a:p>
            <a:pPr indent="-171450" lvl="3" marL="1543050" rtl="0" algn="l">
              <a:spcBef>
                <a:spcPts val="0"/>
              </a:spcBef>
              <a:spcAft>
                <a:spcPts val="0"/>
              </a:spcAft>
              <a:buClr>
                <a:schemeClr val="dk1"/>
              </a:buClr>
              <a:buSzPts val="1200"/>
              <a:buFont typeface="Arial"/>
              <a:buChar char="•"/>
            </a:pPr>
            <a:r>
              <a:rPr lang="en-US"/>
              <a:t>Signs of domestic violence</a:t>
            </a:r>
            <a:endParaRPr/>
          </a:p>
          <a:p>
            <a:pPr indent="-171450" lvl="3" marL="1543050" rtl="0" algn="l">
              <a:spcBef>
                <a:spcPts val="0"/>
              </a:spcBef>
              <a:spcAft>
                <a:spcPts val="0"/>
              </a:spcAft>
              <a:buClr>
                <a:schemeClr val="dk1"/>
              </a:buClr>
              <a:buSzPts val="1200"/>
              <a:buFont typeface="Arial"/>
              <a:buChar char="•"/>
            </a:pPr>
            <a:r>
              <a:rPr lang="en-US"/>
              <a:t>Signs of gang activity</a:t>
            </a:r>
            <a:endParaRPr/>
          </a:p>
          <a:p>
            <a:pPr indent="-171450" lvl="3" marL="1543050" rtl="0" algn="l">
              <a:spcBef>
                <a:spcPts val="0"/>
              </a:spcBef>
              <a:spcAft>
                <a:spcPts val="0"/>
              </a:spcAft>
              <a:buClr>
                <a:schemeClr val="dk1"/>
              </a:buClr>
              <a:buSzPts val="1200"/>
              <a:buFont typeface="Arial"/>
              <a:buChar char="•"/>
            </a:pPr>
            <a:r>
              <a:rPr lang="en-US"/>
              <a:t>Smoke</a:t>
            </a:r>
            <a:endParaRPr/>
          </a:p>
          <a:p>
            <a:pPr indent="-171450" lvl="3" marL="1543050" rtl="0" algn="l">
              <a:spcBef>
                <a:spcPts val="0"/>
              </a:spcBef>
              <a:spcAft>
                <a:spcPts val="0"/>
              </a:spcAft>
              <a:buClr>
                <a:schemeClr val="dk1"/>
              </a:buClr>
              <a:buSzPts val="1200"/>
              <a:buFont typeface="Arial"/>
              <a:buChar char="•"/>
            </a:pPr>
            <a:r>
              <a:rPr lang="en-US"/>
              <a:t>Liquids around the scene</a:t>
            </a:r>
            <a:endParaRPr/>
          </a:p>
          <a:p>
            <a:pPr indent="-171450" lvl="1" marL="628650" rtl="0" algn="l">
              <a:spcBef>
                <a:spcPts val="0"/>
              </a:spcBef>
              <a:spcAft>
                <a:spcPts val="0"/>
              </a:spcAft>
              <a:buClr>
                <a:schemeClr val="dk1"/>
              </a:buClr>
              <a:buSzPts val="1200"/>
              <a:buFont typeface="Arial"/>
              <a:buChar char="•"/>
            </a:pPr>
            <a:r>
              <a:rPr lang="en-US"/>
              <a:t>Consider the resources available.</a:t>
            </a:r>
            <a:endParaRPr/>
          </a:p>
          <a:p>
            <a:pPr indent="-171450" lvl="2" marL="1085850" rtl="0" algn="l">
              <a:spcBef>
                <a:spcPts val="0"/>
              </a:spcBef>
              <a:spcAft>
                <a:spcPts val="0"/>
              </a:spcAft>
              <a:buClr>
                <a:schemeClr val="dk1"/>
              </a:buClr>
              <a:buSzPts val="1200"/>
              <a:buFont typeface="Arial"/>
              <a:buChar char="•"/>
            </a:pPr>
            <a:r>
              <a:rPr lang="en-US"/>
              <a:t>EMS</a:t>
            </a:r>
            <a:endParaRPr/>
          </a:p>
          <a:p>
            <a:pPr indent="-171450" lvl="2" marL="1085850" rtl="0" algn="l">
              <a:spcBef>
                <a:spcPts val="0"/>
              </a:spcBef>
              <a:spcAft>
                <a:spcPts val="0"/>
              </a:spcAft>
              <a:buClr>
                <a:schemeClr val="dk1"/>
              </a:buClr>
              <a:buSzPts val="1200"/>
              <a:buFont typeface="Arial"/>
              <a:buChar char="•"/>
            </a:pPr>
            <a:r>
              <a:rPr lang="en-US"/>
              <a:t>Police</a:t>
            </a:r>
            <a:endParaRPr/>
          </a:p>
          <a:p>
            <a:pPr indent="-171450" lvl="2" marL="1085850" rtl="0" algn="l">
              <a:spcBef>
                <a:spcPts val="0"/>
              </a:spcBef>
              <a:spcAft>
                <a:spcPts val="0"/>
              </a:spcAft>
              <a:buClr>
                <a:schemeClr val="dk1"/>
              </a:buClr>
              <a:buSzPts val="1200"/>
              <a:buFont typeface="Arial"/>
              <a:buChar char="•"/>
            </a:pPr>
            <a:r>
              <a:rPr lang="en-US"/>
              <a:t>Fire</a:t>
            </a:r>
            <a:endParaRPr/>
          </a:p>
          <a:p>
            <a:pPr indent="-171450" lvl="2" marL="1085850" rtl="0" algn="l">
              <a:spcBef>
                <a:spcPts val="0"/>
              </a:spcBef>
              <a:spcAft>
                <a:spcPts val="0"/>
              </a:spcAft>
              <a:buClr>
                <a:schemeClr val="dk1"/>
              </a:buClr>
              <a:buSzPts val="1200"/>
              <a:buFont typeface="Arial"/>
              <a:buChar char="•"/>
            </a:pPr>
            <a:r>
              <a:rPr lang="en-US"/>
              <a:t>Electric company</a:t>
            </a:r>
            <a:endParaRPr/>
          </a:p>
          <a:p>
            <a:pPr indent="-171450" lvl="2" marL="1085850" rtl="0" algn="l">
              <a:spcBef>
                <a:spcPts val="0"/>
              </a:spcBef>
              <a:spcAft>
                <a:spcPts val="0"/>
              </a:spcAft>
              <a:buClr>
                <a:schemeClr val="dk1"/>
              </a:buClr>
              <a:buSzPts val="1200"/>
              <a:buFont typeface="Arial"/>
              <a:buChar char="•"/>
            </a:pPr>
            <a:r>
              <a:rPr lang="en-US"/>
              <a:t>HazMat team</a:t>
            </a:r>
            <a:endParaRPr/>
          </a:p>
          <a:p>
            <a:pPr indent="-171450" lvl="2" marL="1085850" rtl="0" algn="l">
              <a:spcBef>
                <a:spcPts val="0"/>
              </a:spcBef>
              <a:spcAft>
                <a:spcPts val="0"/>
              </a:spcAft>
              <a:buClr>
                <a:schemeClr val="dk1"/>
              </a:buClr>
              <a:buSzPts val="1200"/>
              <a:buFont typeface="Arial"/>
              <a:buChar char="•"/>
            </a:pPr>
            <a:r>
              <a:rPr lang="en-US"/>
              <a:t>More units</a:t>
            </a:r>
            <a:endParaRPr/>
          </a:p>
          <a:p>
            <a:pPr indent="-171450" lvl="2" marL="1085850" rtl="0" algn="l">
              <a:spcBef>
                <a:spcPts val="0"/>
              </a:spcBef>
              <a:spcAft>
                <a:spcPts val="0"/>
              </a:spcAft>
              <a:buClr>
                <a:schemeClr val="dk1"/>
              </a:buClr>
              <a:buSzPts val="1200"/>
              <a:buFont typeface="Arial"/>
              <a:buChar char="•"/>
            </a:pPr>
            <a:r>
              <a:rPr lang="en-US"/>
              <a:t>Light/Heavy rescue</a:t>
            </a:r>
            <a:endParaRPr/>
          </a:p>
          <a:p>
            <a:pPr indent="-95250" lvl="0" marL="171450" marR="0" rtl="0" algn="l">
              <a:lnSpc>
                <a:spcPct val="100000"/>
              </a:lnSpc>
              <a:spcBef>
                <a:spcPts val="0"/>
              </a:spcBef>
              <a:spcAft>
                <a:spcPts val="0"/>
              </a:spcAft>
              <a:buClr>
                <a:schemeClr val="dk1"/>
              </a:buClr>
              <a:buSzPts val="1200"/>
              <a:buFont typeface="Arial"/>
              <a:buNone/>
            </a:pPr>
            <a:r>
              <a:t/>
            </a:r>
            <a:endParaRPr/>
          </a:p>
        </p:txBody>
      </p:sp>
      <p:sp>
        <p:nvSpPr>
          <p:cNvPr id="46" name="Google Shape;46;p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4: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2" name="Google Shape;52;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Instructor Notes</a:t>
            </a:r>
            <a:endParaRPr/>
          </a:p>
          <a:p>
            <a:pPr indent="0" lvl="0" marL="0" rtl="0" algn="l">
              <a:spcBef>
                <a:spcPts val="0"/>
              </a:spcBef>
              <a:spcAft>
                <a:spcPts val="0"/>
              </a:spcAft>
              <a:buNone/>
            </a:pPr>
            <a:r>
              <a:t/>
            </a:r>
            <a:endParaRPr/>
          </a:p>
          <a:p>
            <a:pPr indent="0" lvl="0" marL="0" rtl="0" algn="l">
              <a:spcBef>
                <a:spcPts val="0"/>
              </a:spcBef>
              <a:spcAft>
                <a:spcPts val="0"/>
              </a:spcAft>
              <a:buNone/>
            </a:pPr>
            <a:r>
              <a:rPr b="0" lang="en-US"/>
              <a:t>Expand on the following key points.</a:t>
            </a:r>
            <a:endParaRPr/>
          </a:p>
          <a:p>
            <a:pPr indent="-171450" lvl="0" marL="171450" rtl="0" algn="l">
              <a:spcBef>
                <a:spcPts val="0"/>
              </a:spcBef>
              <a:spcAft>
                <a:spcPts val="0"/>
              </a:spcAft>
              <a:buClr>
                <a:schemeClr val="dk1"/>
              </a:buClr>
              <a:buSzPts val="1200"/>
              <a:buFont typeface="Arial"/>
              <a:buChar char="•"/>
            </a:pPr>
            <a:r>
              <a:rPr b="0" lang="en-US"/>
              <a:t>Discuss the local EMS mass-casualty triage system.</a:t>
            </a:r>
            <a:endParaRPr/>
          </a:p>
          <a:p>
            <a:pPr indent="-171450" lvl="1" marL="628650" rtl="0" algn="l">
              <a:spcBef>
                <a:spcPts val="0"/>
              </a:spcBef>
              <a:spcAft>
                <a:spcPts val="0"/>
              </a:spcAft>
              <a:buClr>
                <a:schemeClr val="dk1"/>
              </a:buClr>
              <a:buSzPts val="1200"/>
              <a:buFont typeface="Arial"/>
              <a:buChar char="•"/>
            </a:pPr>
            <a:r>
              <a:rPr lang="en-US" sz="1200"/>
              <a:t>A model uniform core criteria (MUCC)-compliant triage method will effectively manage the scene and primary survey of multiple casualty incidents.</a:t>
            </a:r>
            <a:endParaRPr b="0"/>
          </a:p>
          <a:p>
            <a:pPr indent="-171450" lvl="0" marL="171450" rtl="0" algn="l">
              <a:spcBef>
                <a:spcPts val="0"/>
              </a:spcBef>
              <a:spcAft>
                <a:spcPts val="0"/>
              </a:spcAft>
              <a:buClr>
                <a:schemeClr val="dk1"/>
              </a:buClr>
              <a:buSzPts val="1200"/>
              <a:buFont typeface="Arial"/>
              <a:buChar char="•"/>
            </a:pPr>
            <a:r>
              <a:rPr b="0" lang="en-US"/>
              <a:t>Ensure that participants understand the system may change depending on the location.</a:t>
            </a:r>
            <a:endParaRPr/>
          </a:p>
          <a:p>
            <a:pPr indent="-171450" lvl="0" marL="171450" rtl="0" algn="l">
              <a:spcBef>
                <a:spcPts val="0"/>
              </a:spcBef>
              <a:spcAft>
                <a:spcPts val="0"/>
              </a:spcAft>
              <a:buClr>
                <a:schemeClr val="dk1"/>
              </a:buClr>
              <a:buSzPts val="1200"/>
              <a:buFont typeface="Arial"/>
              <a:buChar char="•"/>
            </a:pPr>
            <a:r>
              <a:rPr b="0" lang="en-US"/>
              <a:t>Ask participants for examples of other triage systems. </a:t>
            </a:r>
            <a:endParaRPr/>
          </a:p>
          <a:p>
            <a:pPr indent="-171450" lvl="1" marL="628650" rtl="0" algn="l">
              <a:spcBef>
                <a:spcPts val="0"/>
              </a:spcBef>
              <a:spcAft>
                <a:spcPts val="0"/>
              </a:spcAft>
              <a:buClr>
                <a:schemeClr val="dk1"/>
              </a:buClr>
              <a:buSzPts val="1200"/>
              <a:buFont typeface="Arial"/>
              <a:buChar char="•"/>
            </a:pPr>
            <a:r>
              <a:rPr b="0" lang="en-US"/>
              <a:t>Discuss SALT versus START</a:t>
            </a:r>
            <a:endParaRPr/>
          </a:p>
          <a:p>
            <a:pPr indent="-171450" lvl="0" marL="171450" rtl="0" algn="l">
              <a:spcBef>
                <a:spcPts val="0"/>
              </a:spcBef>
              <a:spcAft>
                <a:spcPts val="0"/>
              </a:spcAft>
              <a:buClr>
                <a:schemeClr val="dk1"/>
              </a:buClr>
              <a:buSzPts val="1200"/>
              <a:buFont typeface="Arial"/>
              <a:buChar char="•"/>
            </a:pPr>
            <a:r>
              <a:rPr lang="en-US"/>
              <a:t>Discuss how the general impression and primary survey are inappropriate for a mass-casualty incident.</a:t>
            </a:r>
            <a:endParaRPr/>
          </a:p>
          <a:p>
            <a:pPr indent="-95250" lvl="0" marL="171450" rtl="0" algn="l">
              <a:spcBef>
                <a:spcPts val="0"/>
              </a:spcBef>
              <a:spcAft>
                <a:spcPts val="0"/>
              </a:spcAft>
              <a:buClr>
                <a:schemeClr val="dk1"/>
              </a:buClr>
              <a:buSzPts val="1200"/>
              <a:buFont typeface="Arial"/>
              <a:buNone/>
            </a:pPr>
            <a:r>
              <a:t/>
            </a:r>
            <a:endParaRPr b="0"/>
          </a:p>
          <a:p>
            <a:pPr indent="0" lvl="0" marL="0" rtl="0" algn="l">
              <a:spcBef>
                <a:spcPts val="0"/>
              </a:spcBef>
              <a:spcAft>
                <a:spcPts val="0"/>
              </a:spcAft>
              <a:buNone/>
            </a:pPr>
            <a:r>
              <a:t/>
            </a:r>
            <a:endParaRPr b="1"/>
          </a:p>
        </p:txBody>
      </p:sp>
      <p:sp>
        <p:nvSpPr>
          <p:cNvPr id="53" name="Google Shape;53;p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 name="Shape 59"/>
        <p:cNvGrpSpPr/>
        <p:nvPr/>
      </p:nvGrpSpPr>
      <p:grpSpPr>
        <a:xfrm>
          <a:off x="0" y="0"/>
          <a:ext cx="0" cy="0"/>
          <a:chOff x="0" y="0"/>
          <a:chExt cx="0" cy="0"/>
        </a:xfrm>
      </p:grpSpPr>
      <p:sp>
        <p:nvSpPr>
          <p:cNvPr id="60" name="Google Shape;60;p5: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1" name="Google Shape;61;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2" name="Google Shape;62;p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 name="Shape 66"/>
        <p:cNvGrpSpPr/>
        <p:nvPr/>
      </p:nvGrpSpPr>
      <p:grpSpPr>
        <a:xfrm>
          <a:off x="0" y="0"/>
          <a:ext cx="0" cy="0"/>
          <a:chOff x="0" y="0"/>
          <a:chExt cx="0" cy="0"/>
        </a:xfrm>
      </p:grpSpPr>
      <p:sp>
        <p:nvSpPr>
          <p:cNvPr id="67" name="Google Shape;67;p6: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8" name="Google Shape;68;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Instructor Notes </a:t>
            </a:r>
            <a:endParaRPr/>
          </a:p>
          <a:p>
            <a:pPr indent="0" lvl="0" marL="0" rtl="0" algn="l">
              <a:spcBef>
                <a:spcPts val="0"/>
              </a:spcBef>
              <a:spcAft>
                <a:spcPts val="0"/>
              </a:spcAft>
              <a:buNone/>
            </a:pPr>
            <a:r>
              <a:t/>
            </a:r>
            <a:endParaRPr/>
          </a:p>
          <a:p>
            <a:pPr indent="0" lvl="1" marL="0" marR="0" rtl="0" algn="l">
              <a:lnSpc>
                <a:spcPct val="100000"/>
              </a:lnSpc>
              <a:spcBef>
                <a:spcPts val="0"/>
              </a:spcBef>
              <a:spcAft>
                <a:spcPts val="0"/>
              </a:spcAft>
              <a:buClr>
                <a:schemeClr val="dk1"/>
              </a:buClr>
              <a:buSzPts val="1200"/>
              <a:buFont typeface="Calibri"/>
              <a:buNone/>
            </a:pPr>
            <a:r>
              <a:rPr lang="en-US"/>
              <a:t>Expand on the following points. </a:t>
            </a:r>
            <a:endParaRPr/>
          </a:p>
          <a:p>
            <a:pPr indent="0" lvl="1" marL="0" marR="0" rtl="0" algn="l">
              <a:lnSpc>
                <a:spcPct val="100000"/>
              </a:lnSpc>
              <a:spcBef>
                <a:spcPts val="0"/>
              </a:spcBef>
              <a:spcAft>
                <a:spcPts val="0"/>
              </a:spcAft>
              <a:buClr>
                <a:schemeClr val="dk1"/>
              </a:buClr>
              <a:buSzPts val="1200"/>
              <a:buFont typeface="Calibri"/>
              <a:buNone/>
            </a:pPr>
            <a:r>
              <a:rPr lang="en-US"/>
              <a:t>Briefly review how to perform a scene size-up and primary survey for a trauma patient. </a:t>
            </a:r>
            <a:endParaRPr/>
          </a:p>
          <a:p>
            <a:pPr indent="-171450" lvl="0" marL="171450" rtl="0" algn="l">
              <a:spcBef>
                <a:spcPts val="0"/>
              </a:spcBef>
              <a:spcAft>
                <a:spcPts val="0"/>
              </a:spcAft>
              <a:buClr>
                <a:schemeClr val="dk1"/>
              </a:buClr>
              <a:buSzPts val="1200"/>
              <a:buFont typeface="Arial"/>
              <a:buChar char="•"/>
            </a:pPr>
            <a:r>
              <a:rPr lang="en-US"/>
              <a:t>Primary Survey</a:t>
            </a:r>
            <a:endParaRPr/>
          </a:p>
          <a:p>
            <a:pPr indent="-171450" lvl="1" marL="628650" rtl="0" algn="l">
              <a:spcBef>
                <a:spcPts val="0"/>
              </a:spcBef>
              <a:spcAft>
                <a:spcPts val="0"/>
              </a:spcAft>
              <a:buClr>
                <a:schemeClr val="dk1"/>
              </a:buClr>
              <a:buSzPts val="1200"/>
              <a:buFont typeface="Arial"/>
              <a:buChar char="•"/>
            </a:pPr>
            <a:r>
              <a:rPr lang="en-US"/>
              <a:t>X (</a:t>
            </a:r>
            <a:r>
              <a:rPr lang="en-US" sz="1200">
                <a:solidFill>
                  <a:schemeClr val="dk1"/>
                </a:solidFill>
                <a:latin typeface="Calibri"/>
                <a:ea typeface="Calibri"/>
                <a:cs typeface="Calibri"/>
                <a:sym typeface="Calibri"/>
              </a:rPr>
              <a:t>eXsanguinating hemorrhage)</a:t>
            </a:r>
            <a:r>
              <a:rPr lang="en-US"/>
              <a:t>—Identify severe external bleeding.</a:t>
            </a:r>
            <a:endParaRPr/>
          </a:p>
          <a:p>
            <a:pPr indent="-171450" lvl="1" marL="628650" marR="0" rtl="0" algn="l">
              <a:lnSpc>
                <a:spcPct val="100000"/>
              </a:lnSpc>
              <a:spcBef>
                <a:spcPts val="0"/>
              </a:spcBef>
              <a:spcAft>
                <a:spcPts val="0"/>
              </a:spcAft>
              <a:buClr>
                <a:schemeClr val="dk1"/>
              </a:buClr>
              <a:buSzPts val="1200"/>
              <a:buFont typeface="Arial"/>
              <a:buChar char="•"/>
            </a:pPr>
            <a:r>
              <a:rPr lang="en-US"/>
              <a:t>A (</a:t>
            </a:r>
            <a:r>
              <a:rPr lang="en-US" sz="1200">
                <a:solidFill>
                  <a:schemeClr val="dk1"/>
                </a:solidFill>
                <a:latin typeface="Calibri"/>
                <a:ea typeface="Calibri"/>
                <a:cs typeface="Calibri"/>
                <a:sym typeface="Calibri"/>
              </a:rPr>
              <a:t>Airway management and cervical spine stabilization)</a:t>
            </a:r>
            <a:r>
              <a:rPr lang="en-US"/>
              <a:t>—Identify airway compromise or potential for this to develop.</a:t>
            </a:r>
            <a:endParaRPr/>
          </a:p>
          <a:p>
            <a:pPr indent="-171450" lvl="1" marL="628650" rtl="0" algn="l">
              <a:spcBef>
                <a:spcPts val="0"/>
              </a:spcBef>
              <a:spcAft>
                <a:spcPts val="0"/>
              </a:spcAft>
              <a:buClr>
                <a:schemeClr val="dk1"/>
              </a:buClr>
              <a:buSzPts val="1200"/>
              <a:buFont typeface="Arial"/>
              <a:buChar char="•"/>
            </a:pPr>
            <a:r>
              <a:rPr lang="en-US"/>
              <a:t>B (Breathing)—Identify breathing inadequacy or potential for this to develop.</a:t>
            </a:r>
            <a:endParaRPr/>
          </a:p>
          <a:p>
            <a:pPr indent="-171450" lvl="1" marL="628650" rtl="0" algn="l">
              <a:spcBef>
                <a:spcPts val="0"/>
              </a:spcBef>
              <a:spcAft>
                <a:spcPts val="0"/>
              </a:spcAft>
              <a:buClr>
                <a:schemeClr val="dk1"/>
              </a:buClr>
              <a:buSzPts val="1200"/>
              <a:buFont typeface="Arial"/>
              <a:buChar char="•"/>
            </a:pPr>
            <a:r>
              <a:rPr lang="en-US"/>
              <a:t>C (Circulation)—Identify hypoperfusion; control mild to moderate bleeding. </a:t>
            </a:r>
            <a:endParaRPr/>
          </a:p>
          <a:p>
            <a:pPr indent="-171450" lvl="1" marL="628650" rtl="0" algn="l">
              <a:spcBef>
                <a:spcPts val="0"/>
              </a:spcBef>
              <a:spcAft>
                <a:spcPts val="0"/>
              </a:spcAft>
              <a:buClr>
                <a:schemeClr val="dk1"/>
              </a:buClr>
              <a:buSzPts val="1200"/>
              <a:buFont typeface="Arial"/>
              <a:buChar char="•"/>
            </a:pPr>
            <a:r>
              <a:rPr lang="en-US"/>
              <a:t>D (Disability)—Identify neurologic dysfunction.</a:t>
            </a:r>
            <a:endParaRPr/>
          </a:p>
          <a:p>
            <a:pPr indent="-171450" lvl="1" marL="628650" rtl="0" algn="l">
              <a:spcBef>
                <a:spcPts val="0"/>
              </a:spcBef>
              <a:spcAft>
                <a:spcPts val="0"/>
              </a:spcAft>
              <a:buClr>
                <a:schemeClr val="dk1"/>
              </a:buClr>
              <a:buSzPts val="1200"/>
              <a:buFont typeface="Arial"/>
              <a:buChar char="•"/>
            </a:pPr>
            <a:r>
              <a:rPr lang="en-US"/>
              <a:t>E (Expose/environment)—Identify significant injuries.</a:t>
            </a:r>
            <a:endParaRPr/>
          </a:p>
          <a:p>
            <a:pPr indent="0" lvl="1" marL="457200" rtl="0" algn="l">
              <a:spcBef>
                <a:spcPts val="0"/>
              </a:spcBef>
              <a:spcAft>
                <a:spcPts val="0"/>
              </a:spcAft>
              <a:buClr>
                <a:schemeClr val="dk1"/>
              </a:buClr>
              <a:buSzPts val="1200"/>
              <a:buFont typeface="Arial"/>
              <a:buNone/>
            </a:pPr>
            <a:r>
              <a:t/>
            </a:r>
            <a:endParaRPr/>
          </a:p>
          <a:p>
            <a:pPr indent="-95250" lvl="0" marL="171450" marR="0" rtl="0" algn="l">
              <a:lnSpc>
                <a:spcPct val="100000"/>
              </a:lnSpc>
              <a:spcBef>
                <a:spcPts val="0"/>
              </a:spcBef>
              <a:spcAft>
                <a:spcPts val="0"/>
              </a:spcAft>
              <a:buClr>
                <a:schemeClr val="dk1"/>
              </a:buClr>
              <a:buSzPts val="1200"/>
              <a:buFont typeface="Arial"/>
              <a:buNone/>
            </a:pPr>
            <a:r>
              <a:t/>
            </a:r>
            <a:endParaRPr/>
          </a:p>
        </p:txBody>
      </p:sp>
      <p:sp>
        <p:nvSpPr>
          <p:cNvPr id="69" name="Google Shape;69;p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 name="Shape 73"/>
        <p:cNvGrpSpPr/>
        <p:nvPr/>
      </p:nvGrpSpPr>
      <p:grpSpPr>
        <a:xfrm>
          <a:off x="0" y="0"/>
          <a:ext cx="0" cy="0"/>
          <a:chOff x="0" y="0"/>
          <a:chExt cx="0" cy="0"/>
        </a:xfrm>
      </p:grpSpPr>
      <p:sp>
        <p:nvSpPr>
          <p:cNvPr id="74" name="Google Shape;74;p7: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5" name="Google Shape;75;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Instructor Notes </a:t>
            </a:r>
            <a:endParaRPr/>
          </a:p>
          <a:p>
            <a:pPr indent="0" lvl="0" marL="0" rtl="0" algn="l">
              <a:spcBef>
                <a:spcPts val="0"/>
              </a:spcBef>
              <a:spcAft>
                <a:spcPts val="0"/>
              </a:spcAft>
              <a:buNone/>
            </a:pPr>
            <a:r>
              <a:t/>
            </a:r>
            <a:endParaRPr/>
          </a:p>
          <a:p>
            <a:pPr indent="0" lvl="1" marL="0" marR="0" rtl="0" algn="l">
              <a:lnSpc>
                <a:spcPct val="100000"/>
              </a:lnSpc>
              <a:spcBef>
                <a:spcPts val="0"/>
              </a:spcBef>
              <a:spcAft>
                <a:spcPts val="0"/>
              </a:spcAft>
              <a:buClr>
                <a:schemeClr val="dk1"/>
              </a:buClr>
              <a:buSzPts val="1200"/>
              <a:buFont typeface="Calibri"/>
              <a:buNone/>
            </a:pPr>
            <a:r>
              <a:rPr lang="en-US"/>
              <a:t>Expand on the following points. </a:t>
            </a:r>
            <a:endParaRPr/>
          </a:p>
          <a:p>
            <a:pPr indent="-171450" lvl="0" marL="171450" marR="0" rtl="0" algn="l">
              <a:lnSpc>
                <a:spcPct val="100000"/>
              </a:lnSpc>
              <a:spcBef>
                <a:spcPts val="0"/>
              </a:spcBef>
              <a:spcAft>
                <a:spcPts val="0"/>
              </a:spcAft>
              <a:buClr>
                <a:srgbClr val="000000"/>
              </a:buClr>
              <a:buSzPts val="1400"/>
              <a:buFont typeface="Arial"/>
              <a:buChar char="•"/>
            </a:pPr>
            <a:r>
              <a:rPr b="0" i="0" lang="en-US" sz="1200" u="none" cap="none" strike="noStrike">
                <a:solidFill>
                  <a:schemeClr val="dk1"/>
                </a:solidFill>
                <a:latin typeface="Calibri"/>
                <a:ea typeface="Calibri"/>
                <a:cs typeface="Calibri"/>
                <a:sym typeface="Calibri"/>
              </a:rPr>
              <a:t>The table lists the scoring in the Glasgow Coma Scale. </a:t>
            </a:r>
            <a:endParaRPr/>
          </a:p>
          <a:p>
            <a:pPr indent="-171450" lvl="1" marL="628650" marR="0" rtl="0" algn="l">
              <a:lnSpc>
                <a:spcPct val="100000"/>
              </a:lnSpc>
              <a:spcBef>
                <a:spcPts val="0"/>
              </a:spcBef>
              <a:spcAft>
                <a:spcPts val="0"/>
              </a:spcAft>
              <a:buClr>
                <a:srgbClr val="000000"/>
              </a:buClr>
              <a:buSzPts val="1400"/>
              <a:buFont typeface="Arial"/>
              <a:buChar char="•"/>
            </a:pPr>
            <a:r>
              <a:rPr b="0" i="0" lang="en-US" sz="1200" u="none" cap="none" strike="noStrike">
                <a:solidFill>
                  <a:schemeClr val="dk1"/>
                </a:solidFill>
                <a:latin typeface="Calibri"/>
                <a:ea typeface="Calibri"/>
                <a:cs typeface="Calibri"/>
                <a:sym typeface="Calibri"/>
              </a:rPr>
              <a:t>Review with participants as needed. </a:t>
            </a:r>
            <a:endParaRPr/>
          </a:p>
          <a:p>
            <a:pPr indent="0" lvl="0" marL="0" rtl="0" algn="l">
              <a:spcBef>
                <a:spcPts val="0"/>
              </a:spcBef>
              <a:spcAft>
                <a:spcPts val="0"/>
              </a:spcAft>
              <a:buNone/>
            </a:pPr>
            <a:r>
              <a:t/>
            </a:r>
            <a:endParaRPr/>
          </a:p>
        </p:txBody>
      </p:sp>
      <p:sp>
        <p:nvSpPr>
          <p:cNvPr id="76" name="Google Shape;76;p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 name="Shape 82"/>
        <p:cNvGrpSpPr/>
        <p:nvPr/>
      </p:nvGrpSpPr>
      <p:grpSpPr>
        <a:xfrm>
          <a:off x="0" y="0"/>
          <a:ext cx="0" cy="0"/>
          <a:chOff x="0" y="0"/>
          <a:chExt cx="0" cy="0"/>
        </a:xfrm>
      </p:grpSpPr>
      <p:sp>
        <p:nvSpPr>
          <p:cNvPr id="83" name="Google Shape;83;p8: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4" name="Google Shape;84;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Instructor Notes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Continue to present the case to the participants:</a:t>
            </a:r>
            <a:endParaRPr/>
          </a:p>
          <a:p>
            <a:pPr indent="0" lvl="0" marL="0" rtl="0" algn="l">
              <a:spcBef>
                <a:spcPts val="0"/>
              </a:spcBef>
              <a:spcAft>
                <a:spcPts val="0"/>
              </a:spcAft>
              <a:buNone/>
            </a:pPr>
            <a:r>
              <a:rPr lang="en-US"/>
              <a:t>•Secondary survey</a:t>
            </a:r>
            <a:endParaRPr/>
          </a:p>
          <a:p>
            <a:pPr indent="0" lvl="1" marL="457200" rtl="0" algn="l">
              <a:spcBef>
                <a:spcPts val="0"/>
              </a:spcBef>
              <a:spcAft>
                <a:spcPts val="0"/>
              </a:spcAft>
              <a:buClr>
                <a:schemeClr val="dk1"/>
              </a:buClr>
              <a:buSzPts val="1200"/>
              <a:buFont typeface="Arial"/>
              <a:buNone/>
            </a:pPr>
            <a:r>
              <a:rPr lang="en-US"/>
              <a:t>•It is important to identify and treat all immediate life-threatening injuries, initiate resuscitation, and quickly package this patient for EMS transport to the appropriate trauma center.</a:t>
            </a:r>
            <a:endParaRPr/>
          </a:p>
          <a:p>
            <a:pPr indent="0" lvl="1" marL="457200" rtl="0" algn="l">
              <a:spcBef>
                <a:spcPts val="0"/>
              </a:spcBef>
              <a:spcAft>
                <a:spcPts val="0"/>
              </a:spcAft>
              <a:buClr>
                <a:schemeClr val="dk1"/>
              </a:buClr>
              <a:buSzPts val="1200"/>
              <a:buFont typeface="Arial"/>
              <a:buNone/>
            </a:pPr>
            <a:r>
              <a:rPr lang="en-US"/>
              <a:t>•Typically, the secondary survey is completed during EMS transport and is intended to identify injuries or problems not identified during primary survey.</a:t>
            </a:r>
            <a:endParaRPr/>
          </a:p>
          <a:p>
            <a:pPr indent="0" lvl="1" marL="457200" rtl="0" algn="l">
              <a:spcBef>
                <a:spcPts val="0"/>
              </a:spcBef>
              <a:spcAft>
                <a:spcPts val="0"/>
              </a:spcAft>
              <a:buClr>
                <a:schemeClr val="dk1"/>
              </a:buClr>
              <a:buSzPts val="1200"/>
              <a:buFont typeface="Arial"/>
              <a:buNone/>
            </a:pPr>
            <a:r>
              <a:rPr lang="en-US"/>
              <a:t>•Can you name a few interventions you have to perform on scene for this patient? </a:t>
            </a:r>
            <a:endParaRPr/>
          </a:p>
          <a:p>
            <a:pPr indent="0" lvl="1" marL="457200" rtl="0" algn="l">
              <a:spcBef>
                <a:spcPts val="0"/>
              </a:spcBef>
              <a:spcAft>
                <a:spcPts val="0"/>
              </a:spcAft>
              <a:buClr>
                <a:schemeClr val="dk1"/>
              </a:buClr>
              <a:buSzPts val="1200"/>
              <a:buFont typeface="Arial"/>
              <a:buNone/>
            </a:pPr>
            <a:r>
              <a:rPr lang="en-US"/>
              <a:t>•Critical trauma patients shall be transported as soon as possible upon completion of primary survey and not retained for a secondary survey.</a:t>
            </a:r>
            <a:endParaRPr/>
          </a:p>
          <a:p>
            <a:pPr indent="0" lvl="0" marL="0" rtl="0" algn="l">
              <a:spcBef>
                <a:spcPts val="0"/>
              </a:spcBef>
              <a:spcAft>
                <a:spcPts val="0"/>
              </a:spcAft>
              <a:buNone/>
            </a:pPr>
            <a:r>
              <a:rPr lang="en-US"/>
              <a:t>•What is the importance of vital signs during the secondary survey? </a:t>
            </a:r>
            <a:endParaRPr/>
          </a:p>
          <a:p>
            <a:pPr indent="0" lvl="1" marL="457200" rtl="0" algn="l">
              <a:spcBef>
                <a:spcPts val="0"/>
              </a:spcBef>
              <a:spcAft>
                <a:spcPts val="0"/>
              </a:spcAft>
              <a:buClr>
                <a:schemeClr val="dk1"/>
              </a:buClr>
              <a:buSzPts val="1200"/>
              <a:buFont typeface="Arial"/>
              <a:buNone/>
            </a:pPr>
            <a:r>
              <a:rPr lang="en-US"/>
              <a:t>•To obtain a quantitative evaluation of the patient’s status </a:t>
            </a:r>
            <a:endParaRPr/>
          </a:p>
          <a:p>
            <a:pPr indent="0" lvl="1" marL="457200" rtl="0" algn="l">
              <a:spcBef>
                <a:spcPts val="0"/>
              </a:spcBef>
              <a:spcAft>
                <a:spcPts val="0"/>
              </a:spcAft>
              <a:buClr>
                <a:schemeClr val="dk1"/>
              </a:buClr>
              <a:buSzPts val="1200"/>
              <a:buFont typeface="Arial"/>
              <a:buNone/>
            </a:pPr>
            <a:r>
              <a:rPr lang="en-US"/>
              <a:t>•A complete set of vital signs includes: </a:t>
            </a:r>
            <a:endParaRPr/>
          </a:p>
          <a:p>
            <a:pPr indent="0" lvl="2" marL="914400" rtl="0" algn="l">
              <a:spcBef>
                <a:spcPts val="0"/>
              </a:spcBef>
              <a:spcAft>
                <a:spcPts val="0"/>
              </a:spcAft>
              <a:buClr>
                <a:schemeClr val="dk1"/>
              </a:buClr>
              <a:buSzPts val="1200"/>
              <a:buFont typeface="Arial"/>
              <a:buNone/>
            </a:pPr>
            <a:r>
              <a:rPr lang="en-US"/>
              <a:t>•Blood pressure (manual)</a:t>
            </a:r>
            <a:endParaRPr/>
          </a:p>
          <a:p>
            <a:pPr indent="0" lvl="2" marL="914400" rtl="0" algn="l">
              <a:spcBef>
                <a:spcPts val="0"/>
              </a:spcBef>
              <a:spcAft>
                <a:spcPts val="0"/>
              </a:spcAft>
              <a:buClr>
                <a:schemeClr val="dk1"/>
              </a:buClr>
              <a:buSzPts val="1200"/>
              <a:buFont typeface="Arial"/>
              <a:buNone/>
            </a:pPr>
            <a:r>
              <a:rPr lang="en-US"/>
              <a:t>•Pulse rate and quality</a:t>
            </a:r>
            <a:endParaRPr/>
          </a:p>
          <a:p>
            <a:pPr indent="0" lvl="2" marL="914400" rtl="0" algn="l">
              <a:spcBef>
                <a:spcPts val="0"/>
              </a:spcBef>
              <a:spcAft>
                <a:spcPts val="0"/>
              </a:spcAft>
              <a:buClr>
                <a:schemeClr val="dk1"/>
              </a:buClr>
              <a:buSzPts val="1200"/>
              <a:buFont typeface="Arial"/>
              <a:buNone/>
            </a:pPr>
            <a:r>
              <a:rPr lang="en-US"/>
              <a:t>•Ventilatory rate and depth </a:t>
            </a:r>
            <a:endParaRPr/>
          </a:p>
          <a:p>
            <a:pPr indent="0" lvl="2" marL="914400" rtl="0" algn="l">
              <a:spcBef>
                <a:spcPts val="0"/>
              </a:spcBef>
              <a:spcAft>
                <a:spcPts val="0"/>
              </a:spcAft>
              <a:buClr>
                <a:schemeClr val="dk1"/>
              </a:buClr>
              <a:buSzPts val="1200"/>
              <a:buFont typeface="Arial"/>
              <a:buNone/>
            </a:pPr>
            <a:r>
              <a:rPr lang="en-US"/>
              <a:t>•Oxygen saturation </a:t>
            </a:r>
            <a:endParaRPr/>
          </a:p>
          <a:p>
            <a:pPr indent="0" lvl="2" marL="914400" rtl="0" algn="l">
              <a:spcBef>
                <a:spcPts val="0"/>
              </a:spcBef>
              <a:spcAft>
                <a:spcPts val="0"/>
              </a:spcAft>
              <a:buClr>
                <a:schemeClr val="dk1"/>
              </a:buClr>
              <a:buSzPts val="1200"/>
              <a:buFont typeface="Arial"/>
              <a:buNone/>
            </a:pPr>
            <a:r>
              <a:rPr lang="en-US"/>
              <a:t>•Skin color and temperature</a:t>
            </a:r>
            <a:endParaRPr/>
          </a:p>
          <a:p>
            <a:pPr indent="0" lvl="0" marL="0" rtl="0" algn="l">
              <a:spcBef>
                <a:spcPts val="0"/>
              </a:spcBef>
              <a:spcAft>
                <a:spcPts val="0"/>
              </a:spcAft>
              <a:buNone/>
            </a:pPr>
            <a:r>
              <a:rPr lang="en-US"/>
              <a:t>•SAMPLE history</a:t>
            </a:r>
            <a:endParaRPr/>
          </a:p>
          <a:p>
            <a:pPr indent="-171450" lvl="1" marL="628650" rtl="0" algn="l">
              <a:spcBef>
                <a:spcPts val="0"/>
              </a:spcBef>
              <a:spcAft>
                <a:spcPts val="0"/>
              </a:spcAft>
              <a:buClr>
                <a:schemeClr val="dk1"/>
              </a:buClr>
              <a:buSzPts val="1200"/>
              <a:buFont typeface="Arial"/>
              <a:buChar char="•"/>
            </a:pPr>
            <a:r>
              <a:rPr lang="en-US"/>
              <a:t>Review each letter of the mnemonic SAMPLE. </a:t>
            </a:r>
            <a:endParaRPr/>
          </a:p>
          <a:p>
            <a:pPr indent="0" lvl="2" marL="914400" rtl="0" algn="l">
              <a:spcBef>
                <a:spcPts val="0"/>
              </a:spcBef>
              <a:spcAft>
                <a:spcPts val="0"/>
              </a:spcAft>
              <a:buClr>
                <a:schemeClr val="dk1"/>
              </a:buClr>
              <a:buSzPts val="1200"/>
              <a:buFont typeface="Arial"/>
              <a:buNone/>
            </a:pPr>
            <a:r>
              <a:rPr lang="en-US"/>
              <a:t>•Signs and symptoms</a:t>
            </a:r>
            <a:endParaRPr/>
          </a:p>
          <a:p>
            <a:pPr indent="0" lvl="2" marL="914400" rtl="0" algn="l">
              <a:spcBef>
                <a:spcPts val="0"/>
              </a:spcBef>
              <a:spcAft>
                <a:spcPts val="0"/>
              </a:spcAft>
              <a:buClr>
                <a:schemeClr val="dk1"/>
              </a:buClr>
              <a:buSzPts val="1200"/>
              <a:buFont typeface="Arial"/>
              <a:buNone/>
            </a:pPr>
            <a:r>
              <a:rPr lang="en-US"/>
              <a:t>•Allergies</a:t>
            </a:r>
            <a:endParaRPr/>
          </a:p>
          <a:p>
            <a:pPr indent="0" lvl="2" marL="914400" rtl="0" algn="l">
              <a:spcBef>
                <a:spcPts val="0"/>
              </a:spcBef>
              <a:spcAft>
                <a:spcPts val="0"/>
              </a:spcAft>
              <a:buClr>
                <a:schemeClr val="dk1"/>
              </a:buClr>
              <a:buSzPts val="1200"/>
              <a:buFont typeface="Arial"/>
              <a:buNone/>
            </a:pPr>
            <a:r>
              <a:rPr lang="en-US"/>
              <a:t>•Medications</a:t>
            </a:r>
            <a:endParaRPr/>
          </a:p>
          <a:p>
            <a:pPr indent="0" lvl="2" marL="914400" rtl="0" algn="l">
              <a:spcBef>
                <a:spcPts val="0"/>
              </a:spcBef>
              <a:spcAft>
                <a:spcPts val="0"/>
              </a:spcAft>
              <a:buClr>
                <a:schemeClr val="dk1"/>
              </a:buClr>
              <a:buSzPts val="1200"/>
              <a:buFont typeface="Arial"/>
              <a:buNone/>
            </a:pPr>
            <a:r>
              <a:rPr lang="en-US"/>
              <a:t>•Past medical history</a:t>
            </a:r>
            <a:endParaRPr/>
          </a:p>
          <a:p>
            <a:pPr indent="0" lvl="2" marL="914400" rtl="0" algn="l">
              <a:spcBef>
                <a:spcPts val="0"/>
              </a:spcBef>
              <a:spcAft>
                <a:spcPts val="0"/>
              </a:spcAft>
              <a:buClr>
                <a:schemeClr val="dk1"/>
              </a:buClr>
              <a:buSzPts val="1200"/>
              <a:buFont typeface="Arial"/>
              <a:buNone/>
            </a:pPr>
            <a:r>
              <a:rPr lang="en-US"/>
              <a:t>•Last meal</a:t>
            </a:r>
            <a:endParaRPr/>
          </a:p>
          <a:p>
            <a:pPr indent="0" lvl="2" marL="914400" rtl="0" algn="l">
              <a:spcBef>
                <a:spcPts val="0"/>
              </a:spcBef>
              <a:spcAft>
                <a:spcPts val="0"/>
              </a:spcAft>
              <a:buClr>
                <a:schemeClr val="dk1"/>
              </a:buClr>
              <a:buSzPts val="1200"/>
              <a:buFont typeface="Arial"/>
              <a:buNone/>
            </a:pPr>
            <a:r>
              <a:rPr lang="en-US"/>
              <a:t>•Events leading up to trauma</a:t>
            </a:r>
            <a:endParaRPr/>
          </a:p>
          <a:p>
            <a:pPr indent="0" lvl="0" marL="0" rtl="0" algn="l">
              <a:spcBef>
                <a:spcPts val="0"/>
              </a:spcBef>
              <a:spcAft>
                <a:spcPts val="0"/>
              </a:spcAft>
              <a:buNone/>
            </a:pPr>
            <a:r>
              <a:rPr lang="en-US"/>
              <a:t>•What is the importance of the SAMPLE history during the secondary survey? Can you name some findings that would be discovered during the SAMPLE history? </a:t>
            </a:r>
            <a:endParaRPr/>
          </a:p>
          <a:p>
            <a:pPr indent="0" lvl="1" marL="457200" rtl="0" algn="l">
              <a:spcBef>
                <a:spcPts val="0"/>
              </a:spcBef>
              <a:spcAft>
                <a:spcPts val="0"/>
              </a:spcAft>
              <a:buClr>
                <a:schemeClr val="dk1"/>
              </a:buClr>
              <a:buSzPts val="1200"/>
              <a:buFont typeface="Arial"/>
              <a:buNone/>
            </a:pPr>
            <a:r>
              <a:rPr lang="en-US"/>
              <a:t>•This is a mnemonic that serves as a good reminder for the information that should be documented for the patient care report and passed on to the responding emergency personnel or medical staff at the receiving hospital.</a:t>
            </a:r>
            <a:endParaRPr/>
          </a:p>
          <a:p>
            <a:pPr indent="0" lvl="0" marL="0" rtl="0" algn="l">
              <a:spcBef>
                <a:spcPts val="0"/>
              </a:spcBef>
              <a:spcAft>
                <a:spcPts val="0"/>
              </a:spcAft>
              <a:buNone/>
            </a:pPr>
            <a:r>
              <a:rPr lang="en-US"/>
              <a:t>•“See, hear, feel”</a:t>
            </a:r>
            <a:endParaRPr/>
          </a:p>
          <a:p>
            <a:pPr indent="0" lvl="1" marL="457200" rtl="0" algn="l">
              <a:spcBef>
                <a:spcPts val="0"/>
              </a:spcBef>
              <a:spcAft>
                <a:spcPts val="0"/>
              </a:spcAft>
              <a:buClr>
                <a:schemeClr val="dk1"/>
              </a:buClr>
              <a:buSzPts val="1200"/>
              <a:buFont typeface="Arial"/>
              <a:buNone/>
            </a:pPr>
            <a:r>
              <a:rPr lang="en-US"/>
              <a:t>•See:</a:t>
            </a:r>
            <a:endParaRPr/>
          </a:p>
          <a:p>
            <a:pPr indent="0" lvl="2" marL="914400" rtl="0" algn="l">
              <a:spcBef>
                <a:spcPts val="0"/>
              </a:spcBef>
              <a:spcAft>
                <a:spcPts val="0"/>
              </a:spcAft>
              <a:buClr>
                <a:schemeClr val="dk1"/>
              </a:buClr>
              <a:buSzPts val="1200"/>
              <a:buFont typeface="Arial"/>
              <a:buNone/>
            </a:pPr>
            <a:r>
              <a:rPr lang="en-US"/>
              <a:t>•Be attentive for external or internal hemorrhage.</a:t>
            </a:r>
            <a:endParaRPr/>
          </a:p>
          <a:p>
            <a:pPr indent="0" lvl="2" marL="914400" rtl="0" algn="l">
              <a:spcBef>
                <a:spcPts val="0"/>
              </a:spcBef>
              <a:spcAft>
                <a:spcPts val="0"/>
              </a:spcAft>
              <a:buClr>
                <a:schemeClr val="dk1"/>
              </a:buClr>
              <a:buSzPts val="1200"/>
              <a:buFont typeface="Arial"/>
              <a:buNone/>
            </a:pPr>
            <a:r>
              <a:rPr lang="en-US"/>
              <a:t>•Examine all of the skin.</a:t>
            </a:r>
            <a:endParaRPr/>
          </a:p>
          <a:p>
            <a:pPr indent="0" lvl="2" marL="914400" rtl="0" algn="l">
              <a:spcBef>
                <a:spcPts val="0"/>
              </a:spcBef>
              <a:spcAft>
                <a:spcPts val="0"/>
              </a:spcAft>
              <a:buClr>
                <a:schemeClr val="dk1"/>
              </a:buClr>
              <a:buSzPts val="1200"/>
              <a:buFont typeface="Arial"/>
              <a:buNone/>
            </a:pPr>
            <a:r>
              <a:rPr lang="en-US"/>
              <a:t>•Note all soft-tissue injuries.</a:t>
            </a:r>
            <a:endParaRPr/>
          </a:p>
          <a:p>
            <a:pPr indent="0" lvl="2" marL="914400" rtl="0" algn="l">
              <a:spcBef>
                <a:spcPts val="0"/>
              </a:spcBef>
              <a:spcAft>
                <a:spcPts val="0"/>
              </a:spcAft>
              <a:buClr>
                <a:schemeClr val="dk1"/>
              </a:buClr>
              <a:buSzPts val="1200"/>
              <a:buFont typeface="Arial"/>
              <a:buNone/>
            </a:pPr>
            <a:r>
              <a:rPr lang="en-US"/>
              <a:t>•Note anything that does not “look right.”</a:t>
            </a:r>
            <a:endParaRPr/>
          </a:p>
          <a:p>
            <a:pPr indent="0" lvl="1" marL="457200" rtl="0" algn="l">
              <a:spcBef>
                <a:spcPts val="0"/>
              </a:spcBef>
              <a:spcAft>
                <a:spcPts val="0"/>
              </a:spcAft>
              <a:buClr>
                <a:schemeClr val="dk1"/>
              </a:buClr>
              <a:buSzPts val="1200"/>
              <a:buFont typeface="Arial"/>
              <a:buNone/>
            </a:pPr>
            <a:r>
              <a:rPr lang="en-US"/>
              <a:t>•Hear:</a:t>
            </a:r>
            <a:endParaRPr/>
          </a:p>
          <a:p>
            <a:pPr indent="0" lvl="2" marL="914400" rtl="0" algn="l">
              <a:spcBef>
                <a:spcPts val="0"/>
              </a:spcBef>
              <a:spcAft>
                <a:spcPts val="0"/>
              </a:spcAft>
              <a:buClr>
                <a:schemeClr val="dk1"/>
              </a:buClr>
              <a:buSzPts val="1200"/>
              <a:buFont typeface="Arial"/>
              <a:buNone/>
            </a:pPr>
            <a:r>
              <a:rPr lang="en-US"/>
              <a:t>•Note any unusual breathing sounds.</a:t>
            </a:r>
            <a:endParaRPr/>
          </a:p>
          <a:p>
            <a:pPr indent="0" lvl="2" marL="914400" rtl="0" algn="l">
              <a:spcBef>
                <a:spcPts val="0"/>
              </a:spcBef>
              <a:spcAft>
                <a:spcPts val="0"/>
              </a:spcAft>
              <a:buClr>
                <a:schemeClr val="dk1"/>
              </a:buClr>
              <a:buSzPts val="1200"/>
              <a:buFont typeface="Arial"/>
              <a:buNone/>
            </a:pPr>
            <a:r>
              <a:rPr lang="en-US"/>
              <a:t>•Note any abnormal sounds.</a:t>
            </a:r>
            <a:endParaRPr/>
          </a:p>
          <a:p>
            <a:pPr indent="0" lvl="2" marL="914400" rtl="0" algn="l">
              <a:spcBef>
                <a:spcPts val="0"/>
              </a:spcBef>
              <a:spcAft>
                <a:spcPts val="0"/>
              </a:spcAft>
              <a:buClr>
                <a:schemeClr val="dk1"/>
              </a:buClr>
              <a:buSzPts val="1200"/>
              <a:buFont typeface="Arial"/>
              <a:buNone/>
            </a:pPr>
            <a:r>
              <a:rPr lang="en-US"/>
              <a:t>•Verify whether breath sounds are present and equal.</a:t>
            </a:r>
            <a:endParaRPr/>
          </a:p>
          <a:p>
            <a:pPr indent="0" lvl="1" marL="457200" rtl="0" algn="l">
              <a:spcBef>
                <a:spcPts val="0"/>
              </a:spcBef>
              <a:spcAft>
                <a:spcPts val="0"/>
              </a:spcAft>
              <a:buNone/>
            </a:pPr>
            <a:r>
              <a:rPr lang="en-US"/>
              <a:t>•Feel:</a:t>
            </a:r>
            <a:endParaRPr/>
          </a:p>
          <a:p>
            <a:pPr indent="0" lvl="2" marL="914400" rtl="0" algn="l">
              <a:spcBef>
                <a:spcPts val="0"/>
              </a:spcBef>
              <a:spcAft>
                <a:spcPts val="0"/>
              </a:spcAft>
              <a:buClr>
                <a:schemeClr val="dk1"/>
              </a:buClr>
              <a:buSzPts val="1200"/>
              <a:buFont typeface="Arial"/>
              <a:buNone/>
            </a:pPr>
            <a:r>
              <a:rPr lang="en-US"/>
              <a:t>•Palpate all body regions.</a:t>
            </a:r>
            <a:endParaRPr/>
          </a:p>
          <a:p>
            <a:pPr indent="0" lvl="2" marL="914400" rtl="0" algn="l">
              <a:spcBef>
                <a:spcPts val="0"/>
              </a:spcBef>
              <a:spcAft>
                <a:spcPts val="0"/>
              </a:spcAft>
              <a:buClr>
                <a:schemeClr val="dk1"/>
              </a:buClr>
              <a:buSzPts val="1200"/>
              <a:buFont typeface="Arial"/>
              <a:buNone/>
            </a:pPr>
            <a:r>
              <a:rPr lang="en-US"/>
              <a:t>•Note any abnormal findings.</a:t>
            </a:r>
            <a:endParaRPr/>
          </a:p>
          <a:p>
            <a:pPr indent="0" lvl="0" marL="0" rtl="0" algn="l">
              <a:spcBef>
                <a:spcPts val="0"/>
              </a:spcBef>
              <a:spcAft>
                <a:spcPts val="0"/>
              </a:spcAft>
              <a:buNone/>
            </a:pPr>
            <a:r>
              <a:rPr lang="en-US"/>
              <a:t>•How would you use “see, hear, feel” to complete the secondary survey? </a:t>
            </a:r>
            <a:endParaRPr/>
          </a:p>
          <a:p>
            <a:pPr indent="0" lvl="1" marL="457200" rtl="0" algn="l">
              <a:spcBef>
                <a:spcPts val="0"/>
              </a:spcBef>
              <a:spcAft>
                <a:spcPts val="0"/>
              </a:spcAft>
              <a:buClr>
                <a:schemeClr val="dk1"/>
              </a:buClr>
              <a:buSzPts val="1200"/>
              <a:buFont typeface="Arial"/>
              <a:buNone/>
            </a:pPr>
            <a:r>
              <a:rPr lang="en-US"/>
              <a:t>•“See, hear, feel” allows the prehospital care provider to “search” the body for injuries. </a:t>
            </a:r>
            <a:endParaRPr/>
          </a:p>
          <a:p>
            <a:pPr indent="0" lvl="0" marL="0" rtl="0" algn="l">
              <a:spcBef>
                <a:spcPts val="0"/>
              </a:spcBef>
              <a:spcAft>
                <a:spcPts val="0"/>
              </a:spcAft>
              <a:buNone/>
            </a:pPr>
            <a:r>
              <a:t/>
            </a:r>
            <a:endParaRPr/>
          </a:p>
        </p:txBody>
      </p:sp>
      <p:sp>
        <p:nvSpPr>
          <p:cNvPr id="85" name="Google Shape;85;p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 name="Shape 90"/>
        <p:cNvGrpSpPr/>
        <p:nvPr/>
      </p:nvGrpSpPr>
      <p:grpSpPr>
        <a:xfrm>
          <a:off x="0" y="0"/>
          <a:ext cx="0" cy="0"/>
          <a:chOff x="0" y="0"/>
          <a:chExt cx="0" cy="0"/>
        </a:xfrm>
      </p:grpSpPr>
      <p:sp>
        <p:nvSpPr>
          <p:cNvPr id="91" name="Google Shape;91;p9: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2" name="Google Shape;92;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171450" lvl="0" marL="171450" rtl="0" algn="l">
              <a:spcBef>
                <a:spcPts val="0"/>
              </a:spcBef>
              <a:spcAft>
                <a:spcPts val="0"/>
              </a:spcAft>
              <a:buClr>
                <a:schemeClr val="dk1"/>
              </a:buClr>
              <a:buSzPts val="1200"/>
              <a:buFont typeface="Arial"/>
              <a:buChar char="•"/>
            </a:pPr>
            <a:r>
              <a:rPr lang="en-US"/>
              <a:t>Instructor Notes</a:t>
            </a:r>
            <a:endParaRPr/>
          </a:p>
          <a:p>
            <a:pPr indent="-95250" lvl="0" marL="171450" rtl="0" algn="l">
              <a:spcBef>
                <a:spcPts val="0"/>
              </a:spcBef>
              <a:spcAft>
                <a:spcPts val="0"/>
              </a:spcAft>
              <a:buClr>
                <a:schemeClr val="dk1"/>
              </a:buClr>
              <a:buSzPts val="1200"/>
              <a:buFont typeface="Arial"/>
              <a:buNone/>
            </a:pPr>
            <a:r>
              <a:t/>
            </a:r>
            <a:endParaRPr/>
          </a:p>
          <a:p>
            <a:pPr indent="0" lvl="0" marL="0" rtl="0" algn="l">
              <a:spcBef>
                <a:spcPts val="0"/>
              </a:spcBef>
              <a:spcAft>
                <a:spcPts val="0"/>
              </a:spcAft>
              <a:buNone/>
            </a:pPr>
            <a:r>
              <a:rPr lang="en-US"/>
              <a:t>Expand on the following points: </a:t>
            </a:r>
            <a:endParaRPr/>
          </a:p>
          <a:p>
            <a:pPr indent="0" lvl="1" marL="457200" rtl="0" algn="l">
              <a:spcBef>
                <a:spcPts val="0"/>
              </a:spcBef>
              <a:spcAft>
                <a:spcPts val="0"/>
              </a:spcAft>
              <a:buClr>
                <a:schemeClr val="dk1"/>
              </a:buClr>
              <a:buSzPts val="1200"/>
              <a:buFont typeface="Arial"/>
              <a:buNone/>
            </a:pPr>
            <a:r>
              <a:rPr lang="en-US"/>
              <a:t>•Anatomic regions of the body</a:t>
            </a:r>
            <a:endParaRPr/>
          </a:p>
          <a:p>
            <a:pPr indent="0" lvl="2" marL="914400" rtl="0" algn="l">
              <a:spcBef>
                <a:spcPts val="0"/>
              </a:spcBef>
              <a:spcAft>
                <a:spcPts val="0"/>
              </a:spcAft>
              <a:buClr>
                <a:schemeClr val="dk1"/>
              </a:buClr>
              <a:buSzPts val="1200"/>
              <a:buFont typeface="Arial"/>
              <a:buNone/>
            </a:pPr>
            <a:r>
              <a:rPr lang="en-US"/>
              <a:t>•Head</a:t>
            </a:r>
            <a:endParaRPr/>
          </a:p>
          <a:p>
            <a:pPr indent="0" lvl="2" marL="914400" rtl="0" algn="l">
              <a:spcBef>
                <a:spcPts val="0"/>
              </a:spcBef>
              <a:spcAft>
                <a:spcPts val="0"/>
              </a:spcAft>
              <a:buClr>
                <a:schemeClr val="dk1"/>
              </a:buClr>
              <a:buSzPts val="1200"/>
              <a:buFont typeface="Arial"/>
              <a:buNone/>
            </a:pPr>
            <a:r>
              <a:rPr lang="en-US"/>
              <a:t>•Neck</a:t>
            </a:r>
            <a:endParaRPr/>
          </a:p>
          <a:p>
            <a:pPr indent="0" lvl="2" marL="914400" rtl="0" algn="l">
              <a:spcBef>
                <a:spcPts val="0"/>
              </a:spcBef>
              <a:spcAft>
                <a:spcPts val="0"/>
              </a:spcAft>
              <a:buClr>
                <a:schemeClr val="dk1"/>
              </a:buClr>
              <a:buSzPts val="1200"/>
              <a:buFont typeface="Arial"/>
              <a:buNone/>
            </a:pPr>
            <a:r>
              <a:rPr lang="en-US"/>
              <a:t>•Chest</a:t>
            </a:r>
            <a:endParaRPr/>
          </a:p>
          <a:p>
            <a:pPr indent="0" lvl="2" marL="914400" rtl="0" algn="l">
              <a:spcBef>
                <a:spcPts val="0"/>
              </a:spcBef>
              <a:spcAft>
                <a:spcPts val="0"/>
              </a:spcAft>
              <a:buClr>
                <a:schemeClr val="dk1"/>
              </a:buClr>
              <a:buSzPts val="1200"/>
              <a:buFont typeface="Arial"/>
              <a:buNone/>
            </a:pPr>
            <a:r>
              <a:rPr lang="en-US"/>
              <a:t>•Abdomen</a:t>
            </a:r>
            <a:endParaRPr/>
          </a:p>
          <a:p>
            <a:pPr indent="0" lvl="2" marL="914400" rtl="0" algn="l">
              <a:spcBef>
                <a:spcPts val="0"/>
              </a:spcBef>
              <a:spcAft>
                <a:spcPts val="0"/>
              </a:spcAft>
              <a:buClr>
                <a:schemeClr val="dk1"/>
              </a:buClr>
              <a:buSzPts val="1200"/>
              <a:buFont typeface="Arial"/>
              <a:buNone/>
            </a:pPr>
            <a:r>
              <a:rPr lang="en-US"/>
              <a:t>•Pelvis</a:t>
            </a:r>
            <a:endParaRPr/>
          </a:p>
          <a:p>
            <a:pPr indent="0" lvl="2" marL="914400" rtl="0" algn="l">
              <a:spcBef>
                <a:spcPts val="0"/>
              </a:spcBef>
              <a:spcAft>
                <a:spcPts val="0"/>
              </a:spcAft>
              <a:buClr>
                <a:schemeClr val="dk1"/>
              </a:buClr>
              <a:buSzPts val="1200"/>
              <a:buFont typeface="Arial"/>
              <a:buNone/>
            </a:pPr>
            <a:r>
              <a:rPr lang="en-US"/>
              <a:t>•Genitals</a:t>
            </a:r>
            <a:endParaRPr/>
          </a:p>
          <a:p>
            <a:pPr indent="0" lvl="2" marL="914400" rtl="0" algn="l">
              <a:spcBef>
                <a:spcPts val="0"/>
              </a:spcBef>
              <a:spcAft>
                <a:spcPts val="0"/>
              </a:spcAft>
              <a:buClr>
                <a:schemeClr val="dk1"/>
              </a:buClr>
              <a:buSzPts val="1200"/>
              <a:buFont typeface="Arial"/>
              <a:buNone/>
            </a:pPr>
            <a:r>
              <a:rPr lang="en-US"/>
              <a:t>•Back</a:t>
            </a:r>
            <a:endParaRPr/>
          </a:p>
          <a:p>
            <a:pPr indent="0" lvl="2" marL="914400" rtl="0" algn="l">
              <a:spcBef>
                <a:spcPts val="0"/>
              </a:spcBef>
              <a:spcAft>
                <a:spcPts val="0"/>
              </a:spcAft>
              <a:buClr>
                <a:schemeClr val="dk1"/>
              </a:buClr>
              <a:buSzPts val="1200"/>
              <a:buFont typeface="Arial"/>
              <a:buNone/>
            </a:pPr>
            <a:r>
              <a:rPr lang="en-US"/>
              <a:t>•Extremities</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Participant engagement</a:t>
            </a:r>
            <a:endParaRPr/>
          </a:p>
          <a:p>
            <a:pPr indent="0" lvl="1" marL="457200" rtl="0" algn="l">
              <a:spcBef>
                <a:spcPts val="0"/>
              </a:spcBef>
              <a:spcAft>
                <a:spcPts val="0"/>
              </a:spcAft>
              <a:buClr>
                <a:schemeClr val="dk1"/>
              </a:buClr>
              <a:buSzPts val="1200"/>
              <a:buFont typeface="Arial"/>
              <a:buNone/>
            </a:pPr>
            <a:r>
              <a:rPr lang="en-US"/>
              <a:t>•Review the anatomic regions of body as they pertain to the secondary survey for first responders. Discuss each anatomic region briefly and what you might “see,” “feel,” or “hear.”</a:t>
            </a:r>
            <a:endParaRPr/>
          </a:p>
          <a:p>
            <a:pPr indent="0" lvl="2" marL="914400" rtl="0" algn="l">
              <a:spcBef>
                <a:spcPts val="0"/>
              </a:spcBef>
              <a:spcAft>
                <a:spcPts val="0"/>
              </a:spcAft>
              <a:buClr>
                <a:schemeClr val="dk1"/>
              </a:buClr>
              <a:buSzPts val="1200"/>
              <a:buFont typeface="Arial"/>
              <a:buNone/>
            </a:pPr>
            <a:r>
              <a:rPr lang="en-US"/>
              <a:t>•What do you want to look for on the patient’s head?</a:t>
            </a:r>
            <a:endParaRPr/>
          </a:p>
          <a:p>
            <a:pPr indent="0" lvl="3" marL="1371600" rtl="0" algn="l">
              <a:spcBef>
                <a:spcPts val="0"/>
              </a:spcBef>
              <a:spcAft>
                <a:spcPts val="0"/>
              </a:spcAft>
              <a:buClr>
                <a:schemeClr val="dk1"/>
              </a:buClr>
              <a:buSzPts val="1200"/>
              <a:buFont typeface="Arial"/>
              <a:buNone/>
            </a:pPr>
            <a:r>
              <a:rPr lang="en-US"/>
              <a:t>•Look for any contusions, abrasions, lacerations, deformities, and hemorrhage of both the face and skull.</a:t>
            </a:r>
            <a:endParaRPr/>
          </a:p>
          <a:p>
            <a:pPr indent="0" lvl="3" marL="1371600" rtl="0" algn="l">
              <a:spcBef>
                <a:spcPts val="0"/>
              </a:spcBef>
              <a:spcAft>
                <a:spcPts val="0"/>
              </a:spcAft>
              <a:buClr>
                <a:schemeClr val="dk1"/>
              </a:buClr>
              <a:buSzPts val="1200"/>
              <a:buFont typeface="Arial"/>
              <a:buNone/>
            </a:pPr>
            <a:r>
              <a:rPr lang="en-US"/>
              <a:t>•Check pupil size and reactivity.</a:t>
            </a:r>
            <a:endParaRPr/>
          </a:p>
          <a:p>
            <a:pPr indent="0" lvl="3" marL="1371600" rtl="0" algn="l">
              <a:spcBef>
                <a:spcPts val="0"/>
              </a:spcBef>
              <a:spcAft>
                <a:spcPts val="0"/>
              </a:spcAft>
              <a:buClr>
                <a:schemeClr val="dk1"/>
              </a:buClr>
              <a:buSzPts val="1200"/>
              <a:buFont typeface="Arial"/>
              <a:buNone/>
            </a:pPr>
            <a:r>
              <a:rPr lang="en-US"/>
              <a:t>•This patient has equal and reactive pupils with no other injuries found.</a:t>
            </a:r>
            <a:endParaRPr/>
          </a:p>
          <a:p>
            <a:pPr indent="0" lvl="2" marL="914400" rtl="0" algn="l">
              <a:spcBef>
                <a:spcPts val="0"/>
              </a:spcBef>
              <a:spcAft>
                <a:spcPts val="0"/>
              </a:spcAft>
              <a:buClr>
                <a:schemeClr val="dk1"/>
              </a:buClr>
              <a:buSzPts val="1200"/>
              <a:buFont typeface="Arial"/>
              <a:buNone/>
            </a:pPr>
            <a:r>
              <a:rPr lang="en-US"/>
              <a:t>•What should you look for on the patient’s neck? </a:t>
            </a:r>
            <a:endParaRPr/>
          </a:p>
          <a:p>
            <a:pPr indent="0" lvl="3" marL="1371600" rtl="0" algn="l">
              <a:spcBef>
                <a:spcPts val="0"/>
              </a:spcBef>
              <a:spcAft>
                <a:spcPts val="0"/>
              </a:spcAft>
              <a:buClr>
                <a:schemeClr val="dk1"/>
              </a:buClr>
              <a:buSzPts val="1200"/>
              <a:buFont typeface="Arial"/>
              <a:buNone/>
            </a:pPr>
            <a:r>
              <a:rPr lang="en-US"/>
              <a:t>•Assessment of the neck should be done prior to the application of a cervical collar.</a:t>
            </a:r>
            <a:endParaRPr/>
          </a:p>
          <a:p>
            <a:pPr indent="0" lvl="3" marL="1371600" rtl="0" algn="l">
              <a:spcBef>
                <a:spcPts val="0"/>
              </a:spcBef>
              <a:spcAft>
                <a:spcPts val="0"/>
              </a:spcAft>
              <a:buClr>
                <a:schemeClr val="dk1"/>
              </a:buClr>
              <a:buSzPts val="1200"/>
              <a:buFont typeface="Arial"/>
              <a:buNone/>
            </a:pPr>
            <a:r>
              <a:rPr lang="en-US"/>
              <a:t>•Try to look for the location of the trachea, any contusions, abrasions, lacerations, and hematomas.</a:t>
            </a:r>
            <a:endParaRPr/>
          </a:p>
          <a:p>
            <a:pPr indent="0" lvl="3" marL="1371600" rtl="0" algn="l">
              <a:spcBef>
                <a:spcPts val="0"/>
              </a:spcBef>
              <a:spcAft>
                <a:spcPts val="0"/>
              </a:spcAft>
              <a:buClr>
                <a:schemeClr val="dk1"/>
              </a:buClr>
              <a:buSzPts val="1200"/>
              <a:buFont typeface="Arial"/>
              <a:buNone/>
            </a:pPr>
            <a:r>
              <a:rPr lang="en-US"/>
              <a:t>•If there is clinical concern, the patient should be examined with inline stabilization to assess for potential injury.</a:t>
            </a:r>
            <a:endParaRPr/>
          </a:p>
          <a:p>
            <a:pPr indent="0" lvl="3" marL="1371600" rtl="0" algn="l">
              <a:spcBef>
                <a:spcPts val="0"/>
              </a:spcBef>
              <a:spcAft>
                <a:spcPts val="0"/>
              </a:spcAft>
              <a:buClr>
                <a:schemeClr val="dk1"/>
              </a:buClr>
              <a:buSzPts val="1200"/>
              <a:buFont typeface="Arial"/>
              <a:buNone/>
            </a:pPr>
            <a:r>
              <a:rPr lang="en-US"/>
              <a:t>•This patient’s trachea is mid-line with no other issues noted.</a:t>
            </a:r>
            <a:endParaRPr/>
          </a:p>
          <a:p>
            <a:pPr indent="0" lvl="2" marL="914400" rtl="0" algn="l">
              <a:spcBef>
                <a:spcPts val="0"/>
              </a:spcBef>
              <a:spcAft>
                <a:spcPts val="0"/>
              </a:spcAft>
              <a:buClr>
                <a:schemeClr val="dk1"/>
              </a:buClr>
              <a:buSzPts val="1200"/>
              <a:buFont typeface="Arial"/>
              <a:buNone/>
            </a:pPr>
            <a:r>
              <a:rPr lang="en-US"/>
              <a:t>•What would you look for on the patient’s chest that would indicate injury? </a:t>
            </a:r>
            <a:endParaRPr/>
          </a:p>
          <a:p>
            <a:pPr indent="0" lvl="3" marL="1371600" rtl="0" algn="l">
              <a:spcBef>
                <a:spcPts val="0"/>
              </a:spcBef>
              <a:spcAft>
                <a:spcPts val="0"/>
              </a:spcAft>
              <a:buClr>
                <a:schemeClr val="dk1"/>
              </a:buClr>
              <a:buSzPts val="1200"/>
              <a:buFont typeface="Arial"/>
              <a:buNone/>
            </a:pPr>
            <a:r>
              <a:rPr lang="en-US"/>
              <a:t>•Deformities, paradoxical movement, contusions, and abrasions</a:t>
            </a:r>
            <a:endParaRPr/>
          </a:p>
          <a:p>
            <a:pPr indent="0" lvl="3" marL="1371600" rtl="0" algn="l">
              <a:spcBef>
                <a:spcPts val="0"/>
              </a:spcBef>
              <a:spcAft>
                <a:spcPts val="0"/>
              </a:spcAft>
              <a:buClr>
                <a:schemeClr val="dk1"/>
              </a:buClr>
              <a:buSzPts val="1200"/>
              <a:buFont typeface="Arial"/>
              <a:buNone/>
            </a:pPr>
            <a:r>
              <a:rPr lang="en-US"/>
              <a:t>•There should be equal chest expansion equally bilaterally with no trauma noted.</a:t>
            </a:r>
            <a:endParaRPr/>
          </a:p>
          <a:p>
            <a:pPr indent="0" lvl="3" marL="1371600" rtl="0" algn="l">
              <a:spcBef>
                <a:spcPts val="0"/>
              </a:spcBef>
              <a:spcAft>
                <a:spcPts val="0"/>
              </a:spcAft>
              <a:buClr>
                <a:schemeClr val="dk1"/>
              </a:buClr>
              <a:buSzPts val="1200"/>
              <a:buFont typeface="Arial"/>
              <a:buNone/>
            </a:pPr>
            <a:r>
              <a:rPr lang="en-US"/>
              <a:t>•It can often be challenging to auscultate for a pneumothorax in the prehospital environment. </a:t>
            </a:r>
            <a:endParaRPr/>
          </a:p>
          <a:p>
            <a:pPr indent="0" lvl="2" marL="914400" rtl="0" algn="l">
              <a:spcBef>
                <a:spcPts val="0"/>
              </a:spcBef>
              <a:spcAft>
                <a:spcPts val="0"/>
              </a:spcAft>
              <a:buClr>
                <a:schemeClr val="dk1"/>
              </a:buClr>
              <a:buSzPts val="1200"/>
              <a:buFont typeface="Arial"/>
              <a:buNone/>
            </a:pPr>
            <a:r>
              <a:rPr lang="en-US"/>
              <a:t>•What are you looking for when you assess the patient’s abdomen? </a:t>
            </a:r>
            <a:endParaRPr/>
          </a:p>
          <a:p>
            <a:pPr indent="0" lvl="3" marL="1371600" rtl="0" algn="l">
              <a:spcBef>
                <a:spcPts val="0"/>
              </a:spcBef>
              <a:spcAft>
                <a:spcPts val="0"/>
              </a:spcAft>
              <a:buClr>
                <a:schemeClr val="dk1"/>
              </a:buClr>
              <a:buSzPts val="1200"/>
              <a:buFont typeface="Arial"/>
              <a:buNone/>
            </a:pPr>
            <a:r>
              <a:rPr lang="en-US"/>
              <a:t>•Look for any abrasions, ecchymosis, and distension.</a:t>
            </a:r>
            <a:endParaRPr/>
          </a:p>
          <a:p>
            <a:pPr indent="0" lvl="3" marL="1371600" rtl="0" algn="l">
              <a:spcBef>
                <a:spcPts val="0"/>
              </a:spcBef>
              <a:spcAft>
                <a:spcPts val="0"/>
              </a:spcAft>
              <a:buClr>
                <a:schemeClr val="dk1"/>
              </a:buClr>
              <a:buSzPts val="1200"/>
              <a:buFont typeface="Arial"/>
              <a:buNone/>
            </a:pPr>
            <a:r>
              <a:rPr lang="en-US"/>
              <a:t>•Remind participants that abdominal trauma may not show immediate signs of bleeding and that frequent reassessment of the abdomen should be performed.</a:t>
            </a:r>
            <a:endParaRPr/>
          </a:p>
          <a:p>
            <a:pPr indent="0" lvl="2" marL="914400" rtl="0" algn="l">
              <a:spcBef>
                <a:spcPts val="0"/>
              </a:spcBef>
              <a:spcAft>
                <a:spcPts val="0"/>
              </a:spcAft>
              <a:buClr>
                <a:schemeClr val="dk1"/>
              </a:buClr>
              <a:buSzPts val="1200"/>
              <a:buFont typeface="Arial"/>
              <a:buNone/>
            </a:pPr>
            <a:r>
              <a:rPr lang="en-US"/>
              <a:t>•What are you feeling/looking for when you assess the patient’s pelvis?</a:t>
            </a:r>
            <a:endParaRPr/>
          </a:p>
          <a:p>
            <a:pPr indent="0" lvl="3" marL="1371600" rtl="0" algn="l">
              <a:spcBef>
                <a:spcPts val="0"/>
              </a:spcBef>
              <a:spcAft>
                <a:spcPts val="0"/>
              </a:spcAft>
              <a:buClr>
                <a:schemeClr val="dk1"/>
              </a:buClr>
              <a:buSzPts val="1200"/>
              <a:buFont typeface="Arial"/>
              <a:buNone/>
            </a:pPr>
            <a:r>
              <a:rPr lang="en-US"/>
              <a:t>•Look for signs of trauma, such as abrasions or bruising.</a:t>
            </a:r>
            <a:endParaRPr/>
          </a:p>
          <a:p>
            <a:pPr indent="0" lvl="3" marL="1371600" rtl="0" algn="l">
              <a:spcBef>
                <a:spcPts val="0"/>
              </a:spcBef>
              <a:spcAft>
                <a:spcPts val="0"/>
              </a:spcAft>
              <a:buClr>
                <a:schemeClr val="dk1"/>
              </a:buClr>
              <a:buSzPts val="1200"/>
              <a:buFont typeface="Arial"/>
              <a:buNone/>
            </a:pPr>
            <a:r>
              <a:rPr lang="en-US"/>
              <a:t>•Palpation of the pelvis for stability (gently palpate, as excessive pressure will cause pain for the patient)</a:t>
            </a:r>
            <a:endParaRPr/>
          </a:p>
          <a:p>
            <a:pPr indent="0" lvl="2" marL="914400" rtl="0" algn="l">
              <a:spcBef>
                <a:spcPts val="0"/>
              </a:spcBef>
              <a:spcAft>
                <a:spcPts val="0"/>
              </a:spcAft>
              <a:buClr>
                <a:schemeClr val="dk1"/>
              </a:buClr>
              <a:buSzPts val="1200"/>
              <a:buFont typeface="Arial"/>
              <a:buNone/>
            </a:pPr>
            <a:r>
              <a:rPr lang="en-US"/>
              <a:t>•What are you looking for when you assess the patient’s genitalia?</a:t>
            </a:r>
            <a:endParaRPr/>
          </a:p>
          <a:p>
            <a:pPr indent="0" lvl="3" marL="1371600" rtl="0" algn="l">
              <a:spcBef>
                <a:spcPts val="0"/>
              </a:spcBef>
              <a:spcAft>
                <a:spcPts val="0"/>
              </a:spcAft>
              <a:buClr>
                <a:schemeClr val="dk1"/>
              </a:buClr>
              <a:buSzPts val="1200"/>
              <a:buFont typeface="Arial"/>
              <a:buNone/>
            </a:pPr>
            <a:r>
              <a:rPr lang="en-US"/>
              <a:t>•Look for bleeding or signs of trauma, such as abrasions or other wounds.</a:t>
            </a:r>
            <a:endParaRPr/>
          </a:p>
          <a:p>
            <a:pPr indent="0" lvl="2" marL="914400" rtl="0" algn="l">
              <a:spcBef>
                <a:spcPts val="0"/>
              </a:spcBef>
              <a:spcAft>
                <a:spcPts val="0"/>
              </a:spcAft>
              <a:buClr>
                <a:schemeClr val="dk1"/>
              </a:buClr>
              <a:buSzPts val="1200"/>
              <a:buFont typeface="Arial"/>
              <a:buNone/>
            </a:pPr>
            <a:r>
              <a:rPr lang="en-US"/>
              <a:t>•What are you looking for when you assess the patient’s back?</a:t>
            </a:r>
            <a:endParaRPr/>
          </a:p>
          <a:p>
            <a:pPr indent="0" lvl="3" marL="1371600" rtl="0" algn="l">
              <a:spcBef>
                <a:spcPts val="0"/>
              </a:spcBef>
              <a:spcAft>
                <a:spcPts val="0"/>
              </a:spcAft>
              <a:buClr>
                <a:schemeClr val="dk1"/>
              </a:buClr>
              <a:buSzPts val="1200"/>
              <a:buFont typeface="Arial"/>
              <a:buNone/>
            </a:pPr>
            <a:r>
              <a:rPr lang="en-US"/>
              <a:t>•Look for signs of trauma, such as bleeding, bruising, or wounds.</a:t>
            </a:r>
            <a:endParaRPr/>
          </a:p>
          <a:p>
            <a:pPr indent="0" lvl="3" marL="1371600" rtl="0" algn="l">
              <a:spcBef>
                <a:spcPts val="0"/>
              </a:spcBef>
              <a:spcAft>
                <a:spcPts val="0"/>
              </a:spcAft>
              <a:buClr>
                <a:schemeClr val="dk1"/>
              </a:buClr>
              <a:buSzPts val="1200"/>
              <a:buFont typeface="Arial"/>
              <a:buNone/>
            </a:pPr>
            <a:r>
              <a:rPr lang="en-US"/>
              <a:t>•Remind participants that injuries can be missed if the patient’s back is not assessed, which can result in poor patient outcome.</a:t>
            </a:r>
            <a:endParaRPr/>
          </a:p>
          <a:p>
            <a:pPr indent="0" lvl="2" marL="914400" rtl="0" algn="l">
              <a:spcBef>
                <a:spcPts val="0"/>
              </a:spcBef>
              <a:spcAft>
                <a:spcPts val="0"/>
              </a:spcAft>
              <a:buClr>
                <a:schemeClr val="dk1"/>
              </a:buClr>
              <a:buSzPts val="1200"/>
              <a:buFont typeface="Arial"/>
              <a:buNone/>
            </a:pPr>
            <a:r>
              <a:rPr lang="en-US"/>
              <a:t>•What are you feeling/looking for when you assess the patient’s extremities?</a:t>
            </a:r>
            <a:endParaRPr/>
          </a:p>
          <a:p>
            <a:pPr indent="0" lvl="3" marL="1371600" rtl="0" algn="l">
              <a:spcBef>
                <a:spcPts val="0"/>
              </a:spcBef>
              <a:spcAft>
                <a:spcPts val="0"/>
              </a:spcAft>
              <a:buClr>
                <a:schemeClr val="dk1"/>
              </a:buClr>
              <a:buSzPts val="1200"/>
              <a:buFont typeface="Arial"/>
              <a:buNone/>
            </a:pPr>
            <a:r>
              <a:rPr lang="en-US"/>
              <a:t>•Look for signs of trauma, such as bleeding, bruising, or wounds.</a:t>
            </a:r>
            <a:endParaRPr/>
          </a:p>
          <a:p>
            <a:pPr indent="0" lvl="3" marL="1371600" rtl="0" algn="l">
              <a:spcBef>
                <a:spcPts val="0"/>
              </a:spcBef>
              <a:spcAft>
                <a:spcPts val="0"/>
              </a:spcAft>
              <a:buClr>
                <a:schemeClr val="dk1"/>
              </a:buClr>
              <a:buSzPts val="1200"/>
              <a:buFont typeface="Arial"/>
              <a:buNone/>
            </a:pPr>
            <a:r>
              <a:rPr lang="en-US"/>
              <a:t>•Palpate each extremity and check for pulse, movement, and sensation.</a:t>
            </a:r>
            <a:endParaRPr/>
          </a:p>
          <a:p>
            <a:pPr indent="-95250" lvl="0" marL="171450" rtl="0" algn="l">
              <a:spcBef>
                <a:spcPts val="0"/>
              </a:spcBef>
              <a:spcAft>
                <a:spcPts val="0"/>
              </a:spcAft>
              <a:buClr>
                <a:schemeClr val="dk1"/>
              </a:buClr>
              <a:buSzPts val="1200"/>
              <a:buFont typeface="Arial"/>
              <a:buNone/>
            </a:pPr>
            <a:r>
              <a:t/>
            </a:r>
            <a:endParaRPr/>
          </a:p>
        </p:txBody>
      </p:sp>
      <p:sp>
        <p:nvSpPr>
          <p:cNvPr id="93" name="Google Shape;93;p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 name="Shape 101"/>
        <p:cNvGrpSpPr/>
        <p:nvPr/>
      </p:nvGrpSpPr>
      <p:grpSpPr>
        <a:xfrm>
          <a:off x="0" y="0"/>
          <a:ext cx="0" cy="0"/>
          <a:chOff x="0" y="0"/>
          <a:chExt cx="0" cy="0"/>
        </a:xfrm>
      </p:grpSpPr>
      <p:sp>
        <p:nvSpPr>
          <p:cNvPr id="102" name="Google Shape;102;p10: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3" name="Google Shape;103;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171450" lvl="0" marL="171450" rtl="0" algn="l">
              <a:spcBef>
                <a:spcPts val="0"/>
              </a:spcBef>
              <a:spcAft>
                <a:spcPts val="0"/>
              </a:spcAft>
              <a:buClr>
                <a:schemeClr val="dk1"/>
              </a:buClr>
              <a:buSzPts val="1200"/>
              <a:buFont typeface="Arial"/>
              <a:buChar char="•"/>
            </a:pPr>
            <a:r>
              <a:rPr lang="en-US"/>
              <a:t>Instructor Notes </a:t>
            </a:r>
            <a:endParaRPr/>
          </a:p>
          <a:p>
            <a:pPr indent="-95250" lvl="0" marL="171450" rtl="0" algn="l">
              <a:spcBef>
                <a:spcPts val="0"/>
              </a:spcBef>
              <a:spcAft>
                <a:spcPts val="0"/>
              </a:spcAft>
              <a:buClr>
                <a:schemeClr val="dk1"/>
              </a:buClr>
              <a:buSzPts val="1200"/>
              <a:buFont typeface="Arial"/>
              <a:buNone/>
            </a:pPr>
            <a:r>
              <a:t/>
            </a:r>
            <a:endParaRPr/>
          </a:p>
          <a:p>
            <a:pPr indent="0" lvl="0" marL="0" rtl="0" algn="l">
              <a:spcBef>
                <a:spcPts val="0"/>
              </a:spcBef>
              <a:spcAft>
                <a:spcPts val="0"/>
              </a:spcAft>
              <a:buNone/>
            </a:pPr>
            <a:r>
              <a:rPr lang="en-US"/>
              <a:t>Expand on the following key points. </a:t>
            </a:r>
            <a:endParaRPr/>
          </a:p>
          <a:p>
            <a:pPr indent="0" lvl="1" marL="457200" rtl="0" algn="l">
              <a:spcBef>
                <a:spcPts val="0"/>
              </a:spcBef>
              <a:spcAft>
                <a:spcPts val="0"/>
              </a:spcAft>
              <a:buNone/>
            </a:pPr>
            <a:r>
              <a:rPr lang="en-US"/>
              <a:t>•Manual blood pressure </a:t>
            </a:r>
            <a:endParaRPr/>
          </a:p>
          <a:p>
            <a:pPr indent="0" lvl="2" marL="914400" rtl="0" algn="l">
              <a:spcBef>
                <a:spcPts val="0"/>
              </a:spcBef>
              <a:spcAft>
                <a:spcPts val="0"/>
              </a:spcAft>
              <a:buNone/>
            </a:pPr>
            <a:r>
              <a:rPr lang="en-US"/>
              <a:t>•Explain that it is important to take a manual blood pressure initially so that a known baseline is established.</a:t>
            </a:r>
            <a:endParaRPr/>
          </a:p>
          <a:p>
            <a:pPr indent="0" lvl="2" marL="914400" rtl="0" algn="l">
              <a:spcBef>
                <a:spcPts val="0"/>
              </a:spcBef>
              <a:spcAft>
                <a:spcPts val="0"/>
              </a:spcAft>
              <a:buNone/>
            </a:pPr>
            <a:r>
              <a:rPr lang="en-US"/>
              <a:t>•Automatic blood pressure cuffs do not evaluate a blood pressure appropriately in the hypotensive patient.  </a:t>
            </a:r>
            <a:endParaRPr/>
          </a:p>
          <a:p>
            <a:pPr indent="0" lvl="2" marL="914400" rtl="0" algn="l">
              <a:spcBef>
                <a:spcPts val="0"/>
              </a:spcBef>
              <a:spcAft>
                <a:spcPts val="0"/>
              </a:spcAft>
              <a:buNone/>
            </a:pPr>
            <a:r>
              <a:rPr lang="en-US"/>
              <a:t>•Discuss what hypertension and hypotension could mean in the trauma patient.</a:t>
            </a:r>
            <a:endParaRPr/>
          </a:p>
          <a:p>
            <a:pPr indent="0" lvl="2" marL="914400" rtl="0" algn="l">
              <a:spcBef>
                <a:spcPts val="0"/>
              </a:spcBef>
              <a:spcAft>
                <a:spcPts val="0"/>
              </a:spcAft>
              <a:buNone/>
            </a:pPr>
            <a:r>
              <a:rPr lang="en-US"/>
              <a:t>•Explain that both hypertension and hypotension can be deadly in the trauma patient.</a:t>
            </a:r>
            <a:endParaRPr/>
          </a:p>
          <a:p>
            <a:pPr indent="0" lvl="2" marL="914400" rtl="0" algn="l">
              <a:spcBef>
                <a:spcPts val="0"/>
              </a:spcBef>
              <a:spcAft>
                <a:spcPts val="0"/>
              </a:spcAft>
              <a:buNone/>
            </a:pPr>
            <a:r>
              <a:rPr lang="en-US"/>
              <a:t>•Hypertension can be a sign of a traumatic brain injury, and hypotension shows that the end-cell oxygenation is not great enough to sustain life, which could be due to a neurologic issue or hypovolemia.</a:t>
            </a:r>
            <a:endParaRPr/>
          </a:p>
          <a:p>
            <a:pPr indent="0" lvl="1" marL="457200" rtl="0" algn="l">
              <a:spcBef>
                <a:spcPts val="0"/>
              </a:spcBef>
              <a:spcAft>
                <a:spcPts val="0"/>
              </a:spcAft>
              <a:buNone/>
            </a:pPr>
            <a:r>
              <a:rPr lang="en-US"/>
              <a:t>•Pulse rate and quality</a:t>
            </a:r>
            <a:endParaRPr/>
          </a:p>
          <a:p>
            <a:pPr indent="0" lvl="2" marL="1085850" rtl="0" algn="l">
              <a:spcBef>
                <a:spcPts val="0"/>
              </a:spcBef>
              <a:spcAft>
                <a:spcPts val="0"/>
              </a:spcAft>
              <a:buClr>
                <a:schemeClr val="dk1"/>
              </a:buClr>
              <a:buSzPts val="1200"/>
              <a:buFont typeface="Arial"/>
              <a:buNone/>
            </a:pPr>
            <a:r>
              <a:rPr lang="en-US"/>
              <a:t>•Discuss why you need to obtain a pulse rate, exact numbers, and the quality of the pulse during the secondary survey of the trauma patient.</a:t>
            </a:r>
            <a:endParaRPr/>
          </a:p>
          <a:p>
            <a:pPr indent="0" lvl="2" marL="1085850" rtl="0" algn="l">
              <a:spcBef>
                <a:spcPts val="0"/>
              </a:spcBef>
              <a:spcAft>
                <a:spcPts val="0"/>
              </a:spcAft>
              <a:buClr>
                <a:schemeClr val="dk1"/>
              </a:buClr>
              <a:buSzPts val="1200"/>
              <a:buFont typeface="Arial"/>
              <a:buNone/>
            </a:pPr>
            <a:r>
              <a:rPr lang="en-US"/>
              <a:t>•Discuss what types of pulse rates and qualities could be detrimental to the trauma patient.</a:t>
            </a:r>
            <a:endParaRPr/>
          </a:p>
          <a:p>
            <a:pPr indent="0" lvl="2" marL="1085850" rtl="0" algn="l">
              <a:spcBef>
                <a:spcPts val="0"/>
              </a:spcBef>
              <a:spcAft>
                <a:spcPts val="0"/>
              </a:spcAft>
              <a:buClr>
                <a:schemeClr val="dk1"/>
              </a:buClr>
              <a:buSzPts val="1200"/>
              <a:buFont typeface="Arial"/>
              <a:buNone/>
            </a:pPr>
            <a:r>
              <a:rPr lang="en-US"/>
              <a:t>•Explain that a thready or absent radial pulse could be a sign of hypovolemia.</a:t>
            </a:r>
            <a:endParaRPr/>
          </a:p>
          <a:p>
            <a:pPr indent="0" lvl="2" marL="1085850" rtl="0" algn="l">
              <a:spcBef>
                <a:spcPts val="0"/>
              </a:spcBef>
              <a:spcAft>
                <a:spcPts val="0"/>
              </a:spcAft>
              <a:buClr>
                <a:schemeClr val="dk1"/>
              </a:buClr>
              <a:buSzPts val="1200"/>
              <a:buFont typeface="Arial"/>
              <a:buNone/>
            </a:pPr>
            <a:r>
              <a:rPr lang="en-US"/>
              <a:t>•Explain that a rapid pulse could be an early indicator of shock.</a:t>
            </a:r>
            <a:endParaRPr/>
          </a:p>
          <a:p>
            <a:pPr indent="0" lvl="2" marL="1085850" rtl="0" algn="l">
              <a:spcBef>
                <a:spcPts val="0"/>
              </a:spcBef>
              <a:spcAft>
                <a:spcPts val="0"/>
              </a:spcAft>
              <a:buClr>
                <a:schemeClr val="dk1"/>
              </a:buClr>
              <a:buSzPts val="1200"/>
              <a:buFont typeface="Arial"/>
              <a:buNone/>
            </a:pPr>
            <a:r>
              <a:rPr lang="en-US"/>
              <a:t>•A slow heart rate is just as concerning, but is this a true bradycardia or is the bradycardia masking injuries because this patient is on a beta blocker?</a:t>
            </a:r>
            <a:endParaRPr/>
          </a:p>
          <a:p>
            <a:pPr indent="0" lvl="1" marL="457200" rtl="0" algn="l">
              <a:spcBef>
                <a:spcPts val="0"/>
              </a:spcBef>
              <a:spcAft>
                <a:spcPts val="0"/>
              </a:spcAft>
              <a:buClr>
                <a:schemeClr val="dk1"/>
              </a:buClr>
              <a:buSzPts val="1200"/>
              <a:buFont typeface="Arial"/>
              <a:buNone/>
            </a:pPr>
            <a:r>
              <a:rPr lang="en-US"/>
              <a:t>•Ventilatory rate and quality (including breath sounds)</a:t>
            </a:r>
            <a:endParaRPr/>
          </a:p>
          <a:p>
            <a:pPr indent="-171450" lvl="2" marL="1257300" rtl="0" algn="l">
              <a:spcBef>
                <a:spcPts val="0"/>
              </a:spcBef>
              <a:spcAft>
                <a:spcPts val="0"/>
              </a:spcAft>
              <a:buClr>
                <a:schemeClr val="dk1"/>
              </a:buClr>
              <a:buSzPts val="1200"/>
              <a:buFont typeface="Arial"/>
              <a:buChar char="•"/>
            </a:pPr>
            <a:r>
              <a:rPr lang="en-US"/>
              <a:t>Discuss why, when measuring the patient’s ventilatory rate, exact numbers are important.</a:t>
            </a:r>
            <a:endParaRPr/>
          </a:p>
          <a:p>
            <a:pPr indent="-171450" lvl="2" marL="1257300" rtl="0" algn="l">
              <a:spcBef>
                <a:spcPts val="0"/>
              </a:spcBef>
              <a:spcAft>
                <a:spcPts val="0"/>
              </a:spcAft>
              <a:buClr>
                <a:schemeClr val="dk1"/>
              </a:buClr>
              <a:buSzPts val="1200"/>
              <a:buFont typeface="Arial"/>
              <a:buChar char="•"/>
            </a:pPr>
            <a:r>
              <a:rPr lang="en-US"/>
              <a:t>What does it mean if a patient is breathing too fast? Too slow? Irregularly? </a:t>
            </a:r>
            <a:endParaRPr/>
          </a:p>
          <a:p>
            <a:pPr indent="-171450" lvl="2" marL="1257300" rtl="0" algn="l">
              <a:spcBef>
                <a:spcPts val="0"/>
              </a:spcBef>
              <a:spcAft>
                <a:spcPts val="0"/>
              </a:spcAft>
              <a:buClr>
                <a:schemeClr val="dk1"/>
              </a:buClr>
              <a:buSzPts val="1200"/>
              <a:buFont typeface="Arial"/>
              <a:buChar char="•"/>
            </a:pPr>
            <a:r>
              <a:rPr lang="en-US"/>
              <a:t>What breath sounds would lead you to suspect an underlying injury that you would not see during the primary survey? </a:t>
            </a:r>
            <a:endParaRPr/>
          </a:p>
          <a:p>
            <a:pPr indent="-171450" lvl="2" marL="1257300" rtl="0" algn="l">
              <a:spcBef>
                <a:spcPts val="0"/>
              </a:spcBef>
              <a:spcAft>
                <a:spcPts val="0"/>
              </a:spcAft>
              <a:buClr>
                <a:schemeClr val="dk1"/>
              </a:buClr>
              <a:buSzPts val="1200"/>
              <a:buFont typeface="Arial"/>
              <a:buChar char="•"/>
            </a:pPr>
            <a:r>
              <a:rPr lang="en-US"/>
              <a:t>Explain that irregular breathing patterns can lead you to suspect a head injury.</a:t>
            </a:r>
            <a:endParaRPr/>
          </a:p>
          <a:p>
            <a:pPr indent="-171450" lvl="2" marL="1257300" rtl="0" algn="l">
              <a:spcBef>
                <a:spcPts val="0"/>
              </a:spcBef>
              <a:spcAft>
                <a:spcPts val="0"/>
              </a:spcAft>
              <a:buClr>
                <a:schemeClr val="dk1"/>
              </a:buClr>
              <a:buSzPts val="1200"/>
              <a:buFont typeface="Arial"/>
              <a:buChar char="•"/>
            </a:pPr>
            <a:r>
              <a:rPr lang="en-US"/>
              <a:t>Explain that absent breath sounds on one side combined with signs of shock or severe difficulty breathing should make you suspicious of a pneumothorax.</a:t>
            </a:r>
            <a:endParaRPr/>
          </a:p>
          <a:p>
            <a:pPr indent="-171450" lvl="1" marL="628650" rtl="0" algn="l">
              <a:spcBef>
                <a:spcPts val="0"/>
              </a:spcBef>
              <a:spcAft>
                <a:spcPts val="0"/>
              </a:spcAft>
              <a:buClr>
                <a:schemeClr val="dk1"/>
              </a:buClr>
              <a:buSzPts val="1200"/>
              <a:buFont typeface="Arial"/>
              <a:buChar char="•"/>
            </a:pPr>
            <a:r>
              <a:rPr lang="en-US"/>
              <a:t>Oxygen saturation (SpO2)</a:t>
            </a:r>
            <a:endParaRPr/>
          </a:p>
          <a:p>
            <a:pPr indent="-171450" lvl="2" marL="1257300" rtl="0" algn="l">
              <a:spcBef>
                <a:spcPts val="0"/>
              </a:spcBef>
              <a:spcAft>
                <a:spcPts val="0"/>
              </a:spcAft>
              <a:buClr>
                <a:schemeClr val="dk1"/>
              </a:buClr>
              <a:buSzPts val="1200"/>
              <a:buFont typeface="Arial"/>
              <a:buChar char="•"/>
            </a:pPr>
            <a:r>
              <a:rPr lang="en-US"/>
              <a:t>Discuss what an oxygen saturation means to the prehospital care provider.</a:t>
            </a:r>
            <a:endParaRPr/>
          </a:p>
          <a:p>
            <a:pPr indent="-171450" lvl="2" marL="1257300" rtl="0" algn="l">
              <a:spcBef>
                <a:spcPts val="0"/>
              </a:spcBef>
              <a:spcAft>
                <a:spcPts val="0"/>
              </a:spcAft>
              <a:buClr>
                <a:schemeClr val="dk1"/>
              </a:buClr>
              <a:buSzPts val="1200"/>
              <a:buFont typeface="Arial"/>
              <a:buChar char="•"/>
            </a:pPr>
            <a:r>
              <a:rPr lang="en-US"/>
              <a:t>How reliable is this number? (Discuss how hypotension and vasoconstriction can affect (SpO2) readings.)</a:t>
            </a:r>
            <a:endParaRPr/>
          </a:p>
          <a:p>
            <a:pPr indent="-171450" lvl="1" marL="628650" rtl="0" algn="l">
              <a:spcBef>
                <a:spcPts val="0"/>
              </a:spcBef>
              <a:spcAft>
                <a:spcPts val="0"/>
              </a:spcAft>
              <a:buClr>
                <a:schemeClr val="dk1"/>
              </a:buClr>
              <a:buSzPts val="1200"/>
              <a:buFont typeface="Arial"/>
              <a:buChar char="•"/>
            </a:pPr>
            <a:r>
              <a:rPr lang="en-US"/>
              <a:t>Blood glucose</a:t>
            </a:r>
            <a:endParaRPr/>
          </a:p>
          <a:p>
            <a:pPr indent="-171450" lvl="2" marL="1257300" rtl="0" algn="l">
              <a:spcBef>
                <a:spcPts val="0"/>
              </a:spcBef>
              <a:spcAft>
                <a:spcPts val="0"/>
              </a:spcAft>
              <a:buClr>
                <a:schemeClr val="dk1"/>
              </a:buClr>
              <a:buSzPts val="1200"/>
              <a:buFont typeface="Arial"/>
              <a:buChar char="•"/>
            </a:pPr>
            <a:r>
              <a:rPr lang="en-US"/>
              <a:t>Discuss why a glucose level is important to the trauma patient.</a:t>
            </a:r>
            <a:br>
              <a:rPr lang="en-US"/>
            </a:br>
            <a:r>
              <a:rPr lang="en-US"/>
              <a:t> </a:t>
            </a:r>
            <a:endParaRPr/>
          </a:p>
          <a:p>
            <a:pPr indent="0" lvl="0" marL="0" rtl="0" algn="l">
              <a:spcBef>
                <a:spcPts val="0"/>
              </a:spcBef>
              <a:spcAft>
                <a:spcPts val="0"/>
              </a:spcAft>
              <a:buClr>
                <a:schemeClr val="dk1"/>
              </a:buClr>
              <a:buSzPts val="1200"/>
              <a:buFont typeface="Arial"/>
              <a:buNone/>
            </a:pPr>
            <a:r>
              <a:rPr lang="en-US"/>
              <a:t>Participant engagement</a:t>
            </a:r>
            <a:endParaRPr/>
          </a:p>
          <a:p>
            <a:pPr indent="-171450" lvl="1" marL="628650" rtl="0" algn="l">
              <a:spcBef>
                <a:spcPts val="0"/>
              </a:spcBef>
              <a:spcAft>
                <a:spcPts val="0"/>
              </a:spcAft>
              <a:buClr>
                <a:schemeClr val="dk1"/>
              </a:buClr>
              <a:buSzPts val="1200"/>
              <a:buFont typeface="Arial"/>
              <a:buChar char="•"/>
            </a:pPr>
            <a:r>
              <a:rPr lang="en-US"/>
              <a:t>Discuss the equipment utilized to assess vital signs in your agency.</a:t>
            </a:r>
            <a:endParaRPr/>
          </a:p>
          <a:p>
            <a:pPr indent="-95250" lvl="0" marL="171450" rtl="0" algn="l">
              <a:spcBef>
                <a:spcPts val="0"/>
              </a:spcBef>
              <a:spcAft>
                <a:spcPts val="0"/>
              </a:spcAft>
              <a:buClr>
                <a:schemeClr val="dk1"/>
              </a:buClr>
              <a:buSzPts val="1200"/>
              <a:buFont typeface="Arial"/>
              <a:buNone/>
            </a:pPr>
            <a:r>
              <a:t/>
            </a:r>
            <a:endParaRPr/>
          </a:p>
        </p:txBody>
      </p:sp>
      <p:sp>
        <p:nvSpPr>
          <p:cNvPr id="104" name="Google Shape;104;p1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 name="Shape 110"/>
        <p:cNvGrpSpPr/>
        <p:nvPr/>
      </p:nvGrpSpPr>
      <p:grpSpPr>
        <a:xfrm>
          <a:off x="0" y="0"/>
          <a:ext cx="0" cy="0"/>
          <a:chOff x="0" y="0"/>
          <a:chExt cx="0" cy="0"/>
        </a:xfrm>
      </p:grpSpPr>
      <p:sp>
        <p:nvSpPr>
          <p:cNvPr id="111" name="Google Shape;111;p11: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2" name="Google Shape;112;p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Arial"/>
              <a:buNone/>
            </a:pPr>
            <a:r>
              <a:rPr lang="en-US"/>
              <a:t>Instructor Notes </a:t>
            </a:r>
            <a:endParaRPr/>
          </a:p>
          <a:p>
            <a:pPr indent="-95250" lvl="0" marL="171450" rtl="0" algn="l">
              <a:spcBef>
                <a:spcPts val="0"/>
              </a:spcBef>
              <a:spcAft>
                <a:spcPts val="0"/>
              </a:spcAft>
              <a:buClr>
                <a:schemeClr val="dk1"/>
              </a:buClr>
              <a:buSzPts val="1200"/>
              <a:buFont typeface="Arial"/>
              <a:buNone/>
            </a:pPr>
            <a:r>
              <a:t/>
            </a:r>
            <a:endParaRPr/>
          </a:p>
          <a:p>
            <a:pPr indent="-171450" lvl="0" marL="171450" rtl="0" algn="l">
              <a:spcBef>
                <a:spcPts val="0"/>
              </a:spcBef>
              <a:spcAft>
                <a:spcPts val="0"/>
              </a:spcAft>
              <a:buClr>
                <a:schemeClr val="dk1"/>
              </a:buClr>
              <a:buSzPts val="1200"/>
              <a:buFont typeface="Arial"/>
              <a:buChar char="•"/>
            </a:pPr>
            <a:r>
              <a:rPr lang="en-US"/>
              <a:t>Continue presenting the case to participants.</a:t>
            </a:r>
            <a:endParaRPr/>
          </a:p>
          <a:p>
            <a:pPr indent="-171450" lvl="1" marL="628650" rtl="0" algn="l">
              <a:spcBef>
                <a:spcPts val="0"/>
              </a:spcBef>
              <a:spcAft>
                <a:spcPts val="0"/>
              </a:spcAft>
              <a:buClr>
                <a:schemeClr val="dk1"/>
              </a:buClr>
              <a:buSzPts val="1200"/>
              <a:buFont typeface="Arial"/>
              <a:buChar char="•"/>
            </a:pPr>
            <a:r>
              <a:rPr lang="en-US"/>
              <a:t>SAMPLE History</a:t>
            </a:r>
            <a:endParaRPr/>
          </a:p>
          <a:p>
            <a:pPr indent="-171450" lvl="2" marL="1257300" rtl="0" algn="l">
              <a:spcBef>
                <a:spcPts val="0"/>
              </a:spcBef>
              <a:spcAft>
                <a:spcPts val="0"/>
              </a:spcAft>
              <a:buClr>
                <a:schemeClr val="dk1"/>
              </a:buClr>
              <a:buSzPts val="1200"/>
              <a:buFont typeface="Arial"/>
              <a:buChar char="•"/>
            </a:pPr>
            <a:r>
              <a:rPr lang="en-US"/>
              <a:t>S — Symptoms</a:t>
            </a:r>
            <a:endParaRPr/>
          </a:p>
          <a:p>
            <a:pPr indent="-171450" lvl="2" marL="1257300" rtl="0" algn="l">
              <a:spcBef>
                <a:spcPts val="0"/>
              </a:spcBef>
              <a:spcAft>
                <a:spcPts val="0"/>
              </a:spcAft>
              <a:buClr>
                <a:schemeClr val="dk1"/>
              </a:buClr>
              <a:buSzPts val="1200"/>
              <a:buFont typeface="Arial"/>
              <a:buChar char="•"/>
            </a:pPr>
            <a:r>
              <a:rPr lang="en-US"/>
              <a:t>A — Allergies</a:t>
            </a:r>
            <a:endParaRPr/>
          </a:p>
          <a:p>
            <a:pPr indent="-171450" lvl="2" marL="1257300" rtl="0" algn="l">
              <a:spcBef>
                <a:spcPts val="0"/>
              </a:spcBef>
              <a:spcAft>
                <a:spcPts val="0"/>
              </a:spcAft>
              <a:buClr>
                <a:schemeClr val="dk1"/>
              </a:buClr>
              <a:buSzPts val="1200"/>
              <a:buFont typeface="Arial"/>
              <a:buChar char="•"/>
            </a:pPr>
            <a:r>
              <a:rPr lang="en-US"/>
              <a:t>M — Medications</a:t>
            </a:r>
            <a:endParaRPr/>
          </a:p>
          <a:p>
            <a:pPr indent="-171450" lvl="2" marL="1257300" rtl="0" algn="l">
              <a:spcBef>
                <a:spcPts val="0"/>
              </a:spcBef>
              <a:spcAft>
                <a:spcPts val="0"/>
              </a:spcAft>
              <a:buClr>
                <a:schemeClr val="dk1"/>
              </a:buClr>
              <a:buSzPts val="1200"/>
              <a:buFont typeface="Arial"/>
              <a:buChar char="•"/>
            </a:pPr>
            <a:r>
              <a:rPr lang="en-US"/>
              <a:t>P — Past medical and surgical history</a:t>
            </a:r>
            <a:endParaRPr/>
          </a:p>
          <a:p>
            <a:pPr indent="-171450" lvl="2" marL="1257300" rtl="0" algn="l">
              <a:spcBef>
                <a:spcPts val="0"/>
              </a:spcBef>
              <a:spcAft>
                <a:spcPts val="0"/>
              </a:spcAft>
              <a:buClr>
                <a:schemeClr val="dk1"/>
              </a:buClr>
              <a:buSzPts val="1200"/>
              <a:buFont typeface="Arial"/>
              <a:buChar char="•"/>
            </a:pPr>
            <a:r>
              <a:rPr lang="en-US"/>
              <a:t>L — Last meal</a:t>
            </a:r>
            <a:endParaRPr/>
          </a:p>
          <a:p>
            <a:pPr indent="-171450" lvl="2" marL="1257300" rtl="0" algn="l">
              <a:spcBef>
                <a:spcPts val="0"/>
              </a:spcBef>
              <a:spcAft>
                <a:spcPts val="0"/>
              </a:spcAft>
              <a:buClr>
                <a:schemeClr val="dk1"/>
              </a:buClr>
              <a:buSzPts val="1200"/>
              <a:buFont typeface="Arial"/>
              <a:buChar char="•"/>
            </a:pPr>
            <a:r>
              <a:rPr lang="en-US"/>
              <a:t>E — Events </a:t>
            </a:r>
            <a:endParaRPr/>
          </a:p>
          <a:p>
            <a:pPr indent="-171450" lvl="0" marL="171450" rtl="0" algn="l">
              <a:spcBef>
                <a:spcPts val="0"/>
              </a:spcBef>
              <a:spcAft>
                <a:spcPts val="0"/>
              </a:spcAft>
              <a:buClr>
                <a:schemeClr val="dk1"/>
              </a:buClr>
              <a:buSzPts val="1200"/>
              <a:buFont typeface="Arial"/>
              <a:buChar char="•"/>
            </a:pPr>
            <a:r>
              <a:rPr lang="en-US"/>
              <a:t>Participant engagement</a:t>
            </a:r>
            <a:endParaRPr/>
          </a:p>
          <a:p>
            <a:pPr indent="-171450" lvl="1" marL="628650" rtl="0" algn="l">
              <a:spcBef>
                <a:spcPts val="0"/>
              </a:spcBef>
              <a:spcAft>
                <a:spcPts val="0"/>
              </a:spcAft>
              <a:buClr>
                <a:schemeClr val="dk1"/>
              </a:buClr>
              <a:buSzPts val="1200"/>
              <a:buFont typeface="Arial"/>
              <a:buChar char="•"/>
            </a:pPr>
            <a:r>
              <a:rPr lang="en-US"/>
              <a:t>Ask participants to give you examples of questions to ask the case study patient in order to determine the SAMPLE history.</a:t>
            </a:r>
            <a:endParaRPr/>
          </a:p>
          <a:p>
            <a:pPr indent="-95250" lvl="0" marL="171450" rtl="0" algn="l">
              <a:spcBef>
                <a:spcPts val="0"/>
              </a:spcBef>
              <a:spcAft>
                <a:spcPts val="0"/>
              </a:spcAft>
              <a:buClr>
                <a:schemeClr val="dk1"/>
              </a:buClr>
              <a:buSzPts val="1200"/>
              <a:buFont typeface="Arial"/>
              <a:buNone/>
            </a:pPr>
            <a:r>
              <a:t/>
            </a:r>
            <a:endParaRPr/>
          </a:p>
          <a:p>
            <a:pPr indent="-171450" lvl="1" marL="171450" rtl="0" algn="l">
              <a:spcBef>
                <a:spcPts val="0"/>
              </a:spcBef>
              <a:spcAft>
                <a:spcPts val="0"/>
              </a:spcAft>
              <a:buClr>
                <a:schemeClr val="dk1"/>
              </a:buClr>
              <a:buSzPts val="1200"/>
              <a:buFont typeface="Arial"/>
              <a:buChar char="•"/>
            </a:pPr>
            <a:r>
              <a:rPr lang="en-US"/>
              <a:t>The secondary survey was completed while waiting on medical helicopter.</a:t>
            </a:r>
            <a:endParaRPr/>
          </a:p>
          <a:p>
            <a:pPr indent="0" lvl="2" marL="457200" rtl="0" algn="l">
              <a:spcBef>
                <a:spcPts val="0"/>
              </a:spcBef>
              <a:spcAft>
                <a:spcPts val="0"/>
              </a:spcAft>
              <a:buClr>
                <a:schemeClr val="dk1"/>
              </a:buClr>
              <a:buSzPts val="1200"/>
              <a:buFont typeface="Arial"/>
              <a:buNone/>
            </a:pPr>
            <a:r>
              <a:rPr lang="en-US"/>
              <a:t>•The case study patient has the following history:</a:t>
            </a:r>
            <a:endParaRPr/>
          </a:p>
          <a:p>
            <a:pPr indent="-171450" lvl="2" marL="1085850" rtl="0" algn="l">
              <a:spcBef>
                <a:spcPts val="0"/>
              </a:spcBef>
              <a:spcAft>
                <a:spcPts val="0"/>
              </a:spcAft>
              <a:buClr>
                <a:schemeClr val="dk1"/>
              </a:buClr>
              <a:buSzPts val="1200"/>
              <a:buFont typeface="Arial"/>
              <a:buChar char="•"/>
            </a:pPr>
            <a:r>
              <a:rPr lang="en-US"/>
              <a:t>S — Right leg pain</a:t>
            </a:r>
            <a:endParaRPr/>
          </a:p>
          <a:p>
            <a:pPr indent="-171450" lvl="2" marL="1085850" rtl="0" algn="l">
              <a:spcBef>
                <a:spcPts val="0"/>
              </a:spcBef>
              <a:spcAft>
                <a:spcPts val="0"/>
              </a:spcAft>
              <a:buClr>
                <a:schemeClr val="dk1"/>
              </a:buClr>
              <a:buSzPts val="1200"/>
              <a:buFont typeface="Arial"/>
              <a:buChar char="•"/>
            </a:pPr>
            <a:r>
              <a:rPr lang="en-US"/>
              <a:t>A — None</a:t>
            </a:r>
            <a:endParaRPr/>
          </a:p>
          <a:p>
            <a:pPr indent="-171450" lvl="2" marL="1085850" rtl="0" algn="l">
              <a:spcBef>
                <a:spcPts val="0"/>
              </a:spcBef>
              <a:spcAft>
                <a:spcPts val="0"/>
              </a:spcAft>
              <a:buClr>
                <a:schemeClr val="dk1"/>
              </a:buClr>
              <a:buSzPts val="1200"/>
              <a:buFont typeface="Arial"/>
              <a:buChar char="•"/>
            </a:pPr>
            <a:r>
              <a:rPr lang="en-US"/>
              <a:t>M — Fexofenadine</a:t>
            </a:r>
            <a:endParaRPr/>
          </a:p>
          <a:p>
            <a:pPr indent="-171450" lvl="2" marL="1085850" rtl="0" algn="l">
              <a:spcBef>
                <a:spcPts val="0"/>
              </a:spcBef>
              <a:spcAft>
                <a:spcPts val="0"/>
              </a:spcAft>
              <a:buClr>
                <a:schemeClr val="dk1"/>
              </a:buClr>
              <a:buSzPts val="1200"/>
              <a:buFont typeface="Arial"/>
              <a:buChar char="•"/>
            </a:pPr>
            <a:r>
              <a:rPr lang="en-US"/>
              <a:t>P — Hay fever</a:t>
            </a:r>
            <a:endParaRPr/>
          </a:p>
          <a:p>
            <a:pPr indent="-171450" lvl="2" marL="1085850" rtl="0" algn="l">
              <a:spcBef>
                <a:spcPts val="0"/>
              </a:spcBef>
              <a:spcAft>
                <a:spcPts val="0"/>
              </a:spcAft>
              <a:buClr>
                <a:schemeClr val="dk1"/>
              </a:buClr>
              <a:buSzPts val="1200"/>
              <a:buFont typeface="Arial"/>
              <a:buChar char="•"/>
            </a:pPr>
            <a:r>
              <a:rPr lang="en-US"/>
              <a:t>L — Breakfast: bacon, lettuce, and tomato sandwich</a:t>
            </a:r>
            <a:endParaRPr/>
          </a:p>
          <a:p>
            <a:pPr indent="0" lvl="2" marL="914400" rtl="0" algn="l">
              <a:spcBef>
                <a:spcPts val="0"/>
              </a:spcBef>
              <a:spcAft>
                <a:spcPts val="0"/>
              </a:spcAft>
              <a:buClr>
                <a:schemeClr val="dk1"/>
              </a:buClr>
              <a:buSzPts val="1200"/>
              <a:buFont typeface="Arial"/>
              <a:buNone/>
            </a:pPr>
            <a:r>
              <a:rPr lang="en-US"/>
              <a:t>•   E — While performing maintenance on an industrial machine, it was powered on by accident.</a:t>
            </a:r>
            <a:endParaRPr/>
          </a:p>
          <a:p>
            <a:pPr indent="0" lvl="1" marL="457200" rtl="0" algn="l">
              <a:spcBef>
                <a:spcPts val="0"/>
              </a:spcBef>
              <a:spcAft>
                <a:spcPts val="0"/>
              </a:spcAft>
              <a:buClr>
                <a:schemeClr val="dk1"/>
              </a:buClr>
              <a:buSzPts val="1200"/>
              <a:buFont typeface="Arial"/>
              <a:buNone/>
            </a:pPr>
            <a:r>
              <a:rPr lang="en-US"/>
              <a:t>•The patient’s vital signs:</a:t>
            </a:r>
            <a:endParaRPr/>
          </a:p>
          <a:p>
            <a:pPr indent="0" lvl="2" marL="1371600" rtl="0" algn="l">
              <a:spcBef>
                <a:spcPts val="0"/>
              </a:spcBef>
              <a:spcAft>
                <a:spcPts val="0"/>
              </a:spcAft>
              <a:buClr>
                <a:schemeClr val="dk1"/>
              </a:buClr>
              <a:buSzPts val="1200"/>
              <a:buFont typeface="Arial"/>
              <a:buNone/>
            </a:pPr>
            <a:r>
              <a:rPr lang="en-US"/>
              <a:t>•BP: 90/50 mm Hg</a:t>
            </a:r>
            <a:endParaRPr/>
          </a:p>
          <a:p>
            <a:pPr indent="0" lvl="2" marL="1371600" rtl="0" algn="l">
              <a:spcBef>
                <a:spcPts val="0"/>
              </a:spcBef>
              <a:spcAft>
                <a:spcPts val="0"/>
              </a:spcAft>
              <a:buClr>
                <a:schemeClr val="dk1"/>
              </a:buClr>
              <a:buSzPts val="1200"/>
              <a:buFont typeface="Arial"/>
              <a:buNone/>
            </a:pPr>
            <a:r>
              <a:rPr lang="en-US"/>
              <a:t>•Heart rate and quality: 130 beats/min, regular and weak at the radial pulse</a:t>
            </a:r>
            <a:endParaRPr/>
          </a:p>
          <a:p>
            <a:pPr indent="0" lvl="2" marL="1371600" rtl="0" algn="l">
              <a:spcBef>
                <a:spcPts val="0"/>
              </a:spcBef>
              <a:spcAft>
                <a:spcPts val="0"/>
              </a:spcAft>
              <a:buClr>
                <a:schemeClr val="dk1"/>
              </a:buClr>
              <a:buSzPts val="1200"/>
              <a:buFont typeface="Arial"/>
              <a:buNone/>
            </a:pPr>
            <a:r>
              <a:rPr lang="en-US"/>
              <a:t>•Ventilation rate: 20 breaths/min, deep with adequate chest rise </a:t>
            </a:r>
            <a:endParaRPr/>
          </a:p>
          <a:p>
            <a:pPr indent="0" lvl="2" marL="1371600" rtl="0" algn="l">
              <a:spcBef>
                <a:spcPts val="0"/>
              </a:spcBef>
              <a:spcAft>
                <a:spcPts val="0"/>
              </a:spcAft>
              <a:buClr>
                <a:schemeClr val="dk1"/>
              </a:buClr>
              <a:buSzPts val="1200"/>
              <a:buFont typeface="Arial"/>
              <a:buNone/>
            </a:pPr>
            <a:r>
              <a:rPr lang="en-US"/>
              <a:t>•SpO</a:t>
            </a:r>
            <a:r>
              <a:rPr baseline="-25000" lang="en-US"/>
              <a:t>2</a:t>
            </a:r>
            <a:r>
              <a:rPr lang="en-US"/>
              <a:t>: 94% on room air</a:t>
            </a:r>
            <a:endParaRPr/>
          </a:p>
          <a:p>
            <a:pPr indent="0" lvl="2" marL="1371600" rtl="0" algn="l">
              <a:spcBef>
                <a:spcPts val="0"/>
              </a:spcBef>
              <a:spcAft>
                <a:spcPts val="0"/>
              </a:spcAft>
              <a:buClr>
                <a:schemeClr val="dk1"/>
              </a:buClr>
              <a:buSzPts val="1200"/>
              <a:buFont typeface="Arial"/>
              <a:buNone/>
            </a:pPr>
            <a:r>
              <a:rPr lang="en-US"/>
              <a:t>•Glucose: 106 mg/dL (6.9 mmol/L)</a:t>
            </a:r>
            <a:endParaRPr/>
          </a:p>
          <a:p>
            <a:pPr indent="0" lvl="2" marL="1371600" rtl="0" algn="l">
              <a:spcBef>
                <a:spcPts val="0"/>
              </a:spcBef>
              <a:spcAft>
                <a:spcPts val="0"/>
              </a:spcAft>
              <a:buClr>
                <a:schemeClr val="dk1"/>
              </a:buClr>
              <a:buSzPts val="1200"/>
              <a:buFont typeface="Arial"/>
              <a:buNone/>
            </a:pPr>
            <a:r>
              <a:rPr lang="en-US"/>
              <a:t>•Skin condition and temperature: pink, warm, and dry</a:t>
            </a:r>
            <a:endParaRPr/>
          </a:p>
          <a:p>
            <a:pPr indent="0" lvl="2" marL="1371600" rtl="0" algn="l">
              <a:spcBef>
                <a:spcPts val="0"/>
              </a:spcBef>
              <a:spcAft>
                <a:spcPts val="0"/>
              </a:spcAft>
              <a:buClr>
                <a:schemeClr val="dk1"/>
              </a:buClr>
              <a:buSzPts val="1200"/>
              <a:buFont typeface="Arial"/>
              <a:buNone/>
            </a:pPr>
            <a:r>
              <a:rPr lang="en-US"/>
              <a:t>•Temperature: 97°F (36°C)</a:t>
            </a:r>
            <a:endParaRPr/>
          </a:p>
          <a:p>
            <a:pPr indent="0" lvl="2" marL="1371600" rtl="0" algn="l">
              <a:spcBef>
                <a:spcPts val="0"/>
              </a:spcBef>
              <a:spcAft>
                <a:spcPts val="0"/>
              </a:spcAft>
              <a:buClr>
                <a:schemeClr val="dk1"/>
              </a:buClr>
              <a:buSzPts val="1200"/>
              <a:buFont typeface="Arial"/>
              <a:buNone/>
            </a:pPr>
            <a:r>
              <a:rPr lang="en-US"/>
              <a:t>•Pain: 8/10 to right leg (10/10 on movement and palpation)</a:t>
            </a:r>
            <a:endParaRPr/>
          </a:p>
          <a:p>
            <a:pPr indent="-95250" lvl="1" marL="628650" rtl="0" algn="l">
              <a:spcBef>
                <a:spcPts val="0"/>
              </a:spcBef>
              <a:spcAft>
                <a:spcPts val="0"/>
              </a:spcAft>
              <a:buClr>
                <a:schemeClr val="dk1"/>
              </a:buClr>
              <a:buSzPts val="1200"/>
              <a:buFont typeface="Arial"/>
              <a:buNone/>
            </a:pPr>
            <a:r>
              <a:t/>
            </a:r>
            <a:endParaRPr/>
          </a:p>
        </p:txBody>
      </p:sp>
      <p:sp>
        <p:nvSpPr>
          <p:cNvPr id="113" name="Google Shape;113;p1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 name="Shape 117"/>
        <p:cNvGrpSpPr/>
        <p:nvPr/>
      </p:nvGrpSpPr>
      <p:grpSpPr>
        <a:xfrm>
          <a:off x="0" y="0"/>
          <a:ext cx="0" cy="0"/>
          <a:chOff x="0" y="0"/>
          <a:chExt cx="0" cy="0"/>
        </a:xfrm>
      </p:grpSpPr>
      <p:sp>
        <p:nvSpPr>
          <p:cNvPr id="118" name="Google Shape;118;p12: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9" name="Google Shape;119;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Instructor Notes</a:t>
            </a:r>
            <a:endParaRPr/>
          </a:p>
          <a:p>
            <a:pPr indent="0" lvl="0" marL="0" rtl="0" algn="l">
              <a:spcBef>
                <a:spcPts val="0"/>
              </a:spcBef>
              <a:spcAft>
                <a:spcPts val="0"/>
              </a:spcAft>
              <a:buNone/>
            </a:pPr>
            <a:r>
              <a:t/>
            </a:r>
            <a:endParaRPr/>
          </a:p>
          <a:p>
            <a:pPr indent="0" lvl="1" marL="0" marR="0" rtl="0" algn="l">
              <a:lnSpc>
                <a:spcPct val="100000"/>
              </a:lnSpc>
              <a:spcBef>
                <a:spcPts val="0"/>
              </a:spcBef>
              <a:spcAft>
                <a:spcPts val="0"/>
              </a:spcAft>
              <a:buClr>
                <a:schemeClr val="dk1"/>
              </a:buClr>
              <a:buSzPts val="1200"/>
              <a:buFont typeface="Calibri"/>
              <a:buNone/>
            </a:pPr>
            <a:r>
              <a:rPr lang="en-US"/>
              <a:t>Present the case to the participants.</a:t>
            </a:r>
            <a:endParaRPr/>
          </a:p>
          <a:p>
            <a:pPr indent="-171450" lvl="1" marL="171450" marR="0" rtl="0" algn="l">
              <a:lnSpc>
                <a:spcPct val="100000"/>
              </a:lnSpc>
              <a:spcBef>
                <a:spcPts val="0"/>
              </a:spcBef>
              <a:spcAft>
                <a:spcPts val="0"/>
              </a:spcAft>
              <a:buClr>
                <a:schemeClr val="dk1"/>
              </a:buClr>
              <a:buSzPts val="1200"/>
              <a:buFont typeface="Arial"/>
              <a:buChar char="•"/>
            </a:pPr>
            <a:r>
              <a:rPr lang="en-US"/>
              <a:t>A 34-year-old male </a:t>
            </a:r>
            <a:r>
              <a:rPr b="0" lang="en-US"/>
              <a:t>was working in an industrial plant when his right leg got caught in a machine.  </a:t>
            </a:r>
            <a:endParaRPr b="0"/>
          </a:p>
        </p:txBody>
      </p:sp>
      <p:sp>
        <p:nvSpPr>
          <p:cNvPr id="120" name="Google Shape;120;p1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 name="Shape 124"/>
        <p:cNvGrpSpPr/>
        <p:nvPr/>
      </p:nvGrpSpPr>
      <p:grpSpPr>
        <a:xfrm>
          <a:off x="0" y="0"/>
          <a:ext cx="0" cy="0"/>
          <a:chOff x="0" y="0"/>
          <a:chExt cx="0" cy="0"/>
        </a:xfrm>
      </p:grpSpPr>
      <p:sp>
        <p:nvSpPr>
          <p:cNvPr id="125" name="Google Shape;125;p13: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6" name="Google Shape;126;p1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Instructor Notes </a:t>
            </a:r>
            <a:endParaRPr/>
          </a:p>
          <a:p>
            <a:pPr indent="0" lvl="0" marL="0" rtl="0" algn="l">
              <a:spcBef>
                <a:spcPts val="0"/>
              </a:spcBef>
              <a:spcAft>
                <a:spcPts val="0"/>
              </a:spcAft>
              <a:buNone/>
            </a:pPr>
            <a:r>
              <a:t/>
            </a:r>
            <a:endParaRPr/>
          </a:p>
          <a:p>
            <a:pPr indent="0" lvl="0" marL="0" marR="0" rtl="0" algn="l">
              <a:lnSpc>
                <a:spcPct val="100000"/>
              </a:lnSpc>
              <a:spcBef>
                <a:spcPts val="0"/>
              </a:spcBef>
              <a:spcAft>
                <a:spcPts val="0"/>
              </a:spcAft>
              <a:buClr>
                <a:schemeClr val="dk1"/>
              </a:buClr>
              <a:buSzPts val="1200"/>
              <a:buFont typeface="Calibri"/>
              <a:buNone/>
            </a:pPr>
            <a:r>
              <a:rPr lang="en-US"/>
              <a:t>Continue to present the case to the participants.</a:t>
            </a:r>
            <a:endParaRPr/>
          </a:p>
          <a:p>
            <a:pPr indent="-171450" lvl="0" marL="171450" marR="0" rtl="0" algn="l">
              <a:lnSpc>
                <a:spcPct val="100000"/>
              </a:lnSpc>
              <a:spcBef>
                <a:spcPts val="0"/>
              </a:spcBef>
              <a:spcAft>
                <a:spcPts val="0"/>
              </a:spcAft>
              <a:buClr>
                <a:schemeClr val="dk1"/>
              </a:buClr>
              <a:buSzPts val="1200"/>
              <a:buFont typeface="Arial"/>
              <a:buChar char="•"/>
            </a:pPr>
            <a:r>
              <a:rPr lang="en-US"/>
              <a:t>Canvass the group to identify possible safety issues.</a:t>
            </a:r>
            <a:endParaRPr/>
          </a:p>
          <a:p>
            <a:pPr indent="-171450" lvl="1" marL="628650" rtl="0" algn="l">
              <a:spcBef>
                <a:spcPts val="0"/>
              </a:spcBef>
              <a:spcAft>
                <a:spcPts val="0"/>
              </a:spcAft>
              <a:buClr>
                <a:schemeClr val="dk1"/>
              </a:buClr>
              <a:buSzPts val="1200"/>
              <a:buFont typeface="Arial"/>
              <a:buChar char="•"/>
            </a:pPr>
            <a:r>
              <a:rPr lang="en-US"/>
              <a:t>Is the machinery still operating or operational? </a:t>
            </a:r>
            <a:endParaRPr/>
          </a:p>
          <a:p>
            <a:pPr indent="-171450" lvl="1" marL="628650" rtl="0" algn="l">
              <a:spcBef>
                <a:spcPts val="0"/>
              </a:spcBef>
              <a:spcAft>
                <a:spcPts val="0"/>
              </a:spcAft>
              <a:buClr>
                <a:schemeClr val="dk1"/>
              </a:buClr>
              <a:buSzPts val="1200"/>
              <a:buFont typeface="Arial"/>
              <a:buChar char="•"/>
            </a:pPr>
            <a:r>
              <a:rPr lang="en-US"/>
              <a:t>Are there nearby machines or equipment that is still operating that could risk personnel safety?</a:t>
            </a:r>
            <a:endParaRPr/>
          </a:p>
          <a:p>
            <a:pPr indent="-171450" lvl="1" marL="628650" rtl="0" algn="l">
              <a:spcBef>
                <a:spcPts val="0"/>
              </a:spcBef>
              <a:spcAft>
                <a:spcPts val="0"/>
              </a:spcAft>
              <a:buClr>
                <a:schemeClr val="dk1"/>
              </a:buClr>
              <a:buSzPts val="1200"/>
              <a:buFont typeface="Arial"/>
              <a:buChar char="•"/>
            </a:pPr>
            <a:r>
              <a:rPr lang="en-US"/>
              <a:t>Is there an associated spillage of hazardous material (i.e., toxic, slip hazard, flammable, etc.)?</a:t>
            </a:r>
            <a:endParaRPr/>
          </a:p>
          <a:p>
            <a:pPr indent="-171450" lvl="1" marL="628650" rtl="0" algn="l">
              <a:spcBef>
                <a:spcPts val="0"/>
              </a:spcBef>
              <a:spcAft>
                <a:spcPts val="0"/>
              </a:spcAft>
              <a:buClr>
                <a:schemeClr val="dk1"/>
              </a:buClr>
              <a:buSzPts val="1200"/>
              <a:buFont typeface="Arial"/>
              <a:buChar char="•"/>
            </a:pPr>
            <a:r>
              <a:rPr lang="en-US"/>
              <a:t>Is the environment safe (i.e., fumes, noise, level surfaces, trip hazards, confined space, fire/explosion risk)?</a:t>
            </a:r>
            <a:endParaRPr/>
          </a:p>
          <a:p>
            <a:pPr indent="-171450" lvl="1" marL="628650" rtl="0" algn="l">
              <a:spcBef>
                <a:spcPts val="0"/>
              </a:spcBef>
              <a:spcAft>
                <a:spcPts val="0"/>
              </a:spcAft>
              <a:buClr>
                <a:schemeClr val="dk1"/>
              </a:buClr>
              <a:buSzPts val="1200"/>
              <a:buFont typeface="Arial"/>
              <a:buChar char="•"/>
            </a:pPr>
            <a:r>
              <a:rPr lang="en-US"/>
              <a:t>Is the machinery stable and safe to approach?</a:t>
            </a:r>
            <a:endParaRPr/>
          </a:p>
          <a:p>
            <a:pPr indent="-171450" lvl="1" marL="628650" rtl="0" algn="l">
              <a:spcBef>
                <a:spcPts val="0"/>
              </a:spcBef>
              <a:spcAft>
                <a:spcPts val="0"/>
              </a:spcAft>
              <a:buClr>
                <a:schemeClr val="dk1"/>
              </a:buClr>
              <a:buSzPts val="1200"/>
              <a:buFont typeface="Arial"/>
              <a:buChar char="•"/>
            </a:pPr>
            <a:r>
              <a:rPr lang="en-US"/>
              <a:t>How many workers have been injured? Are all other workers accounted for?</a:t>
            </a:r>
            <a:endParaRPr/>
          </a:p>
          <a:p>
            <a:pPr indent="-171450" lvl="1" marL="628650" rtl="0" algn="l">
              <a:spcBef>
                <a:spcPts val="0"/>
              </a:spcBef>
              <a:spcAft>
                <a:spcPts val="0"/>
              </a:spcAft>
              <a:buClr>
                <a:schemeClr val="dk1"/>
              </a:buClr>
              <a:buSzPts val="1200"/>
              <a:buFont typeface="Arial"/>
              <a:buChar char="•"/>
            </a:pPr>
            <a:r>
              <a:rPr lang="en-US"/>
              <a:t>Do you have sufficient resources to respond to this incident to address scene safety issues?</a:t>
            </a:r>
            <a:endParaRPr/>
          </a:p>
        </p:txBody>
      </p:sp>
      <p:sp>
        <p:nvSpPr>
          <p:cNvPr id="127" name="Google Shape;127;p1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p14: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5" name="Google Shape;135;p1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Instructor Notes </a:t>
            </a:r>
            <a:endParaRPr/>
          </a:p>
          <a:p>
            <a:pPr indent="0" lvl="0" marL="0" rtl="0" algn="l">
              <a:spcBef>
                <a:spcPts val="0"/>
              </a:spcBef>
              <a:spcAft>
                <a:spcPts val="0"/>
              </a:spcAft>
              <a:buNone/>
            </a:pPr>
            <a:r>
              <a:t/>
            </a:r>
            <a:endParaRPr/>
          </a:p>
          <a:p>
            <a:pPr indent="0" lvl="0" marL="0" marR="0" rtl="0" algn="l">
              <a:lnSpc>
                <a:spcPct val="100000"/>
              </a:lnSpc>
              <a:spcBef>
                <a:spcPts val="0"/>
              </a:spcBef>
              <a:spcAft>
                <a:spcPts val="0"/>
              </a:spcAft>
              <a:buClr>
                <a:schemeClr val="dk1"/>
              </a:buClr>
              <a:buSzPts val="1200"/>
              <a:buFont typeface="Calibri"/>
              <a:buNone/>
            </a:pPr>
            <a:r>
              <a:rPr lang="en-US"/>
              <a:t>Continue to present the case to the participants. Begin a discussion with participants by asking the following questions. </a:t>
            </a:r>
            <a:endParaRPr/>
          </a:p>
          <a:p>
            <a:pPr indent="-171450" lvl="0" marL="171450" rtl="0" algn="l">
              <a:spcBef>
                <a:spcPts val="0"/>
              </a:spcBef>
              <a:spcAft>
                <a:spcPts val="0"/>
              </a:spcAft>
              <a:buClr>
                <a:schemeClr val="dk1"/>
              </a:buClr>
              <a:buSzPts val="1200"/>
              <a:buFont typeface="Arial"/>
              <a:buChar char="•"/>
            </a:pPr>
            <a:r>
              <a:rPr lang="en-US"/>
              <a:t>The patient is in a large, well-lit room at a safe distance from the stopped and partially disassembled machine.</a:t>
            </a:r>
            <a:endParaRPr/>
          </a:p>
          <a:p>
            <a:pPr indent="-171450" lvl="0" marL="171450" rtl="0" algn="l">
              <a:spcBef>
                <a:spcPts val="0"/>
              </a:spcBef>
              <a:spcAft>
                <a:spcPts val="0"/>
              </a:spcAft>
              <a:buClr>
                <a:schemeClr val="dk1"/>
              </a:buClr>
              <a:buSzPts val="1200"/>
              <a:buFont typeface="Arial"/>
              <a:buChar char="•"/>
            </a:pPr>
            <a:r>
              <a:rPr lang="en-US"/>
              <a:t>Is the scene safe enough to approach the patient?</a:t>
            </a:r>
            <a:endParaRPr/>
          </a:p>
          <a:p>
            <a:pPr indent="-171450" lvl="0" marL="171450" rtl="0" algn="l">
              <a:spcBef>
                <a:spcPts val="0"/>
              </a:spcBef>
              <a:spcAft>
                <a:spcPts val="0"/>
              </a:spcAft>
              <a:buClr>
                <a:schemeClr val="dk1"/>
              </a:buClr>
              <a:buSzPts val="1200"/>
              <a:buFont typeface="Arial"/>
              <a:buChar char="•"/>
            </a:pPr>
            <a:r>
              <a:rPr lang="en-US"/>
              <a:t>Are more resources needed to manage the scene?</a:t>
            </a:r>
            <a:endParaRPr/>
          </a:p>
        </p:txBody>
      </p:sp>
      <p:sp>
        <p:nvSpPr>
          <p:cNvPr id="136" name="Google Shape;136;p1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 name="Shape 140"/>
        <p:cNvGrpSpPr/>
        <p:nvPr/>
      </p:nvGrpSpPr>
      <p:grpSpPr>
        <a:xfrm>
          <a:off x="0" y="0"/>
          <a:ext cx="0" cy="0"/>
          <a:chOff x="0" y="0"/>
          <a:chExt cx="0" cy="0"/>
        </a:xfrm>
      </p:grpSpPr>
      <p:sp>
        <p:nvSpPr>
          <p:cNvPr id="141" name="Google Shape;141;p15: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2" name="Google Shape;142;p1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Instructor Notes </a:t>
            </a:r>
            <a:endParaRPr/>
          </a:p>
          <a:p>
            <a:pPr indent="0" lvl="0" marL="0" rtl="0" algn="l">
              <a:spcBef>
                <a:spcPts val="0"/>
              </a:spcBef>
              <a:spcAft>
                <a:spcPts val="0"/>
              </a:spcAft>
              <a:buNone/>
            </a:pPr>
            <a:r>
              <a:t/>
            </a:r>
            <a:endParaRPr/>
          </a:p>
          <a:p>
            <a:pPr indent="0" lvl="0" marL="0" marR="0" rtl="0" algn="l">
              <a:lnSpc>
                <a:spcPct val="100000"/>
              </a:lnSpc>
              <a:spcBef>
                <a:spcPts val="0"/>
              </a:spcBef>
              <a:spcAft>
                <a:spcPts val="0"/>
              </a:spcAft>
              <a:buClr>
                <a:schemeClr val="dk1"/>
              </a:buClr>
              <a:buSzPts val="1200"/>
              <a:buFont typeface="Calibri"/>
              <a:buNone/>
            </a:pPr>
            <a:r>
              <a:rPr lang="en-US"/>
              <a:t>Continue to present the case to the participants. </a:t>
            </a:r>
            <a:endParaRPr/>
          </a:p>
          <a:p>
            <a:pPr indent="-171450" lvl="0" marL="171450" rtl="0" algn="l">
              <a:spcBef>
                <a:spcPts val="0"/>
              </a:spcBef>
              <a:spcAft>
                <a:spcPts val="0"/>
              </a:spcAft>
              <a:buClr>
                <a:schemeClr val="dk1"/>
              </a:buClr>
              <a:buSzPts val="1200"/>
              <a:buFont typeface="Arial"/>
              <a:buChar char="•"/>
            </a:pPr>
            <a:r>
              <a:rPr b="0" lang="en-US"/>
              <a:t>The patient’s right pant’s leg is torn and the dressings are not controlling the bleeding.</a:t>
            </a:r>
            <a:endParaRPr/>
          </a:p>
          <a:p>
            <a:pPr indent="-171450" lvl="0" marL="171450" marR="0" rtl="0" algn="l">
              <a:lnSpc>
                <a:spcPct val="100000"/>
              </a:lnSpc>
              <a:spcBef>
                <a:spcPts val="0"/>
              </a:spcBef>
              <a:spcAft>
                <a:spcPts val="0"/>
              </a:spcAft>
              <a:buClr>
                <a:schemeClr val="dk1"/>
              </a:buClr>
              <a:buSzPts val="1200"/>
              <a:buFont typeface="Arial"/>
              <a:buChar char="•"/>
            </a:pPr>
            <a:r>
              <a:rPr b="0" lang="en-US"/>
              <a:t>There is a large amount of blood staining the patient’s pants and shirt. </a:t>
            </a:r>
            <a:endParaRPr b="0"/>
          </a:p>
          <a:p>
            <a:pPr indent="-171450" lvl="0" marL="171450" rtl="0" algn="l">
              <a:spcBef>
                <a:spcPts val="0"/>
              </a:spcBef>
              <a:spcAft>
                <a:spcPts val="0"/>
              </a:spcAft>
              <a:buClr>
                <a:schemeClr val="dk1"/>
              </a:buClr>
              <a:buSzPts val="1200"/>
              <a:buFont typeface="Arial"/>
              <a:buChar char="•"/>
            </a:pPr>
            <a:r>
              <a:rPr b="0" lang="en-US"/>
              <a:t>Estimated blood loss on scene is 1.5 liters. </a:t>
            </a:r>
            <a:endParaRPr/>
          </a:p>
          <a:p>
            <a:pPr indent="-95250" lvl="0" marL="171450" rtl="0" algn="l">
              <a:spcBef>
                <a:spcPts val="0"/>
              </a:spcBef>
              <a:spcAft>
                <a:spcPts val="0"/>
              </a:spcAft>
              <a:buClr>
                <a:schemeClr val="dk1"/>
              </a:buClr>
              <a:buSzPts val="1200"/>
              <a:buFont typeface="Arial"/>
              <a:buNone/>
            </a:pPr>
            <a:r>
              <a:t/>
            </a:r>
            <a:endParaRPr b="0"/>
          </a:p>
          <a:p>
            <a:pPr indent="0" lvl="0" marL="0" rtl="0" algn="l">
              <a:spcBef>
                <a:spcPts val="0"/>
              </a:spcBef>
              <a:spcAft>
                <a:spcPts val="0"/>
              </a:spcAft>
              <a:buNone/>
            </a:pPr>
            <a:r>
              <a:t/>
            </a:r>
            <a:endParaRPr/>
          </a:p>
        </p:txBody>
      </p:sp>
      <p:sp>
        <p:nvSpPr>
          <p:cNvPr id="143" name="Google Shape;143;p1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 name="Shape 147"/>
        <p:cNvGrpSpPr/>
        <p:nvPr/>
      </p:nvGrpSpPr>
      <p:grpSpPr>
        <a:xfrm>
          <a:off x="0" y="0"/>
          <a:ext cx="0" cy="0"/>
          <a:chOff x="0" y="0"/>
          <a:chExt cx="0" cy="0"/>
        </a:xfrm>
      </p:grpSpPr>
      <p:sp>
        <p:nvSpPr>
          <p:cNvPr id="148" name="Google Shape;148;p16: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9" name="Google Shape;149;p1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Instructor Notes </a:t>
            </a:r>
            <a:endParaRPr/>
          </a:p>
          <a:p>
            <a:pPr indent="0" lvl="0" marL="0" rtl="0" algn="l">
              <a:spcBef>
                <a:spcPts val="0"/>
              </a:spcBef>
              <a:spcAft>
                <a:spcPts val="0"/>
              </a:spcAft>
              <a:buNone/>
            </a:pPr>
            <a:r>
              <a:t/>
            </a:r>
            <a:endParaRPr/>
          </a:p>
          <a:p>
            <a:pPr indent="0" lvl="0" marL="0" marR="0" rtl="0" algn="l">
              <a:lnSpc>
                <a:spcPct val="100000"/>
              </a:lnSpc>
              <a:spcBef>
                <a:spcPts val="0"/>
              </a:spcBef>
              <a:spcAft>
                <a:spcPts val="0"/>
              </a:spcAft>
              <a:buClr>
                <a:schemeClr val="dk1"/>
              </a:buClr>
              <a:buSzPts val="1200"/>
              <a:buFont typeface="Calibri"/>
              <a:buNone/>
            </a:pPr>
            <a:r>
              <a:rPr lang="en-US"/>
              <a:t>Continue to present the case to the participants. </a:t>
            </a:r>
            <a:endParaRPr/>
          </a:p>
          <a:p>
            <a:pPr indent="-171450" lvl="0" marL="171450" marR="0" rtl="0" algn="l">
              <a:lnSpc>
                <a:spcPct val="100000"/>
              </a:lnSpc>
              <a:spcBef>
                <a:spcPts val="0"/>
              </a:spcBef>
              <a:spcAft>
                <a:spcPts val="0"/>
              </a:spcAft>
              <a:buClr>
                <a:schemeClr val="dk1"/>
              </a:buClr>
              <a:buSzPts val="1200"/>
              <a:buFont typeface="Arial"/>
              <a:buChar char="•"/>
            </a:pPr>
            <a:r>
              <a:rPr b="0" lang="en-US"/>
              <a:t>Ask participants to provide the mechanism of injury (MOI). </a:t>
            </a:r>
            <a:endParaRPr/>
          </a:p>
          <a:p>
            <a:pPr indent="-171450" lvl="1" marL="628650" marR="0" rtl="0" algn="l">
              <a:lnSpc>
                <a:spcPct val="100000"/>
              </a:lnSpc>
              <a:spcBef>
                <a:spcPts val="0"/>
              </a:spcBef>
              <a:spcAft>
                <a:spcPts val="0"/>
              </a:spcAft>
              <a:buClr>
                <a:schemeClr val="dk1"/>
              </a:buClr>
              <a:buSzPts val="1200"/>
              <a:buFont typeface="Arial"/>
              <a:buChar char="•"/>
            </a:pPr>
            <a:r>
              <a:rPr b="0" lang="en-US"/>
              <a:t>Can participants visualize what happened without “filling in the gaps” with assumptions?</a:t>
            </a:r>
            <a:endParaRPr/>
          </a:p>
          <a:p>
            <a:pPr indent="-171450" lvl="1" marL="628650" rtl="0" algn="l">
              <a:spcBef>
                <a:spcPts val="0"/>
              </a:spcBef>
              <a:spcAft>
                <a:spcPts val="0"/>
              </a:spcAft>
              <a:buClr>
                <a:schemeClr val="dk1"/>
              </a:buClr>
              <a:buSzPts val="1200"/>
              <a:buFont typeface="Arial"/>
              <a:buChar char="•"/>
            </a:pPr>
            <a:r>
              <a:rPr b="0" lang="en-US"/>
              <a:t>What protective equipment was used (i.e., helmet, gloves, etc.)?</a:t>
            </a:r>
            <a:endParaRPr/>
          </a:p>
          <a:p>
            <a:pPr indent="-171450" lvl="1" marL="628650" rtl="0" algn="l">
              <a:spcBef>
                <a:spcPts val="0"/>
              </a:spcBef>
              <a:spcAft>
                <a:spcPts val="0"/>
              </a:spcAft>
              <a:buClr>
                <a:schemeClr val="dk1"/>
              </a:buClr>
              <a:buSzPts val="1200"/>
              <a:buFont typeface="Arial"/>
              <a:buChar char="•"/>
            </a:pPr>
            <a:r>
              <a:rPr b="0" lang="en-US"/>
              <a:t>How was the leg pulled into the machine (i.e., did he fall into the machine, associated joint or muscle injuries, etc.)?</a:t>
            </a:r>
            <a:endParaRPr/>
          </a:p>
          <a:p>
            <a:pPr indent="-171450" lvl="1" marL="628650" rtl="0" algn="l">
              <a:spcBef>
                <a:spcPts val="0"/>
              </a:spcBef>
              <a:spcAft>
                <a:spcPts val="0"/>
              </a:spcAft>
              <a:buClr>
                <a:schemeClr val="dk1"/>
              </a:buClr>
              <a:buSzPts val="1200"/>
              <a:buFont typeface="Arial"/>
              <a:buChar char="•"/>
            </a:pPr>
            <a:r>
              <a:rPr b="0" lang="en-US"/>
              <a:t>How was the leg removed (i.e., pulled out, or was the machine removed from around the leg)?</a:t>
            </a:r>
            <a:endParaRPr/>
          </a:p>
          <a:p>
            <a:pPr indent="-171450" lvl="1" marL="628650" rtl="0" algn="l">
              <a:spcBef>
                <a:spcPts val="0"/>
              </a:spcBef>
              <a:spcAft>
                <a:spcPts val="0"/>
              </a:spcAft>
              <a:buClr>
                <a:schemeClr val="dk1"/>
              </a:buClr>
              <a:buSzPts val="1200"/>
              <a:buFont typeface="Arial"/>
              <a:buChar char="•"/>
            </a:pPr>
            <a:r>
              <a:rPr b="0" lang="en-US"/>
              <a:t>How much blood has been lost (i.e., was the bleeding severe while trapped or was it tamponaded or tourniqueted by the machine, etc.)?</a:t>
            </a:r>
            <a:endParaRPr/>
          </a:p>
          <a:p>
            <a:pPr indent="-171450" lvl="1" marL="628650" rtl="0" algn="l">
              <a:spcBef>
                <a:spcPts val="0"/>
              </a:spcBef>
              <a:spcAft>
                <a:spcPts val="0"/>
              </a:spcAft>
              <a:buClr>
                <a:schemeClr val="dk1"/>
              </a:buClr>
              <a:buSzPts val="1200"/>
              <a:buFont typeface="Arial"/>
              <a:buChar char="•"/>
            </a:pPr>
            <a:r>
              <a:rPr b="0" lang="en-US"/>
              <a:t>How severe was the bleeding prior to bandaging (i.e., free flow or pulsatile flow, etc.)?</a:t>
            </a:r>
            <a:endParaRPr/>
          </a:p>
          <a:p>
            <a:pPr indent="-171450" lvl="0" marL="171450" marR="0" rtl="0" algn="l">
              <a:lnSpc>
                <a:spcPct val="100000"/>
              </a:lnSpc>
              <a:spcBef>
                <a:spcPts val="0"/>
              </a:spcBef>
              <a:spcAft>
                <a:spcPts val="0"/>
              </a:spcAft>
              <a:buClr>
                <a:schemeClr val="dk1"/>
              </a:buClr>
              <a:buSzPts val="1200"/>
              <a:buFont typeface="Arial"/>
              <a:buChar char="•"/>
            </a:pPr>
            <a:r>
              <a:rPr lang="en-US"/>
              <a:t>Is cervical spine motion restriction indicated?</a:t>
            </a:r>
            <a:endParaRPr b="0"/>
          </a:p>
          <a:p>
            <a:pPr indent="-171450" lvl="1" marL="628650" rtl="0" algn="l">
              <a:spcBef>
                <a:spcPts val="0"/>
              </a:spcBef>
              <a:spcAft>
                <a:spcPts val="0"/>
              </a:spcAft>
              <a:buClr>
                <a:schemeClr val="dk1"/>
              </a:buClr>
              <a:buSzPts val="1200"/>
              <a:buFont typeface="Arial"/>
              <a:buChar char="•"/>
            </a:pPr>
            <a:r>
              <a:rPr b="0" lang="en-US"/>
              <a:t>MOI does not suggest the need for cervical spine motion restriction.</a:t>
            </a:r>
            <a:endParaRPr/>
          </a:p>
          <a:p>
            <a:pPr indent="-171450" lvl="0" marL="171450" marR="0" rtl="0" algn="l">
              <a:lnSpc>
                <a:spcPct val="100000"/>
              </a:lnSpc>
              <a:spcBef>
                <a:spcPts val="0"/>
              </a:spcBef>
              <a:spcAft>
                <a:spcPts val="0"/>
              </a:spcAft>
              <a:buClr>
                <a:schemeClr val="dk1"/>
              </a:buClr>
              <a:buSzPts val="1200"/>
              <a:buFont typeface="Arial"/>
              <a:buChar char="•"/>
            </a:pPr>
            <a:r>
              <a:rPr lang="en-US"/>
              <a:t>Do you have enough resources to manage this patient?</a:t>
            </a:r>
            <a:endParaRPr b="0"/>
          </a:p>
          <a:p>
            <a:pPr indent="-171450" lvl="1" marL="628650" rtl="0" algn="l">
              <a:spcBef>
                <a:spcPts val="0"/>
              </a:spcBef>
              <a:spcAft>
                <a:spcPts val="0"/>
              </a:spcAft>
              <a:buClr>
                <a:schemeClr val="dk1"/>
              </a:buClr>
              <a:buSzPts val="1200"/>
              <a:buFont typeface="Arial"/>
              <a:buChar char="•"/>
            </a:pPr>
            <a:r>
              <a:rPr b="0" lang="en-US"/>
              <a:t>Is there an indication for launching a helicopter to assist with transport?</a:t>
            </a:r>
            <a:endParaRPr/>
          </a:p>
          <a:p>
            <a:pPr indent="-95250" lvl="0" marL="171450" rtl="0" algn="l">
              <a:spcBef>
                <a:spcPts val="0"/>
              </a:spcBef>
              <a:spcAft>
                <a:spcPts val="0"/>
              </a:spcAft>
              <a:buClr>
                <a:schemeClr val="dk1"/>
              </a:buClr>
              <a:buSzPts val="1200"/>
              <a:buFont typeface="Arial"/>
              <a:buNone/>
            </a:pPr>
            <a:r>
              <a:t/>
            </a:r>
            <a:endParaRPr b="0"/>
          </a:p>
          <a:p>
            <a:pPr indent="-95250" lvl="0" marL="171450" rtl="0" algn="l">
              <a:spcBef>
                <a:spcPts val="0"/>
              </a:spcBef>
              <a:spcAft>
                <a:spcPts val="0"/>
              </a:spcAft>
              <a:buClr>
                <a:schemeClr val="dk1"/>
              </a:buClr>
              <a:buSzPts val="1200"/>
              <a:buFont typeface="Arial"/>
              <a:buNone/>
            </a:pPr>
            <a:r>
              <a:t/>
            </a:r>
            <a:endParaRPr b="0"/>
          </a:p>
          <a:p>
            <a:pPr indent="-95250" lvl="0" marL="171450" rtl="0" algn="l">
              <a:spcBef>
                <a:spcPts val="0"/>
              </a:spcBef>
              <a:spcAft>
                <a:spcPts val="0"/>
              </a:spcAft>
              <a:buClr>
                <a:schemeClr val="dk1"/>
              </a:buClr>
              <a:buSzPts val="1200"/>
              <a:buFont typeface="Arial"/>
              <a:buNone/>
            </a:pPr>
            <a:r>
              <a:t/>
            </a:r>
            <a:endParaRPr b="0"/>
          </a:p>
          <a:p>
            <a:pPr indent="0" lvl="0" marL="0" rtl="0" algn="l">
              <a:spcBef>
                <a:spcPts val="0"/>
              </a:spcBef>
              <a:spcAft>
                <a:spcPts val="0"/>
              </a:spcAft>
              <a:buNone/>
            </a:pPr>
            <a:r>
              <a:t/>
            </a:r>
            <a:endParaRPr/>
          </a:p>
        </p:txBody>
      </p:sp>
      <p:sp>
        <p:nvSpPr>
          <p:cNvPr id="150" name="Google Shape;150;p1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 name="Shape 156"/>
        <p:cNvGrpSpPr/>
        <p:nvPr/>
      </p:nvGrpSpPr>
      <p:grpSpPr>
        <a:xfrm>
          <a:off x="0" y="0"/>
          <a:ext cx="0" cy="0"/>
          <a:chOff x="0" y="0"/>
          <a:chExt cx="0" cy="0"/>
        </a:xfrm>
      </p:grpSpPr>
      <p:sp>
        <p:nvSpPr>
          <p:cNvPr id="157" name="Google Shape;157;p17: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8" name="Google Shape;158;p1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Instructor Notes </a:t>
            </a:r>
            <a:endParaRPr/>
          </a:p>
          <a:p>
            <a:pPr indent="0" lvl="0" marL="0" rtl="0" algn="l">
              <a:spcBef>
                <a:spcPts val="0"/>
              </a:spcBef>
              <a:spcAft>
                <a:spcPts val="0"/>
              </a:spcAft>
              <a:buNone/>
            </a:pPr>
            <a:r>
              <a:t/>
            </a:r>
            <a:endParaRPr/>
          </a:p>
          <a:p>
            <a:pPr indent="0" lvl="0" marL="0" rtl="0" algn="l">
              <a:spcBef>
                <a:spcPts val="0"/>
              </a:spcBef>
              <a:spcAft>
                <a:spcPts val="0"/>
              </a:spcAft>
              <a:buNone/>
            </a:pPr>
            <a:r>
              <a:rPr b="0" lang="en-US"/>
              <a:t>Walk participants through the results of the primary survey. </a:t>
            </a:r>
            <a:endParaRPr/>
          </a:p>
          <a:p>
            <a:pPr indent="-171450" lvl="0" marL="171450" rtl="0" algn="l">
              <a:spcBef>
                <a:spcPts val="0"/>
              </a:spcBef>
              <a:spcAft>
                <a:spcPts val="0"/>
              </a:spcAft>
              <a:buClr>
                <a:schemeClr val="dk1"/>
              </a:buClr>
              <a:buSzPts val="1200"/>
              <a:buFont typeface="Arial"/>
              <a:buChar char="•"/>
            </a:pPr>
            <a:r>
              <a:rPr lang="en-US"/>
              <a:t>X—Control severe external bleeding with direct pressure on the dressings while a tourniquet is applied.</a:t>
            </a:r>
            <a:endParaRPr/>
          </a:p>
          <a:p>
            <a:pPr indent="-171450" lvl="0" marL="171450" rtl="0" algn="l">
              <a:spcBef>
                <a:spcPts val="0"/>
              </a:spcBef>
              <a:spcAft>
                <a:spcPts val="0"/>
              </a:spcAft>
              <a:buClr>
                <a:schemeClr val="dk1"/>
              </a:buClr>
              <a:buSzPts val="1200"/>
              <a:buFont typeface="Arial"/>
              <a:buChar char="•"/>
            </a:pPr>
            <a:r>
              <a:rPr lang="en-US"/>
              <a:t>A—Airway is patent.</a:t>
            </a:r>
            <a:endParaRPr/>
          </a:p>
          <a:p>
            <a:pPr indent="-171450" lvl="0" marL="171450" rtl="0" algn="l">
              <a:spcBef>
                <a:spcPts val="0"/>
              </a:spcBef>
              <a:spcAft>
                <a:spcPts val="0"/>
              </a:spcAft>
              <a:buClr>
                <a:schemeClr val="dk1"/>
              </a:buClr>
              <a:buSzPts val="1200"/>
              <a:buFont typeface="Arial"/>
              <a:buChar char="•"/>
            </a:pPr>
            <a:r>
              <a:rPr lang="en-US"/>
              <a:t>B—Encourage the patient to continue deep breathing. Provide supplemental oxygen as needed to maintain an SpO</a:t>
            </a:r>
            <a:r>
              <a:rPr baseline="-25000" lang="en-US"/>
              <a:t>2</a:t>
            </a:r>
            <a:r>
              <a:rPr lang="en-US"/>
              <a:t> of </a:t>
            </a:r>
            <a:r>
              <a:rPr b="0" lang="en-US" strike="noStrike"/>
              <a:t>94%</a:t>
            </a:r>
            <a:r>
              <a:rPr b="1" lang="en-US" strike="noStrike"/>
              <a:t> </a:t>
            </a:r>
            <a:r>
              <a:rPr lang="en-US"/>
              <a:t>or greater.</a:t>
            </a:r>
            <a:endParaRPr/>
          </a:p>
          <a:p>
            <a:pPr indent="-171450" lvl="0" marL="171450" rtl="0" algn="l">
              <a:spcBef>
                <a:spcPts val="0"/>
              </a:spcBef>
              <a:spcAft>
                <a:spcPts val="0"/>
              </a:spcAft>
              <a:buClr>
                <a:schemeClr val="dk1"/>
              </a:buClr>
              <a:buSzPts val="1200"/>
              <a:buFont typeface="Arial"/>
              <a:buChar char="•"/>
            </a:pPr>
            <a:r>
              <a:rPr lang="en-US"/>
              <a:t>C—Reassessment of skin condition and pulses necessary to continue to monitor for hemorrhagic shock. </a:t>
            </a:r>
            <a:endParaRPr/>
          </a:p>
          <a:p>
            <a:pPr indent="-171450" lvl="0" marL="171450" rtl="0" algn="l">
              <a:spcBef>
                <a:spcPts val="0"/>
              </a:spcBef>
              <a:spcAft>
                <a:spcPts val="0"/>
              </a:spcAft>
              <a:buClr>
                <a:schemeClr val="dk1"/>
              </a:buClr>
              <a:buSzPts val="1200"/>
              <a:buFont typeface="Arial"/>
              <a:buChar char="•"/>
            </a:pPr>
            <a:r>
              <a:rPr lang="en-US"/>
              <a:t>D—Reassessment of mental status is key to determining the progression of shock; get the baseline.</a:t>
            </a:r>
            <a:endParaRPr/>
          </a:p>
          <a:p>
            <a:pPr indent="-171450" lvl="1" marL="628650" rtl="0" algn="l">
              <a:spcBef>
                <a:spcPts val="0"/>
              </a:spcBef>
              <a:spcAft>
                <a:spcPts val="0"/>
              </a:spcAft>
              <a:buClr>
                <a:schemeClr val="dk1"/>
              </a:buClr>
              <a:buSzPts val="1200"/>
              <a:buFont typeface="Arial"/>
              <a:buChar char="•"/>
            </a:pPr>
            <a:r>
              <a:rPr lang="en-US"/>
              <a:t>Pupil assessment is not required if GCS = 15.</a:t>
            </a:r>
            <a:endParaRPr/>
          </a:p>
          <a:p>
            <a:pPr indent="-171450" lvl="0" marL="171450" rtl="0" algn="l">
              <a:spcBef>
                <a:spcPts val="0"/>
              </a:spcBef>
              <a:spcAft>
                <a:spcPts val="0"/>
              </a:spcAft>
              <a:buClr>
                <a:schemeClr val="dk1"/>
              </a:buClr>
              <a:buSzPts val="1200"/>
              <a:buFont typeface="Arial"/>
              <a:buChar char="•"/>
            </a:pPr>
            <a:r>
              <a:rPr lang="en-US"/>
              <a:t>E—</a:t>
            </a:r>
            <a:r>
              <a:rPr b="0" lang="en-US"/>
              <a:t>Right leg is avulsed from the knee to the toes; open fracture of the tibia and fibula – however, this information is unknown at this time because the dressings should not be removed in this scenario. </a:t>
            </a:r>
            <a:r>
              <a:rPr b="0" lang="en-US" sz="1200">
                <a:solidFill>
                  <a:schemeClr val="dk1"/>
                </a:solidFill>
                <a:latin typeface="Calibri"/>
                <a:ea typeface="Calibri"/>
                <a:cs typeface="Calibri"/>
                <a:sym typeface="Calibri"/>
              </a:rPr>
              <a:t>Make sure students understand that in this scenario – obvious signs of shock and blood dripping from the dressing – there is no indication to remove the bandage from the leg and that placement of a tourniquet at the mid thigh immediately is indicated as a life-saving maneuver. The dressing may be reinforced as needed, but the goal is to stop exsanguinating hemorrhage and minimize scene time. Care on scene should be limited to: apply a proximal tourniquet, administer oxygen, reinforce the dressing, cover with a blanket and transport – with IV en route. </a:t>
            </a:r>
            <a:endParaRPr/>
          </a:p>
          <a:p>
            <a:pPr indent="0" lvl="0" marL="0" rtl="0" algn="l">
              <a:spcBef>
                <a:spcPts val="0"/>
              </a:spcBef>
              <a:spcAft>
                <a:spcPts val="0"/>
              </a:spcAft>
              <a:buClr>
                <a:schemeClr val="dk1"/>
              </a:buClr>
              <a:buSzPts val="1200"/>
              <a:buFont typeface="Arial"/>
              <a:buNone/>
            </a:pPr>
            <a:r>
              <a:t/>
            </a:r>
            <a:endParaRPr sz="1200">
              <a:solidFill>
                <a:schemeClr val="dk1"/>
              </a:solidFill>
              <a:latin typeface="Calibri"/>
              <a:ea typeface="Calibri"/>
              <a:cs typeface="Calibri"/>
              <a:sym typeface="Calibri"/>
            </a:endParaRPr>
          </a:p>
        </p:txBody>
      </p:sp>
      <p:sp>
        <p:nvSpPr>
          <p:cNvPr id="159" name="Google Shape;159;p1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 name="Shape 163"/>
        <p:cNvGrpSpPr/>
        <p:nvPr/>
      </p:nvGrpSpPr>
      <p:grpSpPr>
        <a:xfrm>
          <a:off x="0" y="0"/>
          <a:ext cx="0" cy="0"/>
          <a:chOff x="0" y="0"/>
          <a:chExt cx="0" cy="0"/>
        </a:xfrm>
      </p:grpSpPr>
      <p:sp>
        <p:nvSpPr>
          <p:cNvPr id="164" name="Google Shape;164;p18: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5" name="Google Shape;165;p1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Instructor Notes </a:t>
            </a:r>
            <a:endParaRPr/>
          </a:p>
          <a:p>
            <a:pPr indent="0" lvl="0" marL="0" rtl="0" algn="l">
              <a:spcBef>
                <a:spcPts val="0"/>
              </a:spcBef>
              <a:spcAft>
                <a:spcPts val="0"/>
              </a:spcAft>
              <a:buNone/>
            </a:pPr>
            <a:r>
              <a:t/>
            </a:r>
            <a:endParaRPr/>
          </a:p>
          <a:p>
            <a:pPr indent="0" lvl="0" marL="0" rtl="0" algn="l">
              <a:spcBef>
                <a:spcPts val="0"/>
              </a:spcBef>
              <a:spcAft>
                <a:spcPts val="0"/>
              </a:spcAft>
              <a:buClr>
                <a:schemeClr val="dk1"/>
              </a:buClr>
              <a:buSzPts val="1200"/>
              <a:buFont typeface="Arial"/>
              <a:buNone/>
            </a:pPr>
            <a:r>
              <a:rPr lang="en-US"/>
              <a:t>Begin a discussion with participants on how to best recognize the type of bleeding/hemorrhage the patient has. Also discuss the best initial treatments. </a:t>
            </a:r>
            <a:endParaRPr/>
          </a:p>
          <a:p>
            <a:pPr indent="-171450" lvl="0" marL="171450" rtl="0" algn="l">
              <a:spcBef>
                <a:spcPts val="0"/>
              </a:spcBef>
              <a:spcAft>
                <a:spcPts val="0"/>
              </a:spcAft>
              <a:buClr>
                <a:schemeClr val="dk1"/>
              </a:buClr>
              <a:buSzPts val="1200"/>
              <a:buFont typeface="Arial"/>
              <a:buChar char="•"/>
            </a:pPr>
            <a:r>
              <a:rPr b="0" lang="en-US"/>
              <a:t>Capillary </a:t>
            </a:r>
            <a:r>
              <a:rPr b="0" lang="en-US" strike="noStrike"/>
              <a:t>bleeding </a:t>
            </a:r>
            <a:endParaRPr/>
          </a:p>
          <a:p>
            <a:pPr indent="-171450" lvl="1" marL="628650" rtl="0" algn="l">
              <a:spcBef>
                <a:spcPts val="0"/>
              </a:spcBef>
              <a:spcAft>
                <a:spcPts val="0"/>
              </a:spcAft>
              <a:buClr>
                <a:schemeClr val="dk1"/>
              </a:buClr>
              <a:buSzPts val="1200"/>
              <a:buFont typeface="Arial"/>
              <a:buChar char="•"/>
            </a:pPr>
            <a:r>
              <a:rPr b="0" lang="en-US" strike="noStrike"/>
              <a:t>Caused by abrasions that have scraped open the tiny capillaries beneath the skin</a:t>
            </a:r>
            <a:endParaRPr/>
          </a:p>
          <a:p>
            <a:pPr indent="-171450" lvl="1" marL="628650" rtl="0" algn="l">
              <a:spcBef>
                <a:spcPts val="0"/>
              </a:spcBef>
              <a:spcAft>
                <a:spcPts val="0"/>
              </a:spcAft>
              <a:buClr>
                <a:schemeClr val="dk1"/>
              </a:buClr>
              <a:buSzPts val="1200"/>
              <a:buFont typeface="Arial"/>
              <a:buChar char="•"/>
            </a:pPr>
            <a:r>
              <a:rPr b="0" lang="en-US" strike="noStrike"/>
              <a:t>Occurs with all wounds, is slight, and easily controlled with direct pressure</a:t>
            </a:r>
            <a:endParaRPr b="0" strike="sngStrike"/>
          </a:p>
          <a:p>
            <a:pPr indent="0" lvl="1" marL="457200" marR="0" rtl="0" algn="l">
              <a:lnSpc>
                <a:spcPct val="100000"/>
              </a:lnSpc>
              <a:spcBef>
                <a:spcPts val="0"/>
              </a:spcBef>
              <a:spcAft>
                <a:spcPts val="0"/>
              </a:spcAft>
              <a:buClr>
                <a:schemeClr val="dk1"/>
              </a:buClr>
              <a:buSzPts val="1200"/>
              <a:buFont typeface="Arial"/>
              <a:buNone/>
            </a:pPr>
            <a:r>
              <a:rPr b="0" lang="en-US" strike="noStrike"/>
              <a:t> </a:t>
            </a:r>
            <a:endParaRPr/>
          </a:p>
          <a:p>
            <a:pPr indent="0" lvl="0" marL="0" rtl="0" algn="l">
              <a:spcBef>
                <a:spcPts val="0"/>
              </a:spcBef>
              <a:spcAft>
                <a:spcPts val="0"/>
              </a:spcAft>
              <a:buNone/>
            </a:pPr>
            <a:r>
              <a:t/>
            </a:r>
            <a:endParaRPr/>
          </a:p>
        </p:txBody>
      </p:sp>
      <p:sp>
        <p:nvSpPr>
          <p:cNvPr id="166" name="Google Shape;166;p1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 name="Shape 172"/>
        <p:cNvGrpSpPr/>
        <p:nvPr/>
      </p:nvGrpSpPr>
      <p:grpSpPr>
        <a:xfrm>
          <a:off x="0" y="0"/>
          <a:ext cx="0" cy="0"/>
          <a:chOff x="0" y="0"/>
          <a:chExt cx="0" cy="0"/>
        </a:xfrm>
      </p:grpSpPr>
      <p:sp>
        <p:nvSpPr>
          <p:cNvPr id="173" name="Google Shape;173;p19: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4" name="Google Shape;174;p1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Instructor Notes </a:t>
            </a:r>
            <a:endParaRPr/>
          </a:p>
          <a:p>
            <a:pPr indent="0" lvl="0" marL="0" rtl="0" algn="l">
              <a:spcBef>
                <a:spcPts val="0"/>
              </a:spcBef>
              <a:spcAft>
                <a:spcPts val="0"/>
              </a:spcAft>
              <a:buNone/>
            </a:pPr>
            <a:r>
              <a:t/>
            </a:r>
            <a:endParaRPr/>
          </a:p>
          <a:p>
            <a:pPr indent="0" lvl="0" marL="0" rtl="0" algn="l">
              <a:spcBef>
                <a:spcPts val="0"/>
              </a:spcBef>
              <a:spcAft>
                <a:spcPts val="0"/>
              </a:spcAft>
              <a:buClr>
                <a:schemeClr val="dk1"/>
              </a:buClr>
              <a:buSzPts val="1200"/>
              <a:buFont typeface="Arial"/>
              <a:buNone/>
            </a:pPr>
            <a:r>
              <a:rPr lang="en-US"/>
              <a:t>Begin a discussion with participants on how to best recognize the type of bleeding/hemorrhage the patient has. Also discuss the best initial treatments. </a:t>
            </a:r>
            <a:endParaRPr/>
          </a:p>
          <a:p>
            <a:pPr indent="-171450" lvl="0" marL="171450" marR="0" rtl="0" algn="l">
              <a:lnSpc>
                <a:spcPct val="100000"/>
              </a:lnSpc>
              <a:spcBef>
                <a:spcPts val="0"/>
              </a:spcBef>
              <a:spcAft>
                <a:spcPts val="0"/>
              </a:spcAft>
              <a:buClr>
                <a:schemeClr val="dk1"/>
              </a:buClr>
              <a:buSzPts val="1200"/>
              <a:buFont typeface="Arial"/>
              <a:buChar char="•"/>
            </a:pPr>
            <a:r>
              <a:rPr lang="en-US"/>
              <a:t>Venous bleeding </a:t>
            </a:r>
            <a:endParaRPr/>
          </a:p>
          <a:p>
            <a:pPr indent="-171450" lvl="1" marL="628650" marR="0" rtl="0" algn="l">
              <a:lnSpc>
                <a:spcPct val="100000"/>
              </a:lnSpc>
              <a:spcBef>
                <a:spcPts val="0"/>
              </a:spcBef>
              <a:spcAft>
                <a:spcPts val="0"/>
              </a:spcAft>
              <a:buClr>
                <a:schemeClr val="dk1"/>
              </a:buClr>
              <a:buSzPts val="1200"/>
              <a:buFont typeface="Arial"/>
              <a:buChar char="•"/>
            </a:pPr>
            <a:r>
              <a:rPr lang="en-US"/>
              <a:t>Originates from deeper in the tissue</a:t>
            </a:r>
            <a:endParaRPr/>
          </a:p>
          <a:p>
            <a:pPr indent="-171450" lvl="1" marL="628650" marR="0" rtl="0" algn="l">
              <a:lnSpc>
                <a:spcPct val="100000"/>
              </a:lnSpc>
              <a:spcBef>
                <a:spcPts val="0"/>
              </a:spcBef>
              <a:spcAft>
                <a:spcPts val="0"/>
              </a:spcAft>
              <a:buClr>
                <a:schemeClr val="dk1"/>
              </a:buClr>
              <a:buSzPts val="1200"/>
              <a:buFont typeface="Arial"/>
              <a:buChar char="•"/>
            </a:pPr>
            <a:r>
              <a:rPr lang="en-US"/>
              <a:t>N</a:t>
            </a:r>
            <a:r>
              <a:rPr b="0" lang="en-US" strike="noStrike"/>
              <a:t>ot under direct pressure from the pumping heart, so blood flows evenly</a:t>
            </a:r>
            <a:endParaRPr/>
          </a:p>
          <a:p>
            <a:pPr indent="-171450" lvl="1" marL="628650" marR="0" rtl="0" algn="l">
              <a:lnSpc>
                <a:spcPct val="100000"/>
              </a:lnSpc>
              <a:spcBef>
                <a:spcPts val="0"/>
              </a:spcBef>
              <a:spcAft>
                <a:spcPts val="0"/>
              </a:spcAft>
              <a:buClr>
                <a:schemeClr val="dk1"/>
              </a:buClr>
              <a:buSzPts val="1200"/>
              <a:buFont typeface="Arial"/>
              <a:buChar char="•"/>
            </a:pPr>
            <a:r>
              <a:rPr b="0" lang="en-US" strike="noStrike"/>
              <a:t>Veins carry the same volume of blood as the arteries, but bleeding can be controlled with direct pressure.</a:t>
            </a:r>
            <a:endParaRPr/>
          </a:p>
          <a:p>
            <a:pPr indent="0" lvl="1" marL="457200" marR="0" rtl="0" algn="l">
              <a:lnSpc>
                <a:spcPct val="100000"/>
              </a:lnSpc>
              <a:spcBef>
                <a:spcPts val="0"/>
              </a:spcBef>
              <a:spcAft>
                <a:spcPts val="0"/>
              </a:spcAft>
              <a:buClr>
                <a:schemeClr val="dk1"/>
              </a:buClr>
              <a:buSzPts val="1200"/>
              <a:buFont typeface="Arial"/>
              <a:buNone/>
            </a:pPr>
            <a:r>
              <a:rPr b="0" lang="en-US" strike="noStrike"/>
              <a:t> </a:t>
            </a:r>
            <a:endParaRPr/>
          </a:p>
          <a:p>
            <a:pPr indent="0" lvl="0" marL="0" rtl="0" algn="l">
              <a:spcBef>
                <a:spcPts val="0"/>
              </a:spcBef>
              <a:spcAft>
                <a:spcPts val="0"/>
              </a:spcAft>
              <a:buNone/>
            </a:pPr>
            <a:r>
              <a:t/>
            </a:r>
            <a:endParaRPr/>
          </a:p>
        </p:txBody>
      </p:sp>
      <p:sp>
        <p:nvSpPr>
          <p:cNvPr id="175" name="Google Shape;175;p1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 name="Shape 181"/>
        <p:cNvGrpSpPr/>
        <p:nvPr/>
      </p:nvGrpSpPr>
      <p:grpSpPr>
        <a:xfrm>
          <a:off x="0" y="0"/>
          <a:ext cx="0" cy="0"/>
          <a:chOff x="0" y="0"/>
          <a:chExt cx="0" cy="0"/>
        </a:xfrm>
      </p:grpSpPr>
      <p:sp>
        <p:nvSpPr>
          <p:cNvPr id="182" name="Google Shape;182;p20: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3" name="Google Shape;183;p2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Instructor Notes </a:t>
            </a:r>
            <a:endParaRPr/>
          </a:p>
          <a:p>
            <a:pPr indent="0" lvl="0" marL="0" rtl="0" algn="l">
              <a:spcBef>
                <a:spcPts val="0"/>
              </a:spcBef>
              <a:spcAft>
                <a:spcPts val="0"/>
              </a:spcAft>
              <a:buNone/>
            </a:pPr>
            <a:r>
              <a:t/>
            </a:r>
            <a:endParaRPr/>
          </a:p>
          <a:p>
            <a:pPr indent="0" lvl="0" marL="0" rtl="0" algn="l">
              <a:spcBef>
                <a:spcPts val="0"/>
              </a:spcBef>
              <a:spcAft>
                <a:spcPts val="0"/>
              </a:spcAft>
              <a:buClr>
                <a:schemeClr val="dk1"/>
              </a:buClr>
              <a:buSzPts val="1200"/>
              <a:buFont typeface="Arial"/>
              <a:buNone/>
            </a:pPr>
            <a:r>
              <a:rPr lang="en-US"/>
              <a:t>Begin a discussion with participants on how to best recognize the type of bleeding/hemorrhage the patient has. Also discuss the best initial treatments. </a:t>
            </a:r>
            <a:endParaRPr/>
          </a:p>
          <a:p>
            <a:pPr indent="-171450" lvl="0" marL="171450" marR="0" rtl="0" algn="l">
              <a:lnSpc>
                <a:spcPct val="100000"/>
              </a:lnSpc>
              <a:spcBef>
                <a:spcPts val="0"/>
              </a:spcBef>
              <a:spcAft>
                <a:spcPts val="0"/>
              </a:spcAft>
              <a:buClr>
                <a:schemeClr val="dk1"/>
              </a:buClr>
              <a:buSzPts val="1200"/>
              <a:buFont typeface="Arial"/>
              <a:buChar char="•"/>
            </a:pPr>
            <a:r>
              <a:rPr b="0" lang="en-US" strike="noStrike"/>
              <a:t>Arterial bleeding </a:t>
            </a:r>
            <a:endParaRPr/>
          </a:p>
          <a:p>
            <a:pPr indent="-171450" lvl="1" marL="628650" marR="0" rtl="0" algn="l">
              <a:lnSpc>
                <a:spcPct val="100000"/>
              </a:lnSpc>
              <a:spcBef>
                <a:spcPts val="0"/>
              </a:spcBef>
              <a:spcAft>
                <a:spcPts val="0"/>
              </a:spcAft>
              <a:buClr>
                <a:schemeClr val="dk1"/>
              </a:buClr>
              <a:buSzPts val="1200"/>
              <a:buFont typeface="Arial"/>
              <a:buChar char="•"/>
            </a:pPr>
            <a:r>
              <a:rPr b="0" lang="en-US" strike="noStrike"/>
              <a:t>Under direct pressure from the pumping heart, so blood will spurt with each heartbeat</a:t>
            </a:r>
            <a:endParaRPr/>
          </a:p>
          <a:p>
            <a:pPr indent="-171450" lvl="1" marL="628650" marR="0" rtl="0" algn="l">
              <a:lnSpc>
                <a:spcPct val="100000"/>
              </a:lnSpc>
              <a:spcBef>
                <a:spcPts val="0"/>
              </a:spcBef>
              <a:spcAft>
                <a:spcPts val="0"/>
              </a:spcAft>
              <a:buClr>
                <a:schemeClr val="dk1"/>
              </a:buClr>
              <a:buSzPts val="1200"/>
              <a:buFont typeface="Arial"/>
              <a:buChar char="•"/>
            </a:pPr>
            <a:r>
              <a:rPr b="0" lang="en-US" strike="noStrike"/>
              <a:t>Because this bleeding is under pressure, blood loss can be severe in a short amount of time and bleeding control can be more challenging.</a:t>
            </a:r>
            <a:endParaRPr/>
          </a:p>
          <a:p>
            <a:pPr indent="-171450" lvl="1" marL="628650" marR="0" rtl="0" algn="l">
              <a:lnSpc>
                <a:spcPct val="100000"/>
              </a:lnSpc>
              <a:spcBef>
                <a:spcPts val="0"/>
              </a:spcBef>
              <a:spcAft>
                <a:spcPts val="0"/>
              </a:spcAft>
              <a:buClr>
                <a:schemeClr val="dk1"/>
              </a:buClr>
              <a:buSzPts val="1200"/>
              <a:buFont typeface="Arial"/>
              <a:buChar char="•"/>
            </a:pPr>
            <a:r>
              <a:rPr lang="en-US" sz="1200"/>
              <a:t>It is characterized by spurting red blood and can </a:t>
            </a:r>
            <a:r>
              <a:rPr b="0" lang="en-US" sz="1200"/>
              <a:t>quickly result in life-threatening hypovolemia.</a:t>
            </a:r>
            <a:endParaRPr b="0"/>
          </a:p>
          <a:p>
            <a:pPr indent="0" lvl="1" marL="457200" marR="0" rtl="0" algn="l">
              <a:lnSpc>
                <a:spcPct val="100000"/>
              </a:lnSpc>
              <a:spcBef>
                <a:spcPts val="0"/>
              </a:spcBef>
              <a:spcAft>
                <a:spcPts val="0"/>
              </a:spcAft>
              <a:buClr>
                <a:schemeClr val="dk1"/>
              </a:buClr>
              <a:buSzPts val="1200"/>
              <a:buFont typeface="Arial"/>
              <a:buNone/>
            </a:pPr>
            <a:r>
              <a:t/>
            </a:r>
            <a:endParaRPr b="0" strike="noStrike"/>
          </a:p>
          <a:p>
            <a:pPr indent="0" lvl="1" marL="457200" marR="0" rtl="0" algn="l">
              <a:lnSpc>
                <a:spcPct val="100000"/>
              </a:lnSpc>
              <a:spcBef>
                <a:spcPts val="0"/>
              </a:spcBef>
              <a:spcAft>
                <a:spcPts val="0"/>
              </a:spcAft>
              <a:buClr>
                <a:schemeClr val="dk1"/>
              </a:buClr>
              <a:buSzPts val="1200"/>
              <a:buFont typeface="Arial"/>
              <a:buNone/>
            </a:pPr>
            <a:r>
              <a:t/>
            </a:r>
            <a:endParaRPr b="0" strike="noStrike"/>
          </a:p>
          <a:p>
            <a:pPr indent="0" lvl="0" marL="0" rtl="0" algn="l">
              <a:spcBef>
                <a:spcPts val="0"/>
              </a:spcBef>
              <a:spcAft>
                <a:spcPts val="0"/>
              </a:spcAft>
              <a:buNone/>
            </a:pPr>
            <a:r>
              <a:t/>
            </a:r>
            <a:endParaRPr/>
          </a:p>
        </p:txBody>
      </p:sp>
      <p:sp>
        <p:nvSpPr>
          <p:cNvPr id="184" name="Google Shape;184;p2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 name="Shape 189"/>
        <p:cNvGrpSpPr/>
        <p:nvPr/>
      </p:nvGrpSpPr>
      <p:grpSpPr>
        <a:xfrm>
          <a:off x="0" y="0"/>
          <a:ext cx="0" cy="0"/>
          <a:chOff x="0" y="0"/>
          <a:chExt cx="0" cy="0"/>
        </a:xfrm>
      </p:grpSpPr>
      <p:sp>
        <p:nvSpPr>
          <p:cNvPr id="190" name="Google Shape;190;p21: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1" name="Google Shape;191;p2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Instructor Notes </a:t>
            </a:r>
            <a:endParaRPr/>
          </a:p>
          <a:p>
            <a:pPr indent="0" lvl="0" marL="0" rtl="0" algn="l">
              <a:spcBef>
                <a:spcPts val="0"/>
              </a:spcBef>
              <a:spcAft>
                <a:spcPts val="0"/>
              </a:spcAft>
              <a:buClr>
                <a:schemeClr val="dk1"/>
              </a:buClr>
              <a:buSzPts val="1200"/>
              <a:buFont typeface="Arial"/>
              <a:buNone/>
            </a:pPr>
            <a:r>
              <a:t/>
            </a:r>
            <a:endParaRPr sz="1200">
              <a:solidFill>
                <a:schemeClr val="dk1"/>
              </a:solidFill>
              <a:latin typeface="Calibri"/>
              <a:ea typeface="Calibri"/>
              <a:cs typeface="Calibri"/>
              <a:sym typeface="Calibri"/>
            </a:endParaRPr>
          </a:p>
          <a:p>
            <a:pPr indent="0" lvl="0" marL="0" rtl="0" algn="l">
              <a:spcBef>
                <a:spcPts val="0"/>
              </a:spcBef>
              <a:spcAft>
                <a:spcPts val="0"/>
              </a:spcAft>
              <a:buNone/>
            </a:pPr>
            <a:r>
              <a:rPr lang="en-US" sz="1200">
                <a:solidFill>
                  <a:schemeClr val="dk1"/>
                </a:solidFill>
                <a:latin typeface="Calibri"/>
                <a:ea typeface="Calibri"/>
                <a:cs typeface="Calibri"/>
                <a:sym typeface="Calibri"/>
              </a:rPr>
              <a:t>Continue discussing the patient’s case with participants. </a:t>
            </a:r>
            <a:endParaRPr/>
          </a:p>
          <a:p>
            <a:pPr indent="-171450" lvl="0" marL="171450" marR="0" rtl="0" algn="l">
              <a:lnSpc>
                <a:spcPct val="100000"/>
              </a:lnSpc>
              <a:spcBef>
                <a:spcPts val="0"/>
              </a:spcBef>
              <a:spcAft>
                <a:spcPts val="0"/>
              </a:spcAft>
              <a:buClr>
                <a:schemeClr val="dk1"/>
              </a:buClr>
              <a:buSzPts val="1200"/>
              <a:buFont typeface="Arial"/>
              <a:buChar char="•"/>
            </a:pPr>
            <a:r>
              <a:rPr lang="en-US" sz="1200">
                <a:solidFill>
                  <a:schemeClr val="dk1"/>
                </a:solidFill>
                <a:latin typeface="Calibri"/>
                <a:ea typeface="Calibri"/>
                <a:cs typeface="Calibri"/>
                <a:sym typeface="Calibri"/>
              </a:rPr>
              <a:t>Ask participants to name the potential life threats.</a:t>
            </a:r>
            <a:endParaRPr/>
          </a:p>
          <a:p>
            <a:pPr indent="-171450" lvl="1" marL="628650" marR="0" rtl="0" algn="l">
              <a:lnSpc>
                <a:spcPct val="100000"/>
              </a:lnSpc>
              <a:spcBef>
                <a:spcPts val="0"/>
              </a:spcBef>
              <a:spcAft>
                <a:spcPts val="0"/>
              </a:spcAft>
              <a:buClr>
                <a:schemeClr val="dk1"/>
              </a:buClr>
              <a:buSzPts val="1200"/>
              <a:buFont typeface="Arial"/>
              <a:buChar char="•"/>
            </a:pPr>
            <a:r>
              <a:rPr lang="en-US" sz="1200">
                <a:solidFill>
                  <a:schemeClr val="dk1"/>
                </a:solidFill>
                <a:latin typeface="Calibri"/>
                <a:ea typeface="Calibri"/>
                <a:cs typeface="Calibri"/>
                <a:sym typeface="Calibri"/>
              </a:rPr>
              <a:t>Exsanguinating hemorrhage</a:t>
            </a:r>
            <a:endParaRPr/>
          </a:p>
          <a:p>
            <a:pPr indent="-171450" lvl="0" marL="171450" marR="0" rtl="0" algn="l">
              <a:lnSpc>
                <a:spcPct val="100000"/>
              </a:lnSpc>
              <a:spcBef>
                <a:spcPts val="0"/>
              </a:spcBef>
              <a:spcAft>
                <a:spcPts val="0"/>
              </a:spcAft>
              <a:buClr>
                <a:schemeClr val="dk1"/>
              </a:buClr>
              <a:buSzPts val="1200"/>
              <a:buFont typeface="Arial"/>
              <a:buChar char="•"/>
            </a:pPr>
            <a:r>
              <a:rPr lang="en-US" sz="1200">
                <a:solidFill>
                  <a:schemeClr val="dk1"/>
                </a:solidFill>
                <a:latin typeface="Calibri"/>
                <a:ea typeface="Calibri"/>
                <a:cs typeface="Calibri"/>
                <a:sym typeface="Calibri"/>
              </a:rPr>
              <a:t>Ask w</a:t>
            </a:r>
            <a:r>
              <a:rPr lang="en-US"/>
              <a:t>hat treatment technique is indicated for the patient in this case.</a:t>
            </a:r>
            <a:endParaRPr/>
          </a:p>
          <a:p>
            <a:pPr indent="-171450" lvl="1" marL="628650" rtl="0" algn="l">
              <a:spcBef>
                <a:spcPts val="0"/>
              </a:spcBef>
              <a:spcAft>
                <a:spcPts val="0"/>
              </a:spcAft>
              <a:buClr>
                <a:schemeClr val="dk1"/>
              </a:buClr>
              <a:buSzPts val="1200"/>
              <a:buFont typeface="Arial"/>
              <a:buChar char="•"/>
            </a:pPr>
            <a:r>
              <a:rPr b="0" lang="en-US"/>
              <a:t>External hemorrhage </a:t>
            </a:r>
            <a:r>
              <a:rPr lang="en-US"/>
              <a:t>control</a:t>
            </a:r>
            <a:endParaRPr/>
          </a:p>
          <a:p>
            <a:pPr indent="-171450" lvl="2" marL="1085850" rtl="0" algn="l">
              <a:spcBef>
                <a:spcPts val="0"/>
              </a:spcBef>
              <a:spcAft>
                <a:spcPts val="0"/>
              </a:spcAft>
              <a:buClr>
                <a:schemeClr val="dk1"/>
              </a:buClr>
              <a:buSzPts val="1200"/>
              <a:buFont typeface="Arial"/>
              <a:buChar char="•"/>
            </a:pPr>
            <a:r>
              <a:rPr lang="en-US"/>
              <a:t>Direct pressure </a:t>
            </a:r>
            <a:endParaRPr/>
          </a:p>
          <a:p>
            <a:pPr indent="-171450" lvl="2" marL="1085850" rtl="0" algn="l">
              <a:spcBef>
                <a:spcPts val="0"/>
              </a:spcBef>
              <a:spcAft>
                <a:spcPts val="0"/>
              </a:spcAft>
              <a:buClr>
                <a:schemeClr val="dk1"/>
              </a:buClr>
              <a:buSzPts val="1200"/>
              <a:buFont typeface="Arial"/>
              <a:buChar char="•"/>
            </a:pPr>
            <a:r>
              <a:rPr lang="en-US"/>
              <a:t>Tourniquet </a:t>
            </a:r>
            <a:endParaRPr/>
          </a:p>
          <a:p>
            <a:pPr indent="-171450" lvl="1" marL="628650" rtl="0" algn="l">
              <a:spcBef>
                <a:spcPts val="0"/>
              </a:spcBef>
              <a:spcAft>
                <a:spcPts val="0"/>
              </a:spcAft>
              <a:buClr>
                <a:schemeClr val="dk1"/>
              </a:buClr>
              <a:buSzPts val="1200"/>
              <a:buFont typeface="Arial"/>
              <a:buChar char="•"/>
            </a:pPr>
            <a:r>
              <a:rPr lang="en-US"/>
              <a:t>Provide supplemental oxygen to avoid hypoxia secondary to blood loss or loss of red blood cells (RBCs).</a:t>
            </a:r>
            <a:endParaRPr/>
          </a:p>
          <a:p>
            <a:pPr indent="-171450" lvl="0" marL="171450" rtl="0" algn="l">
              <a:spcBef>
                <a:spcPts val="0"/>
              </a:spcBef>
              <a:spcAft>
                <a:spcPts val="0"/>
              </a:spcAft>
              <a:buClr>
                <a:schemeClr val="dk1"/>
              </a:buClr>
              <a:buSzPts val="1200"/>
              <a:buFont typeface="Arial"/>
              <a:buChar char="•"/>
            </a:pPr>
            <a:r>
              <a:rPr lang="en-US" sz="1200">
                <a:solidFill>
                  <a:schemeClr val="dk1"/>
                </a:solidFill>
                <a:latin typeface="Calibri"/>
                <a:ea typeface="Calibri"/>
                <a:cs typeface="Calibri"/>
                <a:sym typeface="Calibri"/>
              </a:rPr>
              <a:t>Ask what the participants’ preferences would be to secure and immobilize this patient’s injuries.  </a:t>
            </a:r>
            <a:endParaRPr/>
          </a:p>
          <a:p>
            <a:pPr indent="-171450" lvl="1" marL="628650" rtl="0" algn="l">
              <a:spcBef>
                <a:spcPts val="0"/>
              </a:spcBef>
              <a:spcAft>
                <a:spcPts val="0"/>
              </a:spcAft>
              <a:buClr>
                <a:schemeClr val="dk1"/>
              </a:buClr>
              <a:buSzPts val="1200"/>
              <a:buFont typeface="Arial"/>
              <a:buChar char="•"/>
            </a:pPr>
            <a:r>
              <a:rPr lang="en-US" sz="1200">
                <a:solidFill>
                  <a:schemeClr val="dk1"/>
                </a:solidFill>
                <a:latin typeface="Calibri"/>
                <a:ea typeface="Calibri"/>
                <a:cs typeface="Calibri"/>
                <a:sym typeface="Calibri"/>
              </a:rPr>
              <a:t>Discuss how important splinting and bandaging is, even on the lactic acidosis syndrome (LAS) level to avoid further injury to blood vessels and/or nerves.</a:t>
            </a:r>
            <a:endParaRPr/>
          </a:p>
          <a:p>
            <a:pPr indent="-171450" lvl="1" marL="628650" rtl="0" algn="l">
              <a:spcBef>
                <a:spcPts val="0"/>
              </a:spcBef>
              <a:spcAft>
                <a:spcPts val="0"/>
              </a:spcAft>
              <a:buClr>
                <a:schemeClr val="dk1"/>
              </a:buClr>
              <a:buSzPts val="1200"/>
              <a:buFont typeface="Arial"/>
              <a:buChar char="•"/>
            </a:pPr>
            <a:r>
              <a:rPr lang="en-US" sz="1200">
                <a:solidFill>
                  <a:schemeClr val="dk1"/>
                </a:solidFill>
                <a:latin typeface="Calibri"/>
                <a:ea typeface="Calibri"/>
                <a:cs typeface="Calibri"/>
                <a:sym typeface="Calibri"/>
              </a:rPr>
              <a:t>Discuss how proper splinting is often overlooked as having importance in patient management and outcomes. </a:t>
            </a:r>
            <a:endParaRPr/>
          </a:p>
          <a:p>
            <a:pPr indent="-171450" lvl="2" marL="1085850" rtl="0" algn="l">
              <a:spcBef>
                <a:spcPts val="0"/>
              </a:spcBef>
              <a:spcAft>
                <a:spcPts val="0"/>
              </a:spcAft>
              <a:buClr>
                <a:schemeClr val="dk1"/>
              </a:buClr>
              <a:buSzPts val="1200"/>
              <a:buFont typeface="Arial"/>
              <a:buChar char="•"/>
            </a:pPr>
            <a:r>
              <a:rPr b="0" lang="en-US" sz="1200">
                <a:solidFill>
                  <a:schemeClr val="dk1"/>
                </a:solidFill>
                <a:latin typeface="Calibri"/>
                <a:ea typeface="Calibri"/>
                <a:cs typeface="Calibri"/>
                <a:sym typeface="Calibri"/>
              </a:rPr>
              <a:t>While proper splinting can make the difference as to whether a patient has permanent damage and effects from an injury, there is no evidence that splinting an injury such as the one in this scenario makes any difference. In this scenario, speed is what counts, as the patient is already in shock and can die from blood loss.</a:t>
            </a:r>
            <a:endParaRPr/>
          </a:p>
          <a:p>
            <a:pPr indent="0" lvl="0" marL="0" rtl="0" algn="l">
              <a:spcBef>
                <a:spcPts val="0"/>
              </a:spcBef>
              <a:spcAft>
                <a:spcPts val="0"/>
              </a:spcAft>
              <a:buNone/>
            </a:pPr>
            <a:r>
              <a:t/>
            </a:r>
            <a:endParaRPr/>
          </a:p>
        </p:txBody>
      </p:sp>
      <p:sp>
        <p:nvSpPr>
          <p:cNvPr id="192" name="Google Shape;192;p2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 name="Shape 198"/>
        <p:cNvGrpSpPr/>
        <p:nvPr/>
      </p:nvGrpSpPr>
      <p:grpSpPr>
        <a:xfrm>
          <a:off x="0" y="0"/>
          <a:ext cx="0" cy="0"/>
          <a:chOff x="0" y="0"/>
          <a:chExt cx="0" cy="0"/>
        </a:xfrm>
      </p:grpSpPr>
      <p:sp>
        <p:nvSpPr>
          <p:cNvPr id="199" name="Google Shape;199;p22: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0" name="Google Shape;200;p2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Instructor Notes </a:t>
            </a:r>
            <a:endParaRPr/>
          </a:p>
          <a:p>
            <a:pPr indent="0" lvl="0" marL="0" rtl="0" algn="l">
              <a:spcBef>
                <a:spcPts val="0"/>
              </a:spcBef>
              <a:spcAft>
                <a:spcPts val="0"/>
              </a:spcAft>
              <a:buNone/>
            </a:pPr>
            <a:r>
              <a:t/>
            </a:r>
            <a:endParaRPr/>
          </a:p>
          <a:p>
            <a:pPr indent="0" lvl="0" marL="0" rtl="0" algn="l">
              <a:spcBef>
                <a:spcPts val="0"/>
              </a:spcBef>
              <a:spcAft>
                <a:spcPts val="0"/>
              </a:spcAft>
              <a:buNone/>
            </a:pPr>
            <a:r>
              <a:rPr b="0" lang="en-US"/>
              <a:t>Walk participants through the results of the primary survey. </a:t>
            </a:r>
            <a:endParaRPr/>
          </a:p>
          <a:p>
            <a:pPr indent="-171450" lvl="0" marL="171450" rtl="0" algn="l">
              <a:spcBef>
                <a:spcPts val="0"/>
              </a:spcBef>
              <a:spcAft>
                <a:spcPts val="0"/>
              </a:spcAft>
              <a:buClr>
                <a:schemeClr val="dk1"/>
              </a:buClr>
              <a:buSzPts val="1200"/>
              <a:buFont typeface="Arial"/>
              <a:buChar char="•"/>
            </a:pPr>
            <a:r>
              <a:rPr lang="en-US"/>
              <a:t>X—Control severe external bleeding with direct pressure on the dressings while a tourniquet is applied.</a:t>
            </a:r>
            <a:endParaRPr/>
          </a:p>
          <a:p>
            <a:pPr indent="-171450" lvl="0" marL="171450" rtl="0" algn="l">
              <a:spcBef>
                <a:spcPts val="0"/>
              </a:spcBef>
              <a:spcAft>
                <a:spcPts val="0"/>
              </a:spcAft>
              <a:buClr>
                <a:schemeClr val="dk1"/>
              </a:buClr>
              <a:buSzPts val="1200"/>
              <a:buFont typeface="Arial"/>
              <a:buChar char="•"/>
            </a:pPr>
            <a:r>
              <a:rPr lang="en-US"/>
              <a:t>A—Airway is patent.</a:t>
            </a:r>
            <a:endParaRPr/>
          </a:p>
          <a:p>
            <a:pPr indent="-171450" lvl="0" marL="171450" rtl="0" algn="l">
              <a:spcBef>
                <a:spcPts val="0"/>
              </a:spcBef>
              <a:spcAft>
                <a:spcPts val="0"/>
              </a:spcAft>
              <a:buClr>
                <a:schemeClr val="dk1"/>
              </a:buClr>
              <a:buSzPts val="1200"/>
              <a:buFont typeface="Arial"/>
              <a:buChar char="•"/>
            </a:pPr>
            <a:r>
              <a:rPr lang="en-US"/>
              <a:t>B—Encourage the patient to continue deep breathing. Provide supplemental oxygen as needed to maintain an SpO</a:t>
            </a:r>
            <a:r>
              <a:rPr baseline="-25000" lang="en-US"/>
              <a:t>2</a:t>
            </a:r>
            <a:r>
              <a:rPr lang="en-US"/>
              <a:t> of </a:t>
            </a:r>
            <a:r>
              <a:rPr b="0" lang="en-US" strike="noStrike"/>
              <a:t>94%</a:t>
            </a:r>
            <a:r>
              <a:rPr b="1" lang="en-US" strike="noStrike"/>
              <a:t> </a:t>
            </a:r>
            <a:r>
              <a:rPr lang="en-US"/>
              <a:t>or greater.</a:t>
            </a:r>
            <a:endParaRPr/>
          </a:p>
          <a:p>
            <a:pPr indent="-171450" lvl="0" marL="171450" rtl="0" algn="l">
              <a:spcBef>
                <a:spcPts val="0"/>
              </a:spcBef>
              <a:spcAft>
                <a:spcPts val="0"/>
              </a:spcAft>
              <a:buClr>
                <a:schemeClr val="dk1"/>
              </a:buClr>
              <a:buSzPts val="1200"/>
              <a:buFont typeface="Arial"/>
              <a:buChar char="•"/>
            </a:pPr>
            <a:r>
              <a:rPr lang="en-US"/>
              <a:t>C—Reassessment of skin condition and pulses necessary to continue to monitor for hemorrhagic shock. </a:t>
            </a:r>
            <a:endParaRPr/>
          </a:p>
          <a:p>
            <a:pPr indent="-171450" lvl="0" marL="171450" rtl="0" algn="l">
              <a:spcBef>
                <a:spcPts val="0"/>
              </a:spcBef>
              <a:spcAft>
                <a:spcPts val="0"/>
              </a:spcAft>
              <a:buClr>
                <a:schemeClr val="dk1"/>
              </a:buClr>
              <a:buSzPts val="1200"/>
              <a:buFont typeface="Arial"/>
              <a:buChar char="•"/>
            </a:pPr>
            <a:r>
              <a:rPr lang="en-US"/>
              <a:t>D—Reassessment of mental status is key to determining the progression of shock; get the baseline.</a:t>
            </a:r>
            <a:endParaRPr/>
          </a:p>
          <a:p>
            <a:pPr indent="-171450" lvl="1" marL="628650" rtl="0" algn="l">
              <a:spcBef>
                <a:spcPts val="0"/>
              </a:spcBef>
              <a:spcAft>
                <a:spcPts val="0"/>
              </a:spcAft>
              <a:buClr>
                <a:schemeClr val="dk1"/>
              </a:buClr>
              <a:buSzPts val="1200"/>
              <a:buFont typeface="Arial"/>
              <a:buChar char="•"/>
            </a:pPr>
            <a:r>
              <a:rPr lang="en-US"/>
              <a:t>Pupil assessment is not required if GCS = 15.</a:t>
            </a:r>
            <a:endParaRPr/>
          </a:p>
          <a:p>
            <a:pPr indent="-171450" lvl="0" marL="171450" rtl="0" algn="l">
              <a:spcBef>
                <a:spcPts val="0"/>
              </a:spcBef>
              <a:spcAft>
                <a:spcPts val="0"/>
              </a:spcAft>
              <a:buClr>
                <a:schemeClr val="dk1"/>
              </a:buClr>
              <a:buSzPts val="1200"/>
              <a:buFont typeface="Arial"/>
              <a:buChar char="•"/>
            </a:pPr>
            <a:r>
              <a:rPr lang="en-US"/>
              <a:t>E—</a:t>
            </a:r>
            <a:r>
              <a:rPr b="0" lang="en-US"/>
              <a:t>Right leg is avulsed from the knee to the toes; open fracture of the tibia and fibula – however, this information is unknown at this time because the dressings should not be removed in this scenario. </a:t>
            </a:r>
            <a:r>
              <a:rPr b="0" lang="en-US" sz="1200">
                <a:solidFill>
                  <a:schemeClr val="dk1"/>
                </a:solidFill>
                <a:latin typeface="Calibri"/>
                <a:ea typeface="Calibri"/>
                <a:cs typeface="Calibri"/>
                <a:sym typeface="Calibri"/>
              </a:rPr>
              <a:t>Make sure students understand that in this scenario – obvious signs of shock and blood dripping from the dressing – there is no indication to remove the bandage from the leg and that placement of a tourniquet at the mid thigh immediately is indicated as a life-saving maneuver. The dressing may be reinforced as needed, but the goal is to stop exsanguinating hemorrhage and minimize scene time. Care on scene should be limited to: apply a proximal tourniquet, administer oxygen, reinforce the dressing, cover with a blanket and transport – with IV en route. </a:t>
            </a:r>
            <a:endParaRPr/>
          </a:p>
          <a:p>
            <a:pPr indent="0" lvl="0" marL="0" rtl="0" algn="l">
              <a:spcBef>
                <a:spcPts val="0"/>
              </a:spcBef>
              <a:spcAft>
                <a:spcPts val="0"/>
              </a:spcAft>
              <a:buClr>
                <a:schemeClr val="dk1"/>
              </a:buClr>
              <a:buSzPts val="1200"/>
              <a:buFont typeface="Arial"/>
              <a:buNone/>
            </a:pPr>
            <a:r>
              <a:t/>
            </a:r>
            <a:endParaRPr sz="1200">
              <a:solidFill>
                <a:schemeClr val="dk1"/>
              </a:solidFill>
              <a:latin typeface="Calibri"/>
              <a:ea typeface="Calibri"/>
              <a:cs typeface="Calibri"/>
              <a:sym typeface="Calibri"/>
            </a:endParaRPr>
          </a:p>
        </p:txBody>
      </p:sp>
      <p:sp>
        <p:nvSpPr>
          <p:cNvPr id="201" name="Google Shape;201;p2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5" name="Shape 205"/>
        <p:cNvGrpSpPr/>
        <p:nvPr/>
      </p:nvGrpSpPr>
      <p:grpSpPr>
        <a:xfrm>
          <a:off x="0" y="0"/>
          <a:ext cx="0" cy="0"/>
          <a:chOff x="0" y="0"/>
          <a:chExt cx="0" cy="0"/>
        </a:xfrm>
      </p:grpSpPr>
      <p:sp>
        <p:nvSpPr>
          <p:cNvPr id="206" name="Google Shape;206;p23: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7" name="Google Shape;207;p2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Instructor Notes</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Begin a discussion with participants by asking the following question. </a:t>
            </a:r>
            <a:endParaRPr/>
          </a:p>
          <a:p>
            <a:pPr indent="-171450" lvl="0" marL="171450" marR="0" rtl="0" algn="l">
              <a:lnSpc>
                <a:spcPct val="100000"/>
              </a:lnSpc>
              <a:spcBef>
                <a:spcPts val="0"/>
              </a:spcBef>
              <a:spcAft>
                <a:spcPts val="0"/>
              </a:spcAft>
              <a:buClr>
                <a:schemeClr val="dk1"/>
              </a:buClr>
              <a:buSzPts val="1200"/>
              <a:buFont typeface="Arial"/>
              <a:buChar char="•"/>
            </a:pPr>
            <a:r>
              <a:rPr lang="en-US" sz="1200"/>
              <a:t>If the patient was unresponsive, breathing shallow and fast &gt; 30 </a:t>
            </a:r>
            <a:r>
              <a:rPr lang="en-US" sz="1200">
                <a:solidFill>
                  <a:srgbClr val="FF0000"/>
                </a:solidFill>
              </a:rPr>
              <a:t>breaths</a:t>
            </a:r>
            <a:r>
              <a:rPr lang="en-US" sz="1200"/>
              <a:t>/minute (breaths/min), how would we initially manage the patient?</a:t>
            </a:r>
            <a:endParaRPr/>
          </a:p>
          <a:p>
            <a:pPr indent="-171450" lvl="0" marL="171450" marR="0" rtl="0" algn="l">
              <a:lnSpc>
                <a:spcPct val="100000"/>
              </a:lnSpc>
              <a:spcBef>
                <a:spcPts val="0"/>
              </a:spcBef>
              <a:spcAft>
                <a:spcPts val="0"/>
              </a:spcAft>
              <a:buClr>
                <a:schemeClr val="dk1"/>
              </a:buClr>
              <a:buSzPts val="1200"/>
              <a:buFont typeface="Arial"/>
              <a:buChar char="•"/>
            </a:pPr>
            <a:r>
              <a:rPr lang="en-US" sz="1200"/>
              <a:t>Manage all life threats first. </a:t>
            </a:r>
            <a:endParaRPr/>
          </a:p>
          <a:p>
            <a:pPr indent="-171450" lvl="0" marL="171450" rtl="0" algn="l">
              <a:spcBef>
                <a:spcPts val="0"/>
              </a:spcBef>
              <a:spcAft>
                <a:spcPts val="0"/>
              </a:spcAft>
              <a:buClr>
                <a:schemeClr val="dk1"/>
              </a:buClr>
              <a:buSzPts val="1200"/>
              <a:buFont typeface="Arial"/>
              <a:buChar char="•"/>
            </a:pPr>
            <a:r>
              <a:rPr lang="en-US"/>
              <a:t>Life threats</a:t>
            </a:r>
            <a:endParaRPr/>
          </a:p>
          <a:p>
            <a:pPr indent="-171450" lvl="1" marL="628650" rtl="0" algn="l">
              <a:spcBef>
                <a:spcPts val="0"/>
              </a:spcBef>
              <a:spcAft>
                <a:spcPts val="0"/>
              </a:spcAft>
              <a:buClr>
                <a:schemeClr val="dk1"/>
              </a:buClr>
              <a:buSzPts val="1200"/>
              <a:buFont typeface="Arial"/>
              <a:buChar char="•"/>
            </a:pPr>
            <a:r>
              <a:rPr lang="en-US"/>
              <a:t>The patient can be managed simultaneously with multiple rescuers.</a:t>
            </a:r>
            <a:endParaRPr/>
          </a:p>
          <a:p>
            <a:pPr indent="-171450" lvl="1" marL="628650" rtl="0" algn="l">
              <a:spcBef>
                <a:spcPts val="0"/>
              </a:spcBef>
              <a:spcAft>
                <a:spcPts val="0"/>
              </a:spcAft>
              <a:buClr>
                <a:schemeClr val="dk1"/>
              </a:buClr>
              <a:buSzPts val="1200"/>
              <a:buFont typeface="Arial"/>
              <a:buChar char="•"/>
            </a:pPr>
            <a:r>
              <a:rPr lang="en-US"/>
              <a:t>Manage uncontrolled arterial bleeding from the right leg with direct pressure and tourniquet.</a:t>
            </a:r>
            <a:endParaRPr/>
          </a:p>
          <a:p>
            <a:pPr indent="-171450" lvl="1" marL="628650" rtl="0" algn="l">
              <a:spcBef>
                <a:spcPts val="0"/>
              </a:spcBef>
              <a:spcAft>
                <a:spcPts val="0"/>
              </a:spcAft>
              <a:buClr>
                <a:schemeClr val="dk1"/>
              </a:buClr>
              <a:buSzPts val="1200"/>
              <a:buFont typeface="Arial"/>
              <a:buChar char="•"/>
            </a:pPr>
            <a:r>
              <a:rPr lang="en-US"/>
              <a:t>Airway adjunct placed and ventilation with a bag-mask device at 12 breaths/min started to achieve proper tidal volume.</a:t>
            </a:r>
            <a:endParaRPr/>
          </a:p>
          <a:p>
            <a:pPr indent="-171450" lvl="1" marL="628650" rtl="0" algn="l">
              <a:spcBef>
                <a:spcPts val="0"/>
              </a:spcBef>
              <a:spcAft>
                <a:spcPts val="0"/>
              </a:spcAft>
              <a:buClr>
                <a:schemeClr val="dk1"/>
              </a:buClr>
              <a:buSzPts val="1200"/>
              <a:buFont typeface="Arial"/>
              <a:buChar char="•"/>
            </a:pPr>
            <a:r>
              <a:rPr lang="en-US"/>
              <a:t>Secure the airway with an advanced airway prior to transport.</a:t>
            </a:r>
            <a:endParaRPr/>
          </a:p>
          <a:p>
            <a:pPr indent="0" lvl="0" marL="0" rtl="0" algn="l">
              <a:spcBef>
                <a:spcPts val="0"/>
              </a:spcBef>
              <a:spcAft>
                <a:spcPts val="0"/>
              </a:spcAft>
              <a:buNone/>
            </a:pPr>
            <a:r>
              <a:t/>
            </a:r>
            <a:endParaRPr/>
          </a:p>
        </p:txBody>
      </p:sp>
      <p:sp>
        <p:nvSpPr>
          <p:cNvPr id="208" name="Google Shape;208;p2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2" name="Shape 212"/>
        <p:cNvGrpSpPr/>
        <p:nvPr/>
      </p:nvGrpSpPr>
      <p:grpSpPr>
        <a:xfrm>
          <a:off x="0" y="0"/>
          <a:ext cx="0" cy="0"/>
          <a:chOff x="0" y="0"/>
          <a:chExt cx="0" cy="0"/>
        </a:xfrm>
      </p:grpSpPr>
      <p:sp>
        <p:nvSpPr>
          <p:cNvPr id="213" name="Google Shape;213;p24: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4" name="Google Shape;214;p2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rPr b="0" lang="en-US"/>
              <a:t>Instructor Notes </a:t>
            </a:r>
            <a:endParaRPr/>
          </a:p>
          <a:p>
            <a:pPr indent="0" lvl="0" marL="0" marR="0" rtl="0" algn="l">
              <a:lnSpc>
                <a:spcPct val="100000"/>
              </a:lnSpc>
              <a:spcBef>
                <a:spcPts val="0"/>
              </a:spcBef>
              <a:spcAft>
                <a:spcPts val="0"/>
              </a:spcAft>
              <a:buClr>
                <a:schemeClr val="dk1"/>
              </a:buClr>
              <a:buSzPts val="1200"/>
              <a:buFont typeface="Calibri"/>
              <a:buNone/>
            </a:pPr>
            <a:r>
              <a:t/>
            </a:r>
            <a:endParaRPr b="0"/>
          </a:p>
          <a:p>
            <a:pPr indent="0" lvl="0" marL="0" rtl="0" algn="l">
              <a:spcBef>
                <a:spcPts val="0"/>
              </a:spcBef>
              <a:spcAft>
                <a:spcPts val="0"/>
              </a:spcAft>
              <a:buNone/>
            </a:pPr>
            <a:r>
              <a:rPr b="0" i="1" lang="en-US"/>
              <a:t>Note: Secondary Survey is discussed in Lesson 6 and is not covered in detail in this lesson. </a:t>
            </a:r>
            <a:endParaRPr/>
          </a:p>
          <a:p>
            <a:pPr indent="0" lvl="0" marL="0" rtl="0" algn="l">
              <a:spcBef>
                <a:spcPts val="0"/>
              </a:spcBef>
              <a:spcAft>
                <a:spcPts val="0"/>
              </a:spcAft>
              <a:buNone/>
            </a:pPr>
            <a:r>
              <a:t/>
            </a:r>
            <a:endParaRPr b="0"/>
          </a:p>
          <a:p>
            <a:pPr indent="0" lvl="0" marL="0" rtl="0" algn="l">
              <a:spcBef>
                <a:spcPts val="0"/>
              </a:spcBef>
              <a:spcAft>
                <a:spcPts val="0"/>
              </a:spcAft>
              <a:buClr>
                <a:schemeClr val="dk1"/>
              </a:buClr>
              <a:buSzPts val="1200"/>
              <a:buFont typeface="Arial"/>
              <a:buNone/>
            </a:pPr>
            <a:r>
              <a:rPr b="0" i="0" lang="en-US"/>
              <a:t>Ask the first question and base your response on the participants’ answers. Encourage discussion. Ask for and provide the pros and cons of participants’ answers. </a:t>
            </a:r>
            <a:endParaRPr/>
          </a:p>
          <a:p>
            <a:pPr indent="-171450" lvl="0" marL="171450" rtl="0" algn="l">
              <a:spcBef>
                <a:spcPts val="0"/>
              </a:spcBef>
              <a:spcAft>
                <a:spcPts val="0"/>
              </a:spcAft>
              <a:buClr>
                <a:schemeClr val="dk1"/>
              </a:buClr>
              <a:buSzPts val="1200"/>
              <a:buFont typeface="Arial"/>
              <a:buChar char="•"/>
            </a:pPr>
            <a:r>
              <a:rPr b="0" lang="en-US"/>
              <a:t>Do you have enough information based on the primary survey to determine this patient is critical and needs a trauma center? </a:t>
            </a:r>
            <a:endParaRPr/>
          </a:p>
          <a:p>
            <a:pPr indent="-171450" lvl="1" marL="628650" rtl="0" algn="l">
              <a:spcBef>
                <a:spcPts val="0"/>
              </a:spcBef>
              <a:spcAft>
                <a:spcPts val="0"/>
              </a:spcAft>
              <a:buClr>
                <a:schemeClr val="dk1"/>
              </a:buClr>
              <a:buSzPts val="1200"/>
              <a:buFont typeface="Arial"/>
              <a:buChar char="•"/>
            </a:pPr>
            <a:r>
              <a:rPr b="0" lang="en-US"/>
              <a:t>Yes, the patient has a mangled and pulseless limb.</a:t>
            </a:r>
            <a:endParaRPr/>
          </a:p>
          <a:p>
            <a:pPr indent="-171450" lvl="0" marL="171450" marR="0" rtl="0" algn="l">
              <a:lnSpc>
                <a:spcPct val="100000"/>
              </a:lnSpc>
              <a:spcBef>
                <a:spcPts val="0"/>
              </a:spcBef>
              <a:spcAft>
                <a:spcPts val="0"/>
              </a:spcAft>
              <a:buClr>
                <a:schemeClr val="dk1"/>
              </a:buClr>
              <a:buSzPts val="1200"/>
              <a:buFont typeface="Arial"/>
              <a:buChar char="•"/>
            </a:pPr>
            <a:r>
              <a:rPr lang="en-US"/>
              <a:t>Where should this patient be transported? </a:t>
            </a:r>
            <a:endParaRPr/>
          </a:p>
          <a:p>
            <a:pPr indent="-171450" lvl="1" marL="628650" marR="0" rtl="0" algn="l">
              <a:lnSpc>
                <a:spcPct val="100000"/>
              </a:lnSpc>
              <a:spcBef>
                <a:spcPts val="0"/>
              </a:spcBef>
              <a:spcAft>
                <a:spcPts val="0"/>
              </a:spcAft>
              <a:buClr>
                <a:schemeClr val="dk1"/>
              </a:buClr>
              <a:buSzPts val="1200"/>
              <a:buFont typeface="Arial"/>
              <a:buChar char="•"/>
            </a:pPr>
            <a:r>
              <a:rPr lang="en-US"/>
              <a:t>Rapid transport to a level I trauma center.</a:t>
            </a:r>
            <a:endParaRPr/>
          </a:p>
          <a:p>
            <a:pPr indent="-171450" lvl="0" marL="171450" marR="0" rtl="0" algn="l">
              <a:lnSpc>
                <a:spcPct val="100000"/>
              </a:lnSpc>
              <a:spcBef>
                <a:spcPts val="0"/>
              </a:spcBef>
              <a:spcAft>
                <a:spcPts val="0"/>
              </a:spcAft>
              <a:buClr>
                <a:schemeClr val="dk1"/>
              </a:buClr>
              <a:buSzPts val="1200"/>
              <a:buFont typeface="Arial"/>
              <a:buChar char="•"/>
            </a:pPr>
            <a:r>
              <a:rPr lang="en-US"/>
              <a:t>How should this patient be transported? </a:t>
            </a:r>
            <a:endParaRPr/>
          </a:p>
          <a:p>
            <a:pPr indent="-171450" lvl="1" marL="628650" marR="0" rtl="0" algn="l">
              <a:lnSpc>
                <a:spcPct val="100000"/>
              </a:lnSpc>
              <a:spcBef>
                <a:spcPts val="0"/>
              </a:spcBef>
              <a:spcAft>
                <a:spcPts val="0"/>
              </a:spcAft>
              <a:buClr>
                <a:schemeClr val="dk1"/>
              </a:buClr>
              <a:buSzPts val="1200"/>
              <a:buFont typeface="Arial"/>
              <a:buChar char="•"/>
            </a:pPr>
            <a:r>
              <a:rPr lang="en-US"/>
              <a:t>Helicopter transport is faster even if it is launched at this point.</a:t>
            </a:r>
            <a:endParaRPr/>
          </a:p>
          <a:p>
            <a:pPr indent="-171450" lvl="1" marL="628650" marR="0" rtl="0" algn="l">
              <a:lnSpc>
                <a:spcPct val="100000"/>
              </a:lnSpc>
              <a:spcBef>
                <a:spcPts val="0"/>
              </a:spcBef>
              <a:spcAft>
                <a:spcPts val="0"/>
              </a:spcAft>
              <a:buClr>
                <a:schemeClr val="dk1"/>
              </a:buClr>
              <a:buSzPts val="1200"/>
              <a:buFont typeface="Arial"/>
              <a:buChar char="•"/>
            </a:pPr>
            <a:r>
              <a:rPr lang="en-US"/>
              <a:t>Which is a greater safety risk, emergent ground transport or air transport?</a:t>
            </a:r>
            <a:endParaRPr/>
          </a:p>
          <a:p>
            <a:pPr indent="-171450" lvl="0" marL="171450" rtl="0" algn="l">
              <a:spcBef>
                <a:spcPts val="0"/>
              </a:spcBef>
              <a:spcAft>
                <a:spcPts val="0"/>
              </a:spcAft>
              <a:buClr>
                <a:schemeClr val="dk1"/>
              </a:buClr>
              <a:buSzPts val="1200"/>
              <a:buFont typeface="Arial"/>
              <a:buChar char="•"/>
            </a:pPr>
            <a:r>
              <a:rPr b="0" i="0" lang="en-US"/>
              <a:t>Should the secondary survey be performed on scene or should transport be initiated? </a:t>
            </a:r>
            <a:endParaRPr/>
          </a:p>
          <a:p>
            <a:pPr indent="-171450" lvl="1" marL="628650" rtl="0" algn="l">
              <a:spcBef>
                <a:spcPts val="0"/>
              </a:spcBef>
              <a:spcAft>
                <a:spcPts val="0"/>
              </a:spcAft>
              <a:buClr>
                <a:schemeClr val="dk1"/>
              </a:buClr>
              <a:buSzPts val="1200"/>
              <a:buFont typeface="Arial"/>
              <a:buChar char="•"/>
            </a:pPr>
            <a:r>
              <a:rPr b="0" i="0" lang="en-US"/>
              <a:t>Transport should be initiated. </a:t>
            </a:r>
            <a:endParaRPr/>
          </a:p>
          <a:p>
            <a:pPr indent="-171450" lvl="1" marL="628650" rtl="0" algn="l">
              <a:spcBef>
                <a:spcPts val="0"/>
              </a:spcBef>
              <a:spcAft>
                <a:spcPts val="0"/>
              </a:spcAft>
              <a:buClr>
                <a:schemeClr val="dk1"/>
              </a:buClr>
              <a:buSzPts val="1200"/>
              <a:buFont typeface="Arial"/>
              <a:buChar char="•"/>
            </a:pPr>
            <a:r>
              <a:rPr b="0" i="0" lang="en-US"/>
              <a:t>When should a secondary survey be conducted? </a:t>
            </a:r>
            <a:endParaRPr/>
          </a:p>
          <a:p>
            <a:pPr indent="-171450" lvl="2" marL="1085850" rtl="0" algn="l">
              <a:spcBef>
                <a:spcPts val="0"/>
              </a:spcBef>
              <a:spcAft>
                <a:spcPts val="0"/>
              </a:spcAft>
              <a:buClr>
                <a:schemeClr val="dk1"/>
              </a:buClr>
              <a:buSzPts val="1200"/>
              <a:buFont typeface="Arial"/>
              <a:buChar char="•"/>
            </a:pPr>
            <a:r>
              <a:rPr b="0" i="0" lang="en-US"/>
              <a:t>A secondary survey should be conducted as soon as possible without delaying transport.</a:t>
            </a:r>
            <a:endParaRPr b="0" i="0"/>
          </a:p>
          <a:p>
            <a:pPr indent="-95250" lvl="0" marL="171450" rtl="0" algn="l">
              <a:spcBef>
                <a:spcPts val="0"/>
              </a:spcBef>
              <a:spcAft>
                <a:spcPts val="0"/>
              </a:spcAft>
              <a:buClr>
                <a:schemeClr val="dk1"/>
              </a:buClr>
              <a:buSzPts val="1200"/>
              <a:buFont typeface="Arial"/>
              <a:buNone/>
            </a:pPr>
            <a:r>
              <a:t/>
            </a:r>
            <a:endParaRPr/>
          </a:p>
          <a:p>
            <a:pPr indent="0" lvl="0" marL="0" rtl="0" algn="l">
              <a:spcBef>
                <a:spcPts val="0"/>
              </a:spcBef>
              <a:spcAft>
                <a:spcPts val="0"/>
              </a:spcAft>
              <a:buClr>
                <a:schemeClr val="dk1"/>
              </a:buClr>
              <a:buSzPts val="1200"/>
              <a:buFont typeface="Arial"/>
              <a:buNone/>
            </a:pPr>
            <a:r>
              <a:t/>
            </a:r>
            <a:endParaRPr/>
          </a:p>
          <a:p>
            <a:pPr indent="0" lvl="0" marL="0" rtl="0" algn="l">
              <a:spcBef>
                <a:spcPts val="0"/>
              </a:spcBef>
              <a:spcAft>
                <a:spcPts val="0"/>
              </a:spcAft>
              <a:buNone/>
            </a:pPr>
            <a:r>
              <a:t/>
            </a:r>
            <a:endParaRPr/>
          </a:p>
        </p:txBody>
      </p:sp>
      <p:sp>
        <p:nvSpPr>
          <p:cNvPr id="215" name="Google Shape;215;p2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9" name="Shape 219"/>
        <p:cNvGrpSpPr/>
        <p:nvPr/>
      </p:nvGrpSpPr>
      <p:grpSpPr>
        <a:xfrm>
          <a:off x="0" y="0"/>
          <a:ext cx="0" cy="0"/>
          <a:chOff x="0" y="0"/>
          <a:chExt cx="0" cy="0"/>
        </a:xfrm>
      </p:grpSpPr>
      <p:sp>
        <p:nvSpPr>
          <p:cNvPr id="220" name="Google Shape;220;p25: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1" name="Google Shape;221;p2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Instructor Notes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Briefly provide closure to the case and ask if there are any questions about the case.</a:t>
            </a:r>
            <a:endParaRPr/>
          </a:p>
          <a:p>
            <a:pPr indent="-171450" lvl="1" marL="628650" rtl="0" algn="l">
              <a:spcBef>
                <a:spcPts val="0"/>
              </a:spcBef>
              <a:spcAft>
                <a:spcPts val="0"/>
              </a:spcAft>
              <a:buClr>
                <a:schemeClr val="dk1"/>
              </a:buClr>
              <a:buSzPts val="1200"/>
              <a:buFont typeface="Arial"/>
              <a:buChar char="•"/>
            </a:pPr>
            <a:r>
              <a:rPr lang="en-US"/>
              <a:t>Primary survey completed and managed all life threats </a:t>
            </a:r>
            <a:endParaRPr/>
          </a:p>
          <a:p>
            <a:pPr indent="-171450" lvl="1" marL="628650" rtl="0" algn="l">
              <a:spcBef>
                <a:spcPts val="0"/>
              </a:spcBef>
              <a:spcAft>
                <a:spcPts val="0"/>
              </a:spcAft>
              <a:buClr>
                <a:schemeClr val="dk1"/>
              </a:buClr>
              <a:buSzPts val="1200"/>
              <a:buFont typeface="Arial"/>
              <a:buChar char="•"/>
            </a:pPr>
            <a:r>
              <a:rPr lang="en-US"/>
              <a:t>Patient transported by helicopter to a level I trauma center and was admitted for surgical repair</a:t>
            </a:r>
            <a:endParaRPr/>
          </a:p>
          <a:p>
            <a:pPr indent="-171450" lvl="1" marL="628650" marR="0" rtl="0" algn="l">
              <a:lnSpc>
                <a:spcPct val="100000"/>
              </a:lnSpc>
              <a:spcBef>
                <a:spcPts val="0"/>
              </a:spcBef>
              <a:spcAft>
                <a:spcPts val="0"/>
              </a:spcAft>
              <a:buClr>
                <a:schemeClr val="dk1"/>
              </a:buClr>
              <a:buSzPts val="1200"/>
              <a:buFont typeface="Arial"/>
              <a:buChar char="•"/>
            </a:pPr>
            <a:r>
              <a:rPr lang="en-US"/>
              <a:t>Patient was discharged 1 week later after an above-knee amputation of the right leg to a rehabilitation unit and physical therapy.</a:t>
            </a:r>
            <a:br>
              <a:rPr lang="en-US"/>
            </a:br>
            <a:endParaRPr/>
          </a:p>
          <a:p>
            <a:pPr indent="-171450" lvl="0" marL="171450" rtl="0" algn="l">
              <a:spcBef>
                <a:spcPts val="0"/>
              </a:spcBef>
              <a:spcAft>
                <a:spcPts val="0"/>
              </a:spcAft>
              <a:buClr>
                <a:schemeClr val="dk1"/>
              </a:buClr>
              <a:buSzPts val="1200"/>
              <a:buFont typeface="Arial"/>
              <a:buChar char="•"/>
            </a:pPr>
            <a:r>
              <a:rPr lang="en-US"/>
              <a:t>Participant engagement</a:t>
            </a:r>
            <a:endParaRPr/>
          </a:p>
          <a:p>
            <a:pPr indent="-171450" lvl="1" marL="628650" rtl="0" algn="l">
              <a:spcBef>
                <a:spcPts val="0"/>
              </a:spcBef>
              <a:spcAft>
                <a:spcPts val="0"/>
              </a:spcAft>
              <a:buClr>
                <a:schemeClr val="dk1"/>
              </a:buClr>
              <a:buSzPts val="1200"/>
              <a:buFont typeface="Arial"/>
              <a:buChar char="•"/>
            </a:pPr>
            <a:r>
              <a:rPr lang="en-US"/>
              <a:t>Discuss the selection of transportation destination criteria.</a:t>
            </a:r>
            <a:endParaRPr/>
          </a:p>
          <a:p>
            <a:pPr indent="-171450" lvl="1" marL="628650" rtl="0" algn="l">
              <a:spcBef>
                <a:spcPts val="0"/>
              </a:spcBef>
              <a:spcAft>
                <a:spcPts val="0"/>
              </a:spcAft>
              <a:buClr>
                <a:schemeClr val="dk1"/>
              </a:buClr>
              <a:buSzPts val="1200"/>
              <a:buFont typeface="Arial"/>
              <a:buChar char="•"/>
            </a:pPr>
            <a:r>
              <a:rPr lang="en-US"/>
              <a:t>Discuss trauma center designation and capabilities (level I versus level II and level III).</a:t>
            </a:r>
            <a:endParaRPr/>
          </a:p>
          <a:p>
            <a:pPr indent="0" lvl="0" marL="0" rtl="0" algn="l">
              <a:spcBef>
                <a:spcPts val="0"/>
              </a:spcBef>
              <a:spcAft>
                <a:spcPts val="0"/>
              </a:spcAft>
              <a:buNone/>
            </a:pPr>
            <a:r>
              <a:t/>
            </a:r>
            <a:endParaRPr/>
          </a:p>
        </p:txBody>
      </p:sp>
      <p:sp>
        <p:nvSpPr>
          <p:cNvPr id="222" name="Google Shape;222;p2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6" name="Shape 226"/>
        <p:cNvGrpSpPr/>
        <p:nvPr/>
      </p:nvGrpSpPr>
      <p:grpSpPr>
        <a:xfrm>
          <a:off x="0" y="0"/>
          <a:ext cx="0" cy="0"/>
          <a:chOff x="0" y="0"/>
          <a:chExt cx="0" cy="0"/>
        </a:xfrm>
      </p:grpSpPr>
      <p:sp>
        <p:nvSpPr>
          <p:cNvPr id="227" name="Google Shape;227;p26: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8" name="Google Shape;228;p2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Instructor Notes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Highlight the critical actions in this case study. </a:t>
            </a:r>
            <a:endParaRPr/>
          </a:p>
          <a:p>
            <a:pPr indent="-171450" lvl="0" marL="171450" rtl="0" algn="l">
              <a:spcBef>
                <a:spcPts val="0"/>
              </a:spcBef>
              <a:spcAft>
                <a:spcPts val="0"/>
              </a:spcAft>
              <a:buClr>
                <a:schemeClr val="dk1"/>
              </a:buClr>
              <a:buSzPts val="1200"/>
              <a:buFont typeface="Arial"/>
              <a:buChar char="•"/>
            </a:pPr>
            <a:r>
              <a:rPr b="0" lang="en-US"/>
              <a:t>Providing external hemorrhage </a:t>
            </a:r>
            <a:r>
              <a:rPr lang="en-US"/>
              <a:t>control</a:t>
            </a:r>
            <a:endParaRPr/>
          </a:p>
          <a:p>
            <a:pPr indent="-171450" lvl="1" marL="628650" rtl="0" algn="l">
              <a:spcBef>
                <a:spcPts val="0"/>
              </a:spcBef>
              <a:spcAft>
                <a:spcPts val="0"/>
              </a:spcAft>
              <a:buClr>
                <a:schemeClr val="dk1"/>
              </a:buClr>
              <a:buSzPts val="1200"/>
              <a:buFont typeface="Arial"/>
              <a:buChar char="•"/>
            </a:pPr>
            <a:r>
              <a:rPr lang="en-US"/>
              <a:t>Direct pressure </a:t>
            </a:r>
            <a:endParaRPr/>
          </a:p>
          <a:p>
            <a:pPr indent="-171450" lvl="1" marL="628650" rtl="0" algn="l">
              <a:spcBef>
                <a:spcPts val="0"/>
              </a:spcBef>
              <a:spcAft>
                <a:spcPts val="0"/>
              </a:spcAft>
              <a:buClr>
                <a:schemeClr val="dk1"/>
              </a:buClr>
              <a:buSzPts val="1200"/>
              <a:buFont typeface="Arial"/>
              <a:buChar char="•"/>
            </a:pPr>
            <a:r>
              <a:rPr lang="en-US"/>
              <a:t>Tourniquet </a:t>
            </a:r>
            <a:endParaRPr/>
          </a:p>
          <a:p>
            <a:pPr indent="-171450" lvl="0" marL="171450" rtl="0" algn="l">
              <a:spcBef>
                <a:spcPts val="0"/>
              </a:spcBef>
              <a:spcAft>
                <a:spcPts val="0"/>
              </a:spcAft>
              <a:buClr>
                <a:schemeClr val="dk1"/>
              </a:buClr>
              <a:buSzPts val="1200"/>
              <a:buFont typeface="Arial"/>
              <a:buChar char="•"/>
            </a:pPr>
            <a:r>
              <a:rPr lang="en-US"/>
              <a:t>Providing supplemental oxygen to avoid hypoxia secondary to blood loss or loss of RBCs</a:t>
            </a:r>
            <a:endParaRPr/>
          </a:p>
          <a:p>
            <a:pPr indent="-171450" lvl="0" marL="171450" marR="0" rtl="0" algn="l">
              <a:lnSpc>
                <a:spcPct val="100000"/>
              </a:lnSpc>
              <a:spcBef>
                <a:spcPts val="0"/>
              </a:spcBef>
              <a:spcAft>
                <a:spcPts val="0"/>
              </a:spcAft>
              <a:buClr>
                <a:schemeClr val="dk1"/>
              </a:buClr>
              <a:buSzPts val="1200"/>
              <a:buFont typeface="Arial"/>
              <a:buChar char="•"/>
            </a:pPr>
            <a:r>
              <a:rPr lang="en-US"/>
              <a:t>Covering the patient with a blanket </a:t>
            </a:r>
            <a:endParaRPr/>
          </a:p>
          <a:p>
            <a:pPr indent="-171450" lvl="1" marL="628650" marR="0" rtl="0" algn="l">
              <a:lnSpc>
                <a:spcPct val="100000"/>
              </a:lnSpc>
              <a:spcBef>
                <a:spcPts val="0"/>
              </a:spcBef>
              <a:spcAft>
                <a:spcPts val="0"/>
              </a:spcAft>
              <a:buClr>
                <a:schemeClr val="dk1"/>
              </a:buClr>
              <a:buSzPts val="1200"/>
              <a:buFont typeface="Arial"/>
              <a:buChar char="•"/>
            </a:pPr>
            <a:r>
              <a:rPr lang="en-US"/>
              <a:t>To prevent heat loss</a:t>
            </a:r>
            <a:endParaRPr/>
          </a:p>
          <a:p>
            <a:pPr indent="-171450" lvl="0" marL="171450" marR="0" rtl="0" algn="l">
              <a:lnSpc>
                <a:spcPct val="100000"/>
              </a:lnSpc>
              <a:spcBef>
                <a:spcPts val="0"/>
              </a:spcBef>
              <a:spcAft>
                <a:spcPts val="0"/>
              </a:spcAft>
              <a:buClr>
                <a:schemeClr val="dk1"/>
              </a:buClr>
              <a:buSzPts val="1200"/>
              <a:buFont typeface="Arial"/>
              <a:buChar char="•"/>
            </a:pPr>
            <a:r>
              <a:rPr lang="en-US"/>
              <a:t>IV therapy</a:t>
            </a:r>
            <a:endParaRPr/>
          </a:p>
          <a:p>
            <a:pPr indent="-171450" lvl="1" marL="628650" rtl="0" algn="l">
              <a:spcBef>
                <a:spcPts val="0"/>
              </a:spcBef>
              <a:spcAft>
                <a:spcPts val="0"/>
              </a:spcAft>
              <a:buClr>
                <a:schemeClr val="dk1"/>
              </a:buClr>
              <a:buSzPts val="1200"/>
              <a:buFont typeface="Arial"/>
              <a:buChar char="•"/>
            </a:pPr>
            <a:r>
              <a:rPr lang="en-US"/>
              <a:t>Fluid administration to support perfusion</a:t>
            </a:r>
            <a:endParaRPr/>
          </a:p>
          <a:p>
            <a:pPr indent="-95250" lvl="0" marL="171450" rtl="0" algn="l">
              <a:spcBef>
                <a:spcPts val="0"/>
              </a:spcBef>
              <a:spcAft>
                <a:spcPts val="0"/>
              </a:spcAft>
              <a:buClr>
                <a:schemeClr val="dk1"/>
              </a:buClr>
              <a:buSzPts val="1200"/>
              <a:buFont typeface="Arial"/>
              <a:buNone/>
            </a:pPr>
            <a:r>
              <a:t/>
            </a:r>
            <a:endParaRPr/>
          </a:p>
          <a:p>
            <a:pPr indent="-95250" lvl="0" marL="171450" rtl="0" algn="l">
              <a:spcBef>
                <a:spcPts val="0"/>
              </a:spcBef>
              <a:spcAft>
                <a:spcPts val="0"/>
              </a:spcAft>
              <a:buClr>
                <a:schemeClr val="dk1"/>
              </a:buClr>
              <a:buSzPts val="1200"/>
              <a:buFont typeface="Arial"/>
              <a:buNone/>
            </a:pPr>
            <a:r>
              <a:t/>
            </a:r>
            <a:endParaRPr/>
          </a:p>
        </p:txBody>
      </p:sp>
      <p:sp>
        <p:nvSpPr>
          <p:cNvPr id="229" name="Google Shape;229;p2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3" name="Shape 233"/>
        <p:cNvGrpSpPr/>
        <p:nvPr/>
      </p:nvGrpSpPr>
      <p:grpSpPr>
        <a:xfrm>
          <a:off x="0" y="0"/>
          <a:ext cx="0" cy="0"/>
          <a:chOff x="0" y="0"/>
          <a:chExt cx="0" cy="0"/>
        </a:xfrm>
      </p:grpSpPr>
      <p:sp>
        <p:nvSpPr>
          <p:cNvPr id="234" name="Google Shape;234;p27: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35" name="Google Shape;235;p2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Instructor Notes </a:t>
            </a:r>
            <a:endParaRPr/>
          </a:p>
          <a:p>
            <a:pPr indent="0" lvl="0" marL="0" rtl="0" algn="l">
              <a:spcBef>
                <a:spcPts val="0"/>
              </a:spcBef>
              <a:spcAft>
                <a:spcPts val="0"/>
              </a:spcAft>
              <a:buNone/>
            </a:pPr>
            <a:r>
              <a:t/>
            </a:r>
            <a:endParaRPr/>
          </a:p>
          <a:p>
            <a:pPr indent="0" lvl="0" marL="0" rtl="0" algn="l">
              <a:spcBef>
                <a:spcPts val="0"/>
              </a:spcBef>
              <a:spcAft>
                <a:spcPts val="0"/>
              </a:spcAft>
              <a:buNone/>
            </a:pPr>
            <a:r>
              <a:rPr b="0" lang="en-US"/>
              <a:t>Expand on the following key points.</a:t>
            </a:r>
            <a:endParaRPr/>
          </a:p>
          <a:p>
            <a:pPr indent="-171450" lvl="0" marL="171450" rtl="0" algn="l">
              <a:spcBef>
                <a:spcPts val="0"/>
              </a:spcBef>
              <a:spcAft>
                <a:spcPts val="0"/>
              </a:spcAft>
              <a:buClr>
                <a:schemeClr val="dk1"/>
              </a:buClr>
              <a:buSzPts val="1200"/>
              <a:buFont typeface="Arial"/>
              <a:buChar char="•"/>
            </a:pPr>
            <a:r>
              <a:rPr lang="en-US"/>
              <a:t>Briefly review the components of the primary survey.</a:t>
            </a:r>
            <a:endParaRPr/>
          </a:p>
          <a:p>
            <a:pPr indent="-171450" lvl="0" marL="171450" rtl="0" algn="l">
              <a:spcBef>
                <a:spcPts val="0"/>
              </a:spcBef>
              <a:spcAft>
                <a:spcPts val="0"/>
              </a:spcAft>
              <a:buClr>
                <a:schemeClr val="dk1"/>
              </a:buClr>
              <a:buSzPts val="1200"/>
              <a:buFont typeface="Arial"/>
              <a:buChar char="•"/>
            </a:pPr>
            <a:r>
              <a:rPr lang="en-US"/>
              <a:t>Stress the importance of scene safety and situational awareness.</a:t>
            </a:r>
            <a:endParaRPr/>
          </a:p>
          <a:p>
            <a:pPr indent="-171450" lvl="0" marL="171450" rtl="0" algn="l">
              <a:spcBef>
                <a:spcPts val="0"/>
              </a:spcBef>
              <a:spcAft>
                <a:spcPts val="0"/>
              </a:spcAft>
              <a:buClr>
                <a:schemeClr val="dk1"/>
              </a:buClr>
              <a:buSzPts val="1200"/>
              <a:buFont typeface="Arial"/>
              <a:buChar char="•"/>
            </a:pPr>
            <a:r>
              <a:rPr lang="en-US"/>
              <a:t>Scene safety of prehospital care providers and the patient is the priority.</a:t>
            </a:r>
            <a:endParaRPr/>
          </a:p>
          <a:p>
            <a:pPr indent="-171450" lvl="0" marL="171450" rtl="0" algn="l">
              <a:spcBef>
                <a:spcPts val="0"/>
              </a:spcBef>
              <a:spcAft>
                <a:spcPts val="0"/>
              </a:spcAft>
              <a:buClr>
                <a:schemeClr val="dk1"/>
              </a:buClr>
              <a:buSzPts val="1200"/>
              <a:buFont typeface="Arial"/>
              <a:buChar char="•"/>
            </a:pPr>
            <a:r>
              <a:rPr lang="en-US"/>
              <a:t>All life threats are to be managed as soon as discovered.</a:t>
            </a:r>
            <a:endParaRPr/>
          </a:p>
          <a:p>
            <a:pPr indent="-171450" lvl="0" marL="171450" rtl="0" algn="l">
              <a:spcBef>
                <a:spcPts val="0"/>
              </a:spcBef>
              <a:spcAft>
                <a:spcPts val="0"/>
              </a:spcAft>
              <a:buClr>
                <a:schemeClr val="dk1"/>
              </a:buClr>
              <a:buSzPts val="1200"/>
              <a:buFont typeface="Arial"/>
              <a:buChar char="•"/>
            </a:pPr>
            <a:r>
              <a:rPr lang="en-US"/>
              <a:t>Maintain a high index of suspicion for subtle life-threatening injuries.</a:t>
            </a:r>
            <a:endParaRPr/>
          </a:p>
          <a:p>
            <a:pPr indent="-171450" lvl="0" marL="171450" rtl="0" algn="l">
              <a:spcBef>
                <a:spcPts val="0"/>
              </a:spcBef>
              <a:spcAft>
                <a:spcPts val="0"/>
              </a:spcAft>
              <a:buClr>
                <a:schemeClr val="dk1"/>
              </a:buClr>
              <a:buSzPts val="1200"/>
              <a:buFont typeface="Arial"/>
              <a:buChar char="•"/>
            </a:pPr>
            <a:r>
              <a:rPr lang="en-US"/>
              <a:t>Coming up: </a:t>
            </a:r>
            <a:endParaRPr/>
          </a:p>
          <a:p>
            <a:pPr indent="-171450" lvl="1" marL="628650" rtl="0" algn="l">
              <a:spcBef>
                <a:spcPts val="0"/>
              </a:spcBef>
              <a:spcAft>
                <a:spcPts val="0"/>
              </a:spcAft>
              <a:buClr>
                <a:schemeClr val="dk1"/>
              </a:buClr>
              <a:buSzPts val="1200"/>
              <a:buFont typeface="Arial"/>
              <a:buChar char="•"/>
            </a:pPr>
            <a:r>
              <a:rPr lang="en-US"/>
              <a:t>Lesson 3: Airway</a:t>
            </a:r>
            <a:endParaRPr/>
          </a:p>
          <a:p>
            <a:pPr indent="0" lvl="0" marL="0" rtl="0" algn="l">
              <a:spcBef>
                <a:spcPts val="0"/>
              </a:spcBef>
              <a:spcAft>
                <a:spcPts val="0"/>
              </a:spcAft>
              <a:buNone/>
            </a:pPr>
            <a:r>
              <a:t/>
            </a:r>
            <a:endParaRPr b="0"/>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236" name="Google Shape;236;p2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 Slide">
    <p:spTree>
      <p:nvGrpSpPr>
        <p:cNvPr id="11" name="Shape 11"/>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bg>
      <p:bgPr>
        <a:blipFill>
          <a:blip r:embed="rId2">
            <a:alphaModFix/>
          </a:blip>
          <a:stretch>
            <a:fillRect/>
          </a:stretch>
        </a:blipFill>
      </p:bgPr>
    </p:bg>
    <p:spTree>
      <p:nvGrpSpPr>
        <p:cNvPr id="12" name="Shape 12"/>
        <p:cNvGrpSpPr/>
        <p:nvPr/>
      </p:nvGrpSpPr>
      <p:grpSpPr>
        <a:xfrm>
          <a:off x="0" y="0"/>
          <a:ext cx="0" cy="0"/>
          <a:chOff x="0" y="0"/>
          <a:chExt cx="0" cy="0"/>
        </a:xfrm>
      </p:grpSpPr>
      <p:sp>
        <p:nvSpPr>
          <p:cNvPr id="13" name="Google Shape;13;p30"/>
          <p:cNvSpPr txBox="1"/>
          <p:nvPr>
            <p:ph type="title"/>
          </p:nvPr>
        </p:nvSpPr>
        <p:spPr>
          <a:xfrm>
            <a:off x="628650" y="647461"/>
            <a:ext cx="7886700" cy="1023338"/>
          </a:xfrm>
          <a:prstGeom prst="rect">
            <a:avLst/>
          </a:prstGeom>
          <a:noFill/>
          <a:ln>
            <a:noFill/>
          </a:ln>
        </p:spPr>
        <p:txBody>
          <a:bodyPr anchorCtr="0" anchor="ctr" bIns="45700" lIns="91425" spcFirstLastPara="1" rIns="91425" wrap="square" tIns="45700">
            <a:noAutofit/>
          </a:bodyPr>
          <a:lstStyle>
            <a:lvl1pPr lvl="0" marR="0" rtl="0" algn="ctr">
              <a:lnSpc>
                <a:spcPct val="90000"/>
              </a:lnSpc>
              <a:spcBef>
                <a:spcPts val="0"/>
              </a:spcBef>
              <a:spcAft>
                <a:spcPts val="0"/>
              </a:spcAft>
              <a:buClr>
                <a:srgbClr val="006888"/>
              </a:buClr>
              <a:buSzPts val="4000"/>
              <a:buFont typeface="Calibri"/>
              <a:buNone/>
              <a:defRPr b="1" i="0" sz="4000" u="none" cap="none" strike="noStrike">
                <a:solidFill>
                  <a:srgbClr val="006888"/>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4" name="Google Shape;14;p30"/>
          <p:cNvSpPr txBox="1"/>
          <p:nvPr>
            <p:ph idx="1" type="body"/>
          </p:nvPr>
        </p:nvSpPr>
        <p:spPr>
          <a:xfrm>
            <a:off x="628650" y="1825625"/>
            <a:ext cx="7886700" cy="4351338"/>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rgbClr val="7B164E"/>
              </a:buClr>
              <a:buSzPts val="2800"/>
              <a:buFont typeface="Noto Sans Symbols"/>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5" name="Google Shape;15;p30"/>
          <p:cNvSpPr/>
          <p:nvPr/>
        </p:nvSpPr>
        <p:spPr>
          <a:xfrm>
            <a:off x="205450" y="6358199"/>
            <a:ext cx="8733099" cy="36933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0" i="0" lang="en-US" sz="900" u="none" cap="none" strike="noStrike">
                <a:solidFill>
                  <a:srgbClr val="000000"/>
                </a:solidFill>
                <a:latin typeface="Arial"/>
                <a:ea typeface="Arial"/>
                <a:cs typeface="Arial"/>
                <a:sym typeface="Arial"/>
              </a:rPr>
              <a:t>Copyright 2021 National Association of Emergency Medical Technicians (NAEMT). *Course materials are developed by NAEMT </a:t>
            </a:r>
            <a:br>
              <a:rPr b="0" i="0" lang="en-US" sz="900" u="none" cap="none" strike="noStrike">
                <a:solidFill>
                  <a:srgbClr val="000000"/>
                </a:solidFill>
                <a:latin typeface="Arial"/>
                <a:ea typeface="Arial"/>
                <a:cs typeface="Arial"/>
                <a:sym typeface="Arial"/>
              </a:rPr>
            </a:br>
            <a:r>
              <a:rPr b="0" i="0" lang="en-US" sz="900" u="none" cap="none" strike="noStrike">
                <a:solidFill>
                  <a:srgbClr val="000000"/>
                </a:solidFill>
                <a:latin typeface="Arial"/>
                <a:ea typeface="Arial"/>
                <a:cs typeface="Arial"/>
                <a:sym typeface="Arial"/>
              </a:rPr>
              <a:t>for the sole purpose of conducting NAEMT education courses and may not be utilized for any other purpose.*</a:t>
            </a:r>
            <a:endParaRPr b="0" i="0" sz="900" u="none" cap="none" strike="noStrike">
              <a:solidFill>
                <a:schemeClr val="dk1"/>
              </a:solidFill>
              <a:latin typeface="Arial"/>
              <a:ea typeface="Arial"/>
              <a:cs typeface="Arial"/>
              <a:sym typeface="Aria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and Content">
  <p:cSld name="2_Title and Content">
    <p:bg>
      <p:bgPr>
        <a:blipFill>
          <a:blip r:embed="rId2">
            <a:alphaModFix/>
          </a:blip>
          <a:stretch>
            <a:fillRect/>
          </a:stretch>
        </a:blipFill>
      </p:bgPr>
    </p:bg>
    <p:spTree>
      <p:nvGrpSpPr>
        <p:cNvPr id="16" name="Shape 16"/>
        <p:cNvGrpSpPr/>
        <p:nvPr/>
      </p:nvGrpSpPr>
      <p:grpSpPr>
        <a:xfrm>
          <a:off x="0" y="0"/>
          <a:ext cx="0" cy="0"/>
          <a:chOff x="0" y="0"/>
          <a:chExt cx="0" cy="0"/>
        </a:xfrm>
      </p:grpSpPr>
      <p:sp>
        <p:nvSpPr>
          <p:cNvPr id="17" name="Google Shape;17;p31"/>
          <p:cNvSpPr txBox="1"/>
          <p:nvPr>
            <p:ph idx="1" type="body"/>
          </p:nvPr>
        </p:nvSpPr>
        <p:spPr>
          <a:xfrm>
            <a:off x="628650" y="1825625"/>
            <a:ext cx="7886700" cy="4351338"/>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rgbClr val="7A194D"/>
              </a:buClr>
              <a:buSzPts val="2800"/>
              <a:buFont typeface="Noto Sans Symbols"/>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8" name="Google Shape;18;p31"/>
          <p:cNvSpPr/>
          <p:nvPr/>
        </p:nvSpPr>
        <p:spPr>
          <a:xfrm>
            <a:off x="205450" y="6358199"/>
            <a:ext cx="8733099" cy="36933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900">
                <a:solidFill>
                  <a:srgbClr val="000000"/>
                </a:solidFill>
                <a:latin typeface="Arial"/>
                <a:ea typeface="Arial"/>
                <a:cs typeface="Arial"/>
                <a:sym typeface="Arial"/>
              </a:rPr>
              <a:t>Copyright 2021 National Association of Emergency Medical Technicians (NAEMT). *Course materials are developed by NAEMT </a:t>
            </a:r>
            <a:br>
              <a:rPr lang="en-US" sz="900">
                <a:solidFill>
                  <a:srgbClr val="000000"/>
                </a:solidFill>
                <a:latin typeface="Arial"/>
                <a:ea typeface="Arial"/>
                <a:cs typeface="Arial"/>
                <a:sym typeface="Arial"/>
              </a:rPr>
            </a:br>
            <a:r>
              <a:rPr lang="en-US" sz="900">
                <a:solidFill>
                  <a:srgbClr val="000000"/>
                </a:solidFill>
                <a:latin typeface="Arial"/>
                <a:ea typeface="Arial"/>
                <a:cs typeface="Arial"/>
                <a:sym typeface="Arial"/>
              </a:rPr>
              <a:t>for the sole purpose of conducting NAEMT education courses and may not be utilized for any other purpose.*</a:t>
            </a:r>
            <a:endParaRPr sz="900">
              <a:solidFill>
                <a:schemeClr val="dk1"/>
              </a:solidFill>
              <a:latin typeface="Arial"/>
              <a:ea typeface="Arial"/>
              <a:cs typeface="Arial"/>
              <a:sym typeface="Arial"/>
            </a:endParaRPr>
          </a:p>
        </p:txBody>
      </p:sp>
      <p:sp>
        <p:nvSpPr>
          <p:cNvPr id="19" name="Google Shape;19;p31"/>
          <p:cNvSpPr txBox="1"/>
          <p:nvPr>
            <p:ph type="title"/>
          </p:nvPr>
        </p:nvSpPr>
        <p:spPr>
          <a:xfrm>
            <a:off x="628650" y="365125"/>
            <a:ext cx="7886700" cy="1325563"/>
          </a:xfrm>
          <a:prstGeom prst="rect">
            <a:avLst/>
          </a:prstGeom>
          <a:noFill/>
          <a:ln>
            <a:noFill/>
          </a:ln>
        </p:spPr>
        <p:txBody>
          <a:bodyPr anchorCtr="0" anchor="ctr" bIns="45700" lIns="91425" spcFirstLastPara="1" rIns="91425" wrap="square" tIns="45700">
            <a:noAutofit/>
          </a:bodyPr>
          <a:lstStyle>
            <a:lvl1pPr lvl="0" marR="0" rtl="0" algn="ctr">
              <a:lnSpc>
                <a:spcPct val="90000"/>
              </a:lnSpc>
              <a:spcBef>
                <a:spcPts val="0"/>
              </a:spcBef>
              <a:spcAft>
                <a:spcPts val="0"/>
              </a:spcAft>
              <a:buClr>
                <a:srgbClr val="006888"/>
              </a:buClr>
              <a:buSzPts val="4000"/>
              <a:buFont typeface="Calibri"/>
              <a:buNone/>
              <a:defRPr b="1" i="0" sz="4000" u="none" cap="none" strike="noStrike">
                <a:solidFill>
                  <a:srgbClr val="006888"/>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and Content">
  <p:cSld name="1_Title and Content">
    <p:bg>
      <p:bgPr>
        <a:blipFill>
          <a:blip r:embed="rId2">
            <a:alphaModFix/>
          </a:blip>
          <a:stretch>
            <a:fillRect/>
          </a:stretch>
        </a:blipFill>
      </p:bgPr>
    </p:bg>
    <p:spTree>
      <p:nvGrpSpPr>
        <p:cNvPr id="20" name="Shape 20"/>
        <p:cNvGrpSpPr/>
        <p:nvPr/>
      </p:nvGrpSpPr>
      <p:grpSpPr>
        <a:xfrm>
          <a:off x="0" y="0"/>
          <a:ext cx="0" cy="0"/>
          <a:chOff x="0" y="0"/>
          <a:chExt cx="0" cy="0"/>
        </a:xfrm>
      </p:grpSpPr>
      <p:sp>
        <p:nvSpPr>
          <p:cNvPr id="21" name="Google Shape;21;p32"/>
          <p:cNvSpPr txBox="1"/>
          <p:nvPr>
            <p:ph type="title"/>
          </p:nvPr>
        </p:nvSpPr>
        <p:spPr>
          <a:xfrm>
            <a:off x="628650" y="658891"/>
            <a:ext cx="7886700" cy="1023338"/>
          </a:xfrm>
          <a:prstGeom prst="rect">
            <a:avLst/>
          </a:prstGeom>
          <a:noFill/>
          <a:ln>
            <a:noFill/>
          </a:ln>
        </p:spPr>
        <p:txBody>
          <a:bodyPr anchorCtr="0" anchor="ctr" bIns="45700" lIns="91425" spcFirstLastPara="1" rIns="91425" wrap="square" tIns="45700">
            <a:noAutofit/>
          </a:bodyPr>
          <a:lstStyle>
            <a:lvl1pPr lvl="0" marR="0" rtl="0" algn="ctr">
              <a:lnSpc>
                <a:spcPct val="90000"/>
              </a:lnSpc>
              <a:spcBef>
                <a:spcPts val="0"/>
              </a:spcBef>
              <a:spcAft>
                <a:spcPts val="0"/>
              </a:spcAft>
              <a:buClr>
                <a:srgbClr val="006888"/>
              </a:buClr>
              <a:buSzPts val="4000"/>
              <a:buFont typeface="Calibri"/>
              <a:buNone/>
              <a:defRPr b="1" i="0" sz="4000" u="none" cap="none" strike="noStrike">
                <a:solidFill>
                  <a:srgbClr val="006888"/>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2" name="Google Shape;22;p32"/>
          <p:cNvSpPr txBox="1"/>
          <p:nvPr>
            <p:ph idx="1" type="body"/>
          </p:nvPr>
        </p:nvSpPr>
        <p:spPr>
          <a:xfrm>
            <a:off x="628650" y="1825625"/>
            <a:ext cx="7886700" cy="4351338"/>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rgbClr val="7A194D"/>
              </a:buClr>
              <a:buSzPts val="2800"/>
              <a:buFont typeface="Noto Sans Symbols"/>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3" name="Google Shape;23;p32"/>
          <p:cNvSpPr/>
          <p:nvPr/>
        </p:nvSpPr>
        <p:spPr>
          <a:xfrm>
            <a:off x="205450" y="6358199"/>
            <a:ext cx="8733099" cy="36933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900">
                <a:solidFill>
                  <a:srgbClr val="000000"/>
                </a:solidFill>
                <a:latin typeface="Arial"/>
                <a:ea typeface="Arial"/>
                <a:cs typeface="Arial"/>
                <a:sym typeface="Arial"/>
              </a:rPr>
              <a:t>Copyright 2021 National Association of Emergency Medical Technicians (NAEMT). *Course materials are developed by NAEMT </a:t>
            </a:r>
            <a:br>
              <a:rPr lang="en-US" sz="900">
                <a:solidFill>
                  <a:srgbClr val="000000"/>
                </a:solidFill>
                <a:latin typeface="Arial"/>
                <a:ea typeface="Arial"/>
                <a:cs typeface="Arial"/>
                <a:sym typeface="Arial"/>
              </a:rPr>
            </a:br>
            <a:r>
              <a:rPr lang="en-US" sz="900">
                <a:solidFill>
                  <a:srgbClr val="000000"/>
                </a:solidFill>
                <a:latin typeface="Arial"/>
                <a:ea typeface="Arial"/>
                <a:cs typeface="Arial"/>
                <a:sym typeface="Arial"/>
              </a:rPr>
              <a:t>for the sole purpose of conducting NAEMT education courses and may not be utilized for any other purpose.*</a:t>
            </a:r>
            <a:endParaRPr sz="900">
              <a:solidFill>
                <a:schemeClr val="dk1"/>
              </a:solidFill>
              <a:latin typeface="Arial"/>
              <a:ea typeface="Arial"/>
              <a:cs typeface="Arial"/>
              <a:sym typeface="Aria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le and Content">
  <p:cSld name="3_Title and Content">
    <p:bg>
      <p:bgPr>
        <a:blipFill>
          <a:blip r:embed="rId2">
            <a:alphaModFix/>
          </a:blip>
          <a:stretch>
            <a:fillRect/>
          </a:stretch>
        </a:blipFill>
      </p:bgPr>
    </p:bg>
    <p:spTree>
      <p:nvGrpSpPr>
        <p:cNvPr id="24" name="Shape 24"/>
        <p:cNvGrpSpPr/>
        <p:nvPr/>
      </p:nvGrpSpPr>
      <p:grpSpPr>
        <a:xfrm>
          <a:off x="0" y="0"/>
          <a:ext cx="0" cy="0"/>
          <a:chOff x="0" y="0"/>
          <a:chExt cx="0" cy="0"/>
        </a:xfrm>
      </p:grpSpPr>
      <p:sp>
        <p:nvSpPr>
          <p:cNvPr id="25" name="Google Shape;25;p33"/>
          <p:cNvSpPr/>
          <p:nvPr/>
        </p:nvSpPr>
        <p:spPr>
          <a:xfrm>
            <a:off x="0" y="590309"/>
            <a:ext cx="9144000" cy="6267691"/>
          </a:xfrm>
          <a:prstGeom prst="rect">
            <a:avLst/>
          </a:prstGeom>
          <a:solidFill>
            <a:srgbClr val="ECF1E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6" name="Google Shape;26;p33"/>
          <p:cNvSpPr txBox="1"/>
          <p:nvPr>
            <p:ph type="title"/>
          </p:nvPr>
        </p:nvSpPr>
        <p:spPr>
          <a:xfrm>
            <a:off x="628650" y="579551"/>
            <a:ext cx="7886700" cy="1012580"/>
          </a:xfrm>
          <a:prstGeom prst="rect">
            <a:avLst/>
          </a:prstGeom>
          <a:noFill/>
          <a:ln>
            <a:noFill/>
          </a:ln>
        </p:spPr>
        <p:txBody>
          <a:bodyPr anchorCtr="0" anchor="ctr" bIns="45700" lIns="91425" spcFirstLastPara="1" rIns="91425" wrap="square" tIns="45700">
            <a:noAutofit/>
          </a:bodyPr>
          <a:lstStyle>
            <a:lvl1pPr lvl="0" marR="0" rtl="0" algn="ctr">
              <a:lnSpc>
                <a:spcPct val="90000"/>
              </a:lnSpc>
              <a:spcBef>
                <a:spcPts val="0"/>
              </a:spcBef>
              <a:spcAft>
                <a:spcPts val="0"/>
              </a:spcAft>
              <a:buClr>
                <a:srgbClr val="669571"/>
              </a:buClr>
              <a:buSzPts val="4000"/>
              <a:buFont typeface="Calibri"/>
              <a:buNone/>
              <a:defRPr b="1" i="0" sz="4000" u="none" cap="none" strike="noStrike">
                <a:solidFill>
                  <a:srgbClr val="66957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7" name="Google Shape;27;p33"/>
          <p:cNvSpPr txBox="1"/>
          <p:nvPr>
            <p:ph idx="1" type="body"/>
          </p:nvPr>
        </p:nvSpPr>
        <p:spPr>
          <a:xfrm>
            <a:off x="628650" y="2022437"/>
            <a:ext cx="7880649" cy="4154525"/>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rgbClr val="7A164D"/>
              </a:buClr>
              <a:buSzPts val="2800"/>
              <a:buFont typeface="Noto Sans Symbols"/>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8" name="Google Shape;28;p33"/>
          <p:cNvSpPr/>
          <p:nvPr/>
        </p:nvSpPr>
        <p:spPr>
          <a:xfrm>
            <a:off x="205450" y="6358199"/>
            <a:ext cx="8733099" cy="36933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900">
                <a:solidFill>
                  <a:srgbClr val="000000"/>
                </a:solidFill>
                <a:latin typeface="Arial"/>
                <a:ea typeface="Arial"/>
                <a:cs typeface="Arial"/>
                <a:sym typeface="Arial"/>
              </a:rPr>
              <a:t>Copyright 2021 National Association of Emergency Medical Technicians (NAEMT). *Course materials are developed by NAEMT </a:t>
            </a:r>
            <a:br>
              <a:rPr lang="en-US" sz="900">
                <a:solidFill>
                  <a:srgbClr val="000000"/>
                </a:solidFill>
                <a:latin typeface="Arial"/>
                <a:ea typeface="Arial"/>
                <a:cs typeface="Arial"/>
                <a:sym typeface="Arial"/>
              </a:rPr>
            </a:br>
            <a:r>
              <a:rPr lang="en-US" sz="900">
                <a:solidFill>
                  <a:srgbClr val="000000"/>
                </a:solidFill>
                <a:latin typeface="Arial"/>
                <a:ea typeface="Arial"/>
                <a:cs typeface="Arial"/>
                <a:sym typeface="Arial"/>
              </a:rPr>
              <a:t>for the sole purpose of conducting NAEMT education courses and may not be utilized for any other purpose.*</a:t>
            </a:r>
            <a:endParaRPr sz="900">
              <a:solidFill>
                <a:schemeClr val="dk1"/>
              </a:solidFill>
              <a:latin typeface="Arial"/>
              <a:ea typeface="Arial"/>
              <a:cs typeface="Arial"/>
              <a:sym typeface="Arial"/>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4.jp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blip>
          <a:stretch>
            <a:fillRect/>
          </a:stretch>
        </a:blipFill>
      </p:bgPr>
    </p:bg>
    <p:spTree>
      <p:nvGrpSpPr>
        <p:cNvPr id="9" name="Shape 9"/>
        <p:cNvGrpSpPr/>
        <p:nvPr/>
      </p:nvGrpSpPr>
      <p:grpSpPr>
        <a:xfrm>
          <a:off x="0" y="0"/>
          <a:ext cx="0" cy="0"/>
          <a:chOff x="0" y="0"/>
          <a:chExt cx="0" cy="0"/>
        </a:xfrm>
      </p:grpSpPr>
      <p:sp>
        <p:nvSpPr>
          <p:cNvPr id="10" name="Google Shape;10;p28"/>
          <p:cNvSpPr/>
          <p:nvPr/>
        </p:nvSpPr>
        <p:spPr>
          <a:xfrm>
            <a:off x="205450" y="6358199"/>
            <a:ext cx="8733099" cy="36933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0" i="0" lang="en-US" sz="900" u="none" cap="none" strike="noStrike">
                <a:solidFill>
                  <a:srgbClr val="F2F2F2"/>
                </a:solidFill>
                <a:latin typeface="Arial"/>
                <a:ea typeface="Arial"/>
                <a:cs typeface="Arial"/>
                <a:sym typeface="Arial"/>
              </a:rPr>
              <a:t>Copyright 2021 National Association of Emergency Medical Technicians (NAEMT). *Course materials are developed by NAEMT </a:t>
            </a:r>
            <a:br>
              <a:rPr b="0" i="0" lang="en-US" sz="900" u="none" cap="none" strike="noStrike">
                <a:solidFill>
                  <a:srgbClr val="F2F2F2"/>
                </a:solidFill>
                <a:latin typeface="Arial"/>
                <a:ea typeface="Arial"/>
                <a:cs typeface="Arial"/>
                <a:sym typeface="Arial"/>
              </a:rPr>
            </a:br>
            <a:r>
              <a:rPr b="0" i="0" lang="en-US" sz="900" u="none" cap="none" strike="noStrike">
                <a:solidFill>
                  <a:srgbClr val="F2F2F2"/>
                </a:solidFill>
                <a:latin typeface="Arial"/>
                <a:ea typeface="Arial"/>
                <a:cs typeface="Arial"/>
                <a:sym typeface="Arial"/>
              </a:rPr>
              <a:t>for the sole purpose of conducting NAEMT education courses and may not be utilized for any other purpose.*</a:t>
            </a:r>
            <a:endParaRPr b="0" i="0" sz="900" u="none" cap="none" strike="noStrike">
              <a:solidFill>
                <a:srgbClr val="F2F2F2"/>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sldLayoutIdLst>
    <p:sldLayoutId id="2147483649" r:id="rId2"/>
    <p:sldLayoutId id="2147483650" r:id="rId3"/>
    <p:sldLayoutId id="2147483651" r:id="rId4"/>
    <p:sldLayoutId id="2147483652" r:id="rId5"/>
    <p:sldLayoutId id="2147483653" r:id="rId6"/>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5.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7.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15.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6.jpg"/><Relationship Id="rId4" Type="http://schemas.openxmlformats.org/officeDocument/2006/relationships/image" Target="../media/image8.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9.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10.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12.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13.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11.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image" Target="../media/image16.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14.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7.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 name="Shape 33"/>
        <p:cNvGrpSpPr/>
        <p:nvPr/>
      </p:nvGrpSpPr>
      <p:grpSpPr>
        <a:xfrm>
          <a:off x="0" y="0"/>
          <a:ext cx="0" cy="0"/>
          <a:chOff x="0" y="0"/>
          <a:chExt cx="0" cy="0"/>
        </a:xfrm>
      </p:grpSpPr>
      <p:sp>
        <p:nvSpPr>
          <p:cNvPr id="34" name="Google Shape;34;p1"/>
          <p:cNvSpPr txBox="1"/>
          <p:nvPr/>
        </p:nvSpPr>
        <p:spPr>
          <a:xfrm>
            <a:off x="1143000" y="4668838"/>
            <a:ext cx="6858000" cy="1314519"/>
          </a:xfrm>
          <a:prstGeom prst="rect">
            <a:avLst/>
          </a:prstGeom>
          <a:noFill/>
          <a:ln>
            <a:noFill/>
          </a:ln>
        </p:spPr>
        <p:txBody>
          <a:bodyPr anchorCtr="0" anchor="t" bIns="45700" lIns="91425" spcFirstLastPara="1" rIns="91425" wrap="square" tIns="45700">
            <a:normAutofit/>
          </a:bodyPr>
          <a:lstStyle/>
          <a:p>
            <a:pPr indent="0" lvl="0" marL="0" marR="0" rtl="0" algn="ctr">
              <a:lnSpc>
                <a:spcPct val="104545"/>
              </a:lnSpc>
              <a:spcBef>
                <a:spcPts val="0"/>
              </a:spcBef>
              <a:spcAft>
                <a:spcPts val="0"/>
              </a:spcAft>
              <a:buClr>
                <a:schemeClr val="lt1"/>
              </a:buClr>
              <a:buSzPts val="4400"/>
              <a:buFont typeface="Arial"/>
              <a:buNone/>
            </a:pPr>
            <a:r>
              <a:rPr b="1" i="0" lang="en-US" sz="4400" u="none" cap="none" strike="noStrike">
                <a:solidFill>
                  <a:schemeClr val="lt1"/>
                </a:solidFill>
                <a:latin typeface="Calibri"/>
                <a:ea typeface="Calibri"/>
                <a:cs typeface="Calibri"/>
                <a:sym typeface="Calibri"/>
              </a:rPr>
              <a:t>Εκτίμηση Σκηνής και Πρωτοβάθμια Εκτίμηση</a:t>
            </a:r>
            <a:endParaRPr/>
          </a:p>
          <a:p>
            <a:pPr indent="0" lvl="0" marL="0" marR="0" rtl="0" algn="ctr">
              <a:lnSpc>
                <a:spcPct val="104545"/>
              </a:lnSpc>
              <a:spcBef>
                <a:spcPts val="1000"/>
              </a:spcBef>
              <a:spcAft>
                <a:spcPts val="0"/>
              </a:spcAft>
              <a:buClr>
                <a:schemeClr val="dk1"/>
              </a:buClr>
              <a:buSzPts val="4400"/>
              <a:buFont typeface="Arial"/>
              <a:buNone/>
            </a:pPr>
            <a:r>
              <a:t/>
            </a:r>
            <a:endParaRPr b="1" i="0" sz="4400" u="none" cap="none" strike="noStrike">
              <a:solidFill>
                <a:schemeClr val="lt1"/>
              </a:solidFill>
              <a:latin typeface="Calibri"/>
              <a:ea typeface="Calibri"/>
              <a:cs typeface="Calibri"/>
              <a:sym typeface="Calibri"/>
            </a:endParaRPr>
          </a:p>
        </p:txBody>
      </p:sp>
      <p:sp>
        <p:nvSpPr>
          <p:cNvPr id="35" name="Google Shape;35;p1"/>
          <p:cNvSpPr txBox="1"/>
          <p:nvPr/>
        </p:nvSpPr>
        <p:spPr>
          <a:xfrm>
            <a:off x="685800" y="2189162"/>
            <a:ext cx="7772400" cy="2581621"/>
          </a:xfrm>
          <a:prstGeom prst="rect">
            <a:avLst/>
          </a:prstGeom>
          <a:noFill/>
          <a:ln>
            <a:noFill/>
          </a:ln>
        </p:spPr>
        <p:txBody>
          <a:bodyPr anchorCtr="0" anchor="b" bIns="45700" lIns="91425" spcFirstLastPara="1" rIns="91425" wrap="square" tIns="45700">
            <a:normAutofit/>
          </a:bodyPr>
          <a:lstStyle/>
          <a:p>
            <a:pPr indent="0" lvl="0" marL="0" marR="0" rtl="0" algn="ctr">
              <a:lnSpc>
                <a:spcPct val="90000"/>
              </a:lnSpc>
              <a:spcBef>
                <a:spcPts val="0"/>
              </a:spcBef>
              <a:spcAft>
                <a:spcPts val="0"/>
              </a:spcAft>
              <a:buClr>
                <a:srgbClr val="CA9A1C"/>
              </a:buClr>
              <a:buSzPts val="3000"/>
              <a:buFont typeface="Calibri"/>
              <a:buNone/>
            </a:pPr>
            <a:r>
              <a:rPr b="1" lang="en-US" sz="3000">
                <a:solidFill>
                  <a:srgbClr val="CA9A1C"/>
                </a:solidFill>
                <a:latin typeface="Calibri"/>
                <a:ea typeface="Calibri"/>
                <a:cs typeface="Calibri"/>
                <a:sym typeface="Calibri"/>
              </a:rPr>
              <a:t>Διάλεξη </a:t>
            </a:r>
            <a:r>
              <a:rPr b="1" i="0" lang="en-US" sz="3000" u="none" cap="none" strike="noStrike">
                <a:solidFill>
                  <a:srgbClr val="CA9A1C"/>
                </a:solidFill>
                <a:latin typeface="Calibri"/>
                <a:ea typeface="Calibri"/>
                <a:cs typeface="Calibri"/>
                <a:sym typeface="Calibri"/>
              </a:rPr>
              <a:t>2</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 name="Shape 40"/>
        <p:cNvGrpSpPr/>
        <p:nvPr/>
      </p:nvGrpSpPr>
      <p:grpSpPr>
        <a:xfrm>
          <a:off x="0" y="0"/>
          <a:ext cx="0" cy="0"/>
          <a:chOff x="0" y="0"/>
          <a:chExt cx="0" cy="0"/>
        </a:xfrm>
      </p:grpSpPr>
      <p:sp>
        <p:nvSpPr>
          <p:cNvPr id="41" name="Google Shape;41;p2"/>
          <p:cNvSpPr txBox="1"/>
          <p:nvPr>
            <p:ph type="title"/>
          </p:nvPr>
        </p:nvSpPr>
        <p:spPr>
          <a:xfrm>
            <a:off x="628650" y="590310"/>
            <a:ext cx="7886700" cy="1249375"/>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rgbClr val="006888"/>
              </a:buClr>
              <a:buSzPts val="4000"/>
              <a:buFont typeface="Calibri"/>
              <a:buNone/>
            </a:pPr>
            <a:r>
              <a:rPr lang="en-US"/>
              <a:t>Εκπαιδευτικά Αντικείμενα</a:t>
            </a:r>
            <a:endParaRPr/>
          </a:p>
        </p:txBody>
      </p:sp>
      <p:sp>
        <p:nvSpPr>
          <p:cNvPr id="42" name="Google Shape;42;p2"/>
          <p:cNvSpPr txBox="1"/>
          <p:nvPr>
            <p:ph idx="1" type="body"/>
          </p:nvPr>
        </p:nvSpPr>
        <p:spPr>
          <a:xfrm>
            <a:off x="139148" y="1751393"/>
            <a:ext cx="8865704" cy="3809436"/>
          </a:xfrm>
          <a:prstGeom prst="rect">
            <a:avLst/>
          </a:prstGeom>
          <a:noFill/>
          <a:ln>
            <a:noFill/>
          </a:ln>
        </p:spPr>
        <p:txBody>
          <a:bodyPr anchorCtr="0" anchor="t" bIns="45700" lIns="91425" spcFirstLastPara="1" rIns="91425" wrap="square" tIns="45700">
            <a:normAutofit/>
          </a:bodyPr>
          <a:lstStyle/>
          <a:p>
            <a:pPr indent="-228600" lvl="1" marL="685800" rtl="0" algn="l">
              <a:lnSpc>
                <a:spcPct val="90000"/>
              </a:lnSpc>
              <a:spcBef>
                <a:spcPts val="0"/>
              </a:spcBef>
              <a:spcAft>
                <a:spcPts val="0"/>
              </a:spcAft>
              <a:buClr>
                <a:schemeClr val="dk1"/>
              </a:buClr>
              <a:buSzPts val="2400"/>
              <a:buChar char="•"/>
            </a:pPr>
            <a:r>
              <a:rPr lang="en-US"/>
              <a:t>Η αναγνώριση κινδύνων που βρίσκονται στην «σκηνή του συμβάντος» και εκθέτουν σε κίνδυνο τους διασώστες, τους τραυματίες και τους παρευρισκόμενους.</a:t>
            </a:r>
            <a:endParaRPr/>
          </a:p>
          <a:p>
            <a:pPr indent="-228600" lvl="1" marL="685800" rtl="0" algn="l">
              <a:lnSpc>
                <a:spcPct val="90000"/>
              </a:lnSpc>
              <a:spcBef>
                <a:spcPts val="500"/>
              </a:spcBef>
              <a:spcAft>
                <a:spcPts val="0"/>
              </a:spcAft>
              <a:buClr>
                <a:schemeClr val="dk1"/>
              </a:buClr>
              <a:buSzPts val="2400"/>
              <a:buChar char="•"/>
            </a:pPr>
            <a:r>
              <a:rPr lang="en-US"/>
              <a:t>Η ανάπτυξη ενός πλάνου διαχείρισης χρησιμοποιώντας σημαντικές πληροφορίες που συγκεντρώθηκαν κατά την Πρωτοβάθμια Εκτίμηση.</a:t>
            </a:r>
            <a:endParaRPr/>
          </a:p>
          <a:p>
            <a:pPr indent="-228600" lvl="1" marL="685800" rtl="0" algn="l">
              <a:lnSpc>
                <a:spcPct val="90000"/>
              </a:lnSpc>
              <a:spcBef>
                <a:spcPts val="500"/>
              </a:spcBef>
              <a:spcAft>
                <a:spcPts val="0"/>
              </a:spcAft>
              <a:buClr>
                <a:schemeClr val="dk1"/>
              </a:buClr>
              <a:buSzPts val="2400"/>
              <a:buChar char="•"/>
            </a:pPr>
            <a:r>
              <a:rPr lang="en-US"/>
              <a:t>Η περιγραφή της αλληλεπίδρασης μεταξύ εκτίμησης και αντιμετώπισης κατά την Πρωτοβάθμια Εκτίμηση.</a:t>
            </a:r>
            <a:endParaRPr/>
          </a:p>
          <a:p>
            <a:pPr indent="-228600" lvl="1" marL="685800" rtl="0" algn="l">
              <a:lnSpc>
                <a:spcPct val="90000"/>
              </a:lnSpc>
              <a:spcBef>
                <a:spcPts val="500"/>
              </a:spcBef>
              <a:spcAft>
                <a:spcPts val="0"/>
              </a:spcAft>
              <a:buClr>
                <a:schemeClr val="dk1"/>
              </a:buClr>
              <a:buSzPts val="2400"/>
              <a:buChar char="•"/>
            </a:pPr>
            <a:r>
              <a:rPr lang="en-US"/>
              <a:t>Η αξιολόγηση της κατάστασης στο σημείο συμβάντος και η περιγραφή των αρχών της διαλογής σε καταστάσεις ΜΑΥ.</a:t>
            </a:r>
            <a:endParaRPr sz="2600"/>
          </a:p>
          <a:p>
            <a:pPr indent="0" lvl="0" marL="0" rtl="0" algn="l">
              <a:lnSpc>
                <a:spcPct val="100000"/>
              </a:lnSpc>
              <a:spcBef>
                <a:spcPts val="0"/>
              </a:spcBef>
              <a:spcAft>
                <a:spcPts val="0"/>
              </a:spcAft>
              <a:buSzPts val="2600"/>
              <a:buNone/>
            </a:pPr>
            <a:r>
              <a:t/>
            </a:r>
            <a:endParaRPr sz="2600"/>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 name="Shape 47"/>
        <p:cNvGrpSpPr/>
        <p:nvPr/>
      </p:nvGrpSpPr>
      <p:grpSpPr>
        <a:xfrm>
          <a:off x="0" y="0"/>
          <a:ext cx="0" cy="0"/>
          <a:chOff x="0" y="0"/>
          <a:chExt cx="0" cy="0"/>
        </a:xfrm>
      </p:grpSpPr>
      <p:sp>
        <p:nvSpPr>
          <p:cNvPr id="48" name="Google Shape;48;p3"/>
          <p:cNvSpPr txBox="1"/>
          <p:nvPr>
            <p:ph type="title"/>
          </p:nvPr>
        </p:nvSpPr>
        <p:spPr>
          <a:xfrm>
            <a:off x="631372" y="576943"/>
            <a:ext cx="7630886" cy="1284515"/>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rgbClr val="006888"/>
              </a:buClr>
              <a:buSzPts val="4000"/>
              <a:buFont typeface="Calibri"/>
              <a:buNone/>
            </a:pPr>
            <a:r>
              <a:rPr lang="en-US"/>
              <a:t>Πρώτη εντύπωση και εκτίμηση σκηνής</a:t>
            </a:r>
            <a:endParaRPr b="1"/>
          </a:p>
        </p:txBody>
      </p:sp>
      <p:sp>
        <p:nvSpPr>
          <p:cNvPr id="49" name="Google Shape;49;p3"/>
          <p:cNvSpPr txBox="1"/>
          <p:nvPr>
            <p:ph idx="1" type="body"/>
          </p:nvPr>
        </p:nvSpPr>
        <p:spPr>
          <a:xfrm>
            <a:off x="567518" y="1829559"/>
            <a:ext cx="8056246" cy="4390486"/>
          </a:xfrm>
          <a:prstGeom prst="rect">
            <a:avLst/>
          </a:prstGeom>
          <a:noFill/>
          <a:ln>
            <a:noFill/>
          </a:ln>
        </p:spPr>
        <p:txBody>
          <a:bodyPr anchorCtr="0" anchor="t" bIns="45700" lIns="91425" spcFirstLastPara="1" rIns="91425" wrap="square" tIns="45700">
            <a:normAutofit fontScale="92500" lnSpcReduction="20000"/>
          </a:bodyPr>
          <a:lstStyle/>
          <a:p>
            <a:pPr indent="-228600" lvl="0" marL="228600" rtl="0" algn="l">
              <a:lnSpc>
                <a:spcPct val="90000"/>
              </a:lnSpc>
              <a:spcBef>
                <a:spcPts val="0"/>
              </a:spcBef>
              <a:spcAft>
                <a:spcPts val="0"/>
              </a:spcAft>
              <a:buClr>
                <a:srgbClr val="7B164E"/>
              </a:buClr>
              <a:buSzPct val="100000"/>
              <a:buFont typeface="Noto Sans Symbols"/>
              <a:buChar char="▪"/>
            </a:pPr>
            <a:r>
              <a:rPr lang="en-US"/>
              <a:t>Εκτίμηση σκηνής :</a:t>
            </a:r>
            <a:endParaRPr/>
          </a:p>
          <a:p>
            <a:pPr indent="-228600" lvl="1" marL="685800" rtl="0" algn="l">
              <a:lnSpc>
                <a:spcPct val="90000"/>
              </a:lnSpc>
              <a:spcBef>
                <a:spcPts val="500"/>
              </a:spcBef>
              <a:spcAft>
                <a:spcPts val="0"/>
              </a:spcAft>
              <a:buClr>
                <a:schemeClr val="dk1"/>
              </a:buClr>
              <a:buSzPct val="100000"/>
              <a:buChar char="•"/>
            </a:pPr>
            <a:r>
              <a:rPr lang="en-US"/>
              <a:t>Γενική εντύπωση της σκηνής του συμβάντος</a:t>
            </a:r>
            <a:endParaRPr/>
          </a:p>
          <a:p>
            <a:pPr indent="-228600" lvl="2" marL="1143000" rtl="0" algn="l">
              <a:lnSpc>
                <a:spcPct val="90000"/>
              </a:lnSpc>
              <a:spcBef>
                <a:spcPts val="500"/>
              </a:spcBef>
              <a:spcAft>
                <a:spcPts val="0"/>
              </a:spcAft>
              <a:buClr>
                <a:schemeClr val="dk1"/>
              </a:buClr>
              <a:buSzPct val="100000"/>
              <a:buChar char="•"/>
            </a:pPr>
            <a:r>
              <a:rPr lang="en-US"/>
              <a:t>Εμφανή στοιχεία</a:t>
            </a:r>
            <a:endParaRPr/>
          </a:p>
          <a:p>
            <a:pPr indent="-228600" lvl="2" marL="1143000" rtl="0" algn="l">
              <a:lnSpc>
                <a:spcPct val="90000"/>
              </a:lnSpc>
              <a:spcBef>
                <a:spcPts val="500"/>
              </a:spcBef>
              <a:spcAft>
                <a:spcPts val="0"/>
              </a:spcAft>
              <a:buClr>
                <a:schemeClr val="dk1"/>
              </a:buClr>
              <a:buSzPct val="100000"/>
              <a:buChar char="•"/>
            </a:pPr>
            <a:r>
              <a:rPr lang="en-US"/>
              <a:t>Δυσδιάκριτα στοιχεία </a:t>
            </a:r>
            <a:endParaRPr/>
          </a:p>
          <a:p>
            <a:pPr indent="-228600" lvl="1" marL="685800" rtl="0" algn="l">
              <a:lnSpc>
                <a:spcPct val="90000"/>
              </a:lnSpc>
              <a:spcBef>
                <a:spcPts val="500"/>
              </a:spcBef>
              <a:spcAft>
                <a:spcPts val="0"/>
              </a:spcAft>
              <a:buClr>
                <a:schemeClr val="dk1"/>
              </a:buClr>
              <a:buSzPct val="100000"/>
              <a:buChar char="•"/>
            </a:pPr>
            <a:r>
              <a:rPr lang="en-US"/>
              <a:t>Σκεφτείτε πιθανούς κινδύνους και διαθέσιμα μέσα για ειδικές συνθήκες. </a:t>
            </a:r>
            <a:endParaRPr/>
          </a:p>
          <a:p>
            <a:pPr indent="-228600" lvl="2" marL="1143000" rtl="0" algn="l">
              <a:lnSpc>
                <a:spcPct val="90000"/>
              </a:lnSpc>
              <a:spcBef>
                <a:spcPts val="500"/>
              </a:spcBef>
              <a:spcAft>
                <a:spcPts val="0"/>
              </a:spcAft>
              <a:buClr>
                <a:schemeClr val="dk1"/>
              </a:buClr>
              <a:buSzPct val="100000"/>
              <a:buChar char="•"/>
            </a:pPr>
            <a:r>
              <a:rPr lang="en-US"/>
              <a:t>Συνθήκες Ασφαλείας</a:t>
            </a:r>
            <a:endParaRPr/>
          </a:p>
          <a:p>
            <a:pPr indent="-171450" lvl="2" marL="1085850" rtl="0" algn="l">
              <a:lnSpc>
                <a:spcPct val="100000"/>
              </a:lnSpc>
              <a:spcBef>
                <a:spcPts val="0"/>
              </a:spcBef>
              <a:spcAft>
                <a:spcPts val="0"/>
              </a:spcAft>
              <a:buClr>
                <a:schemeClr val="dk1"/>
              </a:buClr>
              <a:buSzPct val="100000"/>
              <a:buChar char="•"/>
            </a:pPr>
            <a:r>
              <a:rPr lang="en-US"/>
              <a:t>Ανταλλαγή πυρών</a:t>
            </a:r>
            <a:endParaRPr/>
          </a:p>
          <a:p>
            <a:pPr indent="-171450" lvl="2" marL="1085850" rtl="0" algn="l">
              <a:lnSpc>
                <a:spcPct val="100000"/>
              </a:lnSpc>
              <a:spcBef>
                <a:spcPts val="0"/>
              </a:spcBef>
              <a:spcAft>
                <a:spcPts val="0"/>
              </a:spcAft>
              <a:buClr>
                <a:schemeClr val="dk1"/>
              </a:buClr>
              <a:buSzPct val="100000"/>
              <a:buChar char="•"/>
            </a:pPr>
            <a:r>
              <a:rPr lang="en-US"/>
              <a:t>Σκηνή εγκλήματος</a:t>
            </a:r>
            <a:endParaRPr/>
          </a:p>
          <a:p>
            <a:pPr indent="-171450" lvl="2" marL="1085850" rtl="0" algn="l">
              <a:lnSpc>
                <a:spcPct val="100000"/>
              </a:lnSpc>
              <a:spcBef>
                <a:spcPts val="0"/>
              </a:spcBef>
              <a:spcAft>
                <a:spcPts val="0"/>
              </a:spcAft>
              <a:buClr>
                <a:schemeClr val="dk1"/>
              </a:buClr>
              <a:buSzPct val="100000"/>
              <a:buChar char="•"/>
            </a:pPr>
            <a:r>
              <a:rPr lang="en-US"/>
              <a:t>Όπλα μαζικών απωλειών υγείας </a:t>
            </a:r>
            <a:endParaRPr/>
          </a:p>
          <a:p>
            <a:pPr indent="-171450" lvl="2" marL="1085850" rtl="0" algn="l">
              <a:lnSpc>
                <a:spcPct val="100000"/>
              </a:lnSpc>
              <a:spcBef>
                <a:spcPts val="0"/>
              </a:spcBef>
              <a:spcAft>
                <a:spcPts val="0"/>
              </a:spcAft>
              <a:buClr>
                <a:schemeClr val="dk1"/>
              </a:buClr>
              <a:buSzPct val="100000"/>
              <a:buChar char="•"/>
            </a:pPr>
            <a:r>
              <a:rPr lang="en-US"/>
              <a:t>Haz – Mat</a:t>
            </a:r>
            <a:endParaRPr/>
          </a:p>
          <a:p>
            <a:pPr indent="-171450" lvl="2" marL="1085850" rtl="0" algn="l">
              <a:lnSpc>
                <a:spcPct val="100000"/>
              </a:lnSpc>
              <a:spcBef>
                <a:spcPts val="0"/>
              </a:spcBef>
              <a:spcAft>
                <a:spcPts val="0"/>
              </a:spcAft>
              <a:buClr>
                <a:schemeClr val="dk1"/>
              </a:buClr>
              <a:buSzPct val="100000"/>
              <a:buChar char="•"/>
            </a:pPr>
            <a:r>
              <a:rPr lang="en-US"/>
              <a:t>Οικογενειακή βία</a:t>
            </a:r>
            <a:endParaRPr/>
          </a:p>
          <a:p>
            <a:pPr indent="-228600" lvl="1" marL="685800" rtl="0" algn="l">
              <a:lnSpc>
                <a:spcPct val="90000"/>
              </a:lnSpc>
              <a:spcBef>
                <a:spcPts val="500"/>
              </a:spcBef>
              <a:spcAft>
                <a:spcPts val="0"/>
              </a:spcAft>
              <a:buClr>
                <a:schemeClr val="dk1"/>
              </a:buClr>
              <a:buSzPct val="100000"/>
              <a:buChar char="•"/>
            </a:pPr>
            <a:r>
              <a:rPr lang="en-US"/>
              <a:t>Σκεφτείτε επιπρόσθετα μέσα σύμφωνα με τις ανάγκες σας</a:t>
            </a:r>
            <a:endParaRPr/>
          </a:p>
          <a:p>
            <a:pPr indent="-228600" lvl="0" marL="228600" rtl="0" algn="l">
              <a:lnSpc>
                <a:spcPct val="90000"/>
              </a:lnSpc>
              <a:spcBef>
                <a:spcPts val="1000"/>
              </a:spcBef>
              <a:spcAft>
                <a:spcPts val="0"/>
              </a:spcAft>
              <a:buClr>
                <a:srgbClr val="7B164E"/>
              </a:buClr>
              <a:buSzPct val="100000"/>
              <a:buFont typeface="Noto Sans Symbols"/>
              <a:buChar char="▪"/>
            </a:pPr>
            <a:r>
              <a:rPr lang="en-US"/>
              <a:t>Γενική εντύπωση της κατάστασης του τραυματία :</a:t>
            </a:r>
            <a:endParaRPr/>
          </a:p>
          <a:p>
            <a:pPr indent="-228600" lvl="1" marL="685800" rtl="0" algn="l">
              <a:lnSpc>
                <a:spcPct val="90000"/>
              </a:lnSpc>
              <a:spcBef>
                <a:spcPts val="500"/>
              </a:spcBef>
              <a:spcAft>
                <a:spcPts val="0"/>
              </a:spcAft>
              <a:buClr>
                <a:schemeClr val="dk1"/>
              </a:buClr>
              <a:buSzPct val="100000"/>
              <a:buChar char="•"/>
            </a:pPr>
            <a:r>
              <a:rPr lang="en-US"/>
              <a:t>Γρήγορη εκτίμηση της γενικής εικόνας του τραυματία.</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 name="Shape 54"/>
        <p:cNvGrpSpPr/>
        <p:nvPr/>
      </p:nvGrpSpPr>
      <p:grpSpPr>
        <a:xfrm>
          <a:off x="0" y="0"/>
          <a:ext cx="0" cy="0"/>
          <a:chOff x="0" y="0"/>
          <a:chExt cx="0" cy="0"/>
        </a:xfrm>
      </p:grpSpPr>
      <p:sp>
        <p:nvSpPr>
          <p:cNvPr id="55" name="Google Shape;55;p4"/>
          <p:cNvSpPr txBox="1"/>
          <p:nvPr>
            <p:ph type="title"/>
          </p:nvPr>
        </p:nvSpPr>
        <p:spPr>
          <a:xfrm>
            <a:off x="628650" y="590310"/>
            <a:ext cx="7886700" cy="1249375"/>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rgbClr val="006888"/>
              </a:buClr>
              <a:buSzPts val="4000"/>
              <a:buFont typeface="Calibri"/>
              <a:buNone/>
            </a:pPr>
            <a:r>
              <a:rPr b="1" lang="en-US"/>
              <a:t>Διαλογή μαζικών απωλειών υγείας </a:t>
            </a:r>
            <a:endParaRPr b="1" strike="sngStrike"/>
          </a:p>
        </p:txBody>
      </p:sp>
      <p:sp>
        <p:nvSpPr>
          <p:cNvPr id="56" name="Google Shape;56;p4"/>
          <p:cNvSpPr txBox="1"/>
          <p:nvPr>
            <p:ph idx="1" type="body"/>
          </p:nvPr>
        </p:nvSpPr>
        <p:spPr>
          <a:xfrm>
            <a:off x="479025" y="2088279"/>
            <a:ext cx="4533565" cy="3988934"/>
          </a:xfrm>
          <a:prstGeom prst="rect">
            <a:avLst/>
          </a:prstGeom>
          <a:noFill/>
          <a:ln>
            <a:noFill/>
          </a:ln>
        </p:spPr>
        <p:txBody>
          <a:bodyPr anchorCtr="0" anchor="t" bIns="45700" lIns="91425" spcFirstLastPara="1" rIns="91425" wrap="square" tIns="45700">
            <a:normAutofit fontScale="92500" lnSpcReduction="10000"/>
          </a:bodyPr>
          <a:lstStyle/>
          <a:p>
            <a:pPr indent="-228600" lvl="0" marL="228600" rtl="0" algn="l">
              <a:lnSpc>
                <a:spcPct val="90000"/>
              </a:lnSpc>
              <a:spcBef>
                <a:spcPts val="0"/>
              </a:spcBef>
              <a:spcAft>
                <a:spcPts val="0"/>
              </a:spcAft>
              <a:buClr>
                <a:srgbClr val="7B164E"/>
              </a:buClr>
              <a:buSzPct val="100000"/>
              <a:buFont typeface="Noto Sans Symbols"/>
              <a:buChar char="▪"/>
            </a:pPr>
            <a:r>
              <a:rPr lang="en-US"/>
              <a:t>Υπάρχουν πολλά συστήματα διαλογής.</a:t>
            </a:r>
            <a:endParaRPr/>
          </a:p>
          <a:p>
            <a:pPr indent="-228600" lvl="0" marL="228600" rtl="0" algn="l">
              <a:lnSpc>
                <a:spcPct val="90000"/>
              </a:lnSpc>
              <a:spcBef>
                <a:spcPts val="1000"/>
              </a:spcBef>
              <a:spcAft>
                <a:spcPts val="0"/>
              </a:spcAft>
              <a:buClr>
                <a:srgbClr val="7B164E"/>
              </a:buClr>
              <a:buSzPct val="100000"/>
              <a:buFont typeface="Noto Sans Symbols"/>
              <a:buChar char="▪"/>
            </a:pPr>
            <a:r>
              <a:rPr lang="en-US"/>
              <a:t>Δεν υπάρχουν ικανοποιητικά δεδομένα για την επιλογή κάποιου. συστήματος </a:t>
            </a:r>
            <a:endParaRPr/>
          </a:p>
          <a:p>
            <a:pPr indent="-228600" lvl="0" marL="228600" rtl="0" algn="l">
              <a:lnSpc>
                <a:spcPct val="90000"/>
              </a:lnSpc>
              <a:spcBef>
                <a:spcPts val="1000"/>
              </a:spcBef>
              <a:spcAft>
                <a:spcPts val="0"/>
              </a:spcAft>
              <a:buClr>
                <a:srgbClr val="7B164E"/>
              </a:buClr>
              <a:buSzPct val="100000"/>
              <a:buFont typeface="Noto Sans Symbols"/>
              <a:buChar char="▪"/>
            </a:pPr>
            <a:r>
              <a:rPr lang="en-US"/>
              <a:t>Οι διασώστες πρέπει να εξοικειωθούν με αυτό που χρησιμοποιείται στη χώρα τους.</a:t>
            </a:r>
            <a:endParaRPr/>
          </a:p>
          <a:p>
            <a:pPr indent="-228600" lvl="0" marL="228600" rtl="0" algn="l">
              <a:lnSpc>
                <a:spcPct val="90000"/>
              </a:lnSpc>
              <a:spcBef>
                <a:spcPts val="1000"/>
              </a:spcBef>
              <a:spcAft>
                <a:spcPts val="0"/>
              </a:spcAft>
              <a:buClr>
                <a:srgbClr val="7B164E"/>
              </a:buClr>
              <a:buSzPct val="100000"/>
              <a:buFont typeface="Noto Sans Symbols"/>
              <a:buChar char="▪"/>
            </a:pPr>
            <a:r>
              <a:rPr lang="en-US"/>
              <a:t>AHDR : All Hazard Disaster Response – Triage </a:t>
            </a:r>
            <a:endParaRPr/>
          </a:p>
          <a:p>
            <a:pPr indent="0" lvl="0" marL="0" rtl="0" algn="l">
              <a:lnSpc>
                <a:spcPct val="90000"/>
              </a:lnSpc>
              <a:spcBef>
                <a:spcPts val="1000"/>
              </a:spcBef>
              <a:spcAft>
                <a:spcPts val="0"/>
              </a:spcAft>
              <a:buSzPct val="100000"/>
              <a:buNone/>
            </a:pPr>
            <a:r>
              <a:t/>
            </a:r>
            <a:endParaRPr sz="2700">
              <a:solidFill>
                <a:srgbClr val="FF0000"/>
              </a:solidFill>
            </a:endParaRPr>
          </a:p>
          <a:p>
            <a:pPr indent="0" lvl="0" marL="0" rtl="0" algn="l">
              <a:lnSpc>
                <a:spcPct val="90000"/>
              </a:lnSpc>
              <a:spcBef>
                <a:spcPts val="1000"/>
              </a:spcBef>
              <a:spcAft>
                <a:spcPts val="0"/>
              </a:spcAft>
              <a:buSzPct val="100000"/>
              <a:buNone/>
            </a:pPr>
            <a:r>
              <a:t/>
            </a:r>
            <a:endParaRPr sz="2400">
              <a:solidFill>
                <a:srgbClr val="FF0000"/>
              </a:solidFill>
            </a:endParaRPr>
          </a:p>
        </p:txBody>
      </p:sp>
      <p:pic>
        <p:nvPicPr>
          <p:cNvPr descr="The first triage tag titled 4 triage tag shows blank spaces for entering name, age, injuries, and treatment. The patient is categorized, deceased fourth priority, and blank spaces for name, ambulance number, country, and destination, are shown. The M D R number is shown at two places. The second triage tag titled contaminated evidence shows personal property receipt evidence tag, with blank spaces for entering destination and via. Below it, a table with headers, S, L, U, D, G, E, M, for autoinjection type show check boxes to rate from 1 to 3. Below it, two tables show observations of the patient, sex, and diagrammatic representations. A table below records the vital signs like Time, B P, Pulse, Respiration, Time, Drug solution, and Dose. The third triage tag with an instruction on the top right reads: Triage tag, do not remove. Below it, blank spaces are shown to enter the details of the patient. Below it an evaluation table and diagrammatic representation are shown." id="57" name="Google Shape;57;p4"/>
          <p:cNvPicPr preferRelativeResize="0"/>
          <p:nvPr/>
        </p:nvPicPr>
        <p:blipFill rotWithShape="1">
          <a:blip r:embed="rId3">
            <a:alphaModFix/>
          </a:blip>
          <a:srcRect b="0" l="0" r="0" t="0"/>
          <a:stretch/>
        </p:blipFill>
        <p:spPr>
          <a:xfrm>
            <a:off x="5162215" y="2205990"/>
            <a:ext cx="3829388" cy="3128473"/>
          </a:xfrm>
          <a:prstGeom prst="rect">
            <a:avLst/>
          </a:prstGeom>
          <a:noFill/>
          <a:ln>
            <a:noFill/>
          </a:ln>
        </p:spPr>
      </p:pic>
      <p:sp>
        <p:nvSpPr>
          <p:cNvPr id="58" name="Google Shape;58;p4"/>
          <p:cNvSpPr/>
          <p:nvPr/>
        </p:nvSpPr>
        <p:spPr>
          <a:xfrm>
            <a:off x="7476090" y="5329411"/>
            <a:ext cx="1598515" cy="2308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n-US" sz="900" u="none" cap="none" strike="noStrike">
                <a:solidFill>
                  <a:schemeClr val="dk1"/>
                </a:solidFill>
                <a:latin typeface="Calibri"/>
                <a:ea typeface="Calibri"/>
                <a:cs typeface="Calibri"/>
                <a:sym typeface="Calibri"/>
              </a:rPr>
              <a:t>© File of Life Foundation, Inc.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 name="Shape 63"/>
        <p:cNvGrpSpPr/>
        <p:nvPr/>
      </p:nvGrpSpPr>
      <p:grpSpPr>
        <a:xfrm>
          <a:off x="0" y="0"/>
          <a:ext cx="0" cy="0"/>
          <a:chOff x="0" y="0"/>
          <a:chExt cx="0" cy="0"/>
        </a:xfrm>
      </p:grpSpPr>
      <p:pic>
        <p:nvPicPr>
          <p:cNvPr id="64" name="Google Shape;64;p5"/>
          <p:cNvPicPr preferRelativeResize="0"/>
          <p:nvPr/>
        </p:nvPicPr>
        <p:blipFill rotWithShape="1">
          <a:blip r:embed="rId3">
            <a:alphaModFix/>
          </a:blip>
          <a:srcRect b="18764" l="26000" r="44182" t="27282"/>
          <a:stretch/>
        </p:blipFill>
        <p:spPr>
          <a:xfrm>
            <a:off x="2370667" y="638254"/>
            <a:ext cx="6584400" cy="5965746"/>
          </a:xfrm>
          <a:prstGeom prst="rect">
            <a:avLst/>
          </a:prstGeom>
          <a:noFill/>
          <a:ln>
            <a:noFill/>
          </a:ln>
        </p:spPr>
      </p:pic>
      <p:sp>
        <p:nvSpPr>
          <p:cNvPr id="65" name="Google Shape;65;p5"/>
          <p:cNvSpPr txBox="1"/>
          <p:nvPr/>
        </p:nvSpPr>
        <p:spPr>
          <a:xfrm>
            <a:off x="-1" y="2593571"/>
            <a:ext cx="2387601" cy="255454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3200">
                <a:solidFill>
                  <a:schemeClr val="dk1"/>
                </a:solidFill>
                <a:latin typeface="Calibri"/>
                <a:ea typeface="Calibri"/>
                <a:cs typeface="Calibri"/>
                <a:sym typeface="Calibri"/>
              </a:rPr>
              <a:t>Αλγόριθμος Διαλογής </a:t>
            </a:r>
            <a:endParaRPr/>
          </a:p>
          <a:p>
            <a:pPr indent="0" lvl="0" marL="0" marR="0" rtl="0" algn="ctr">
              <a:spcBef>
                <a:spcPts val="0"/>
              </a:spcBef>
              <a:spcAft>
                <a:spcPts val="0"/>
              </a:spcAft>
              <a:buNone/>
            </a:pPr>
            <a:r>
              <a:rPr lang="en-US" sz="3200">
                <a:solidFill>
                  <a:schemeClr val="dk1"/>
                </a:solidFill>
                <a:latin typeface="Calibri"/>
                <a:ea typeface="Calibri"/>
                <a:cs typeface="Calibri"/>
                <a:sym typeface="Calibri"/>
              </a:rPr>
              <a:t>START: </a:t>
            </a:r>
            <a:endParaRPr sz="3200">
              <a:solidFill>
                <a:schemeClr val="dk1"/>
              </a:solidFill>
              <a:latin typeface="Calibri"/>
              <a:ea typeface="Calibri"/>
              <a:cs typeface="Calibri"/>
              <a:sym typeface="Calibri"/>
            </a:endParaRPr>
          </a:p>
          <a:p>
            <a:pPr indent="0" lvl="0" marL="0" marR="0" rtl="0" algn="ctr">
              <a:spcBef>
                <a:spcPts val="0"/>
              </a:spcBef>
              <a:spcAft>
                <a:spcPts val="0"/>
              </a:spcAft>
              <a:buNone/>
            </a:pPr>
            <a:r>
              <a:rPr lang="en-US" sz="3200">
                <a:solidFill>
                  <a:schemeClr val="dk1"/>
                </a:solidFill>
                <a:latin typeface="Calibri"/>
                <a:ea typeface="Calibri"/>
                <a:cs typeface="Calibri"/>
                <a:sym typeface="Calibri"/>
              </a:rPr>
              <a:t>30 – 2 – Can Do </a:t>
            </a:r>
            <a:endParaRPr sz="3200">
              <a:solidFill>
                <a:schemeClr val="dk1"/>
              </a:solidFill>
              <a:latin typeface="Calibri"/>
              <a:ea typeface="Calibri"/>
              <a:cs typeface="Calibri"/>
              <a:sym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 name="Shape 70"/>
        <p:cNvGrpSpPr/>
        <p:nvPr/>
      </p:nvGrpSpPr>
      <p:grpSpPr>
        <a:xfrm>
          <a:off x="0" y="0"/>
          <a:ext cx="0" cy="0"/>
          <a:chOff x="0" y="0"/>
          <a:chExt cx="0" cy="0"/>
        </a:xfrm>
      </p:grpSpPr>
      <p:sp>
        <p:nvSpPr>
          <p:cNvPr id="71" name="Google Shape;71;p6"/>
          <p:cNvSpPr txBox="1"/>
          <p:nvPr>
            <p:ph type="title"/>
          </p:nvPr>
        </p:nvSpPr>
        <p:spPr>
          <a:xfrm>
            <a:off x="495647" y="649185"/>
            <a:ext cx="7886700" cy="1262743"/>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rgbClr val="006888"/>
              </a:buClr>
              <a:buSzPts val="4000"/>
              <a:buFont typeface="Calibri"/>
              <a:buNone/>
            </a:pPr>
            <a:r>
              <a:rPr b="1" lang="en-US"/>
              <a:t>Πρωτοβάθμια εκτίμηση</a:t>
            </a:r>
            <a:endParaRPr b="1"/>
          </a:p>
        </p:txBody>
      </p:sp>
      <p:sp>
        <p:nvSpPr>
          <p:cNvPr id="72" name="Google Shape;72;p6"/>
          <p:cNvSpPr txBox="1"/>
          <p:nvPr>
            <p:ph idx="1" type="body"/>
          </p:nvPr>
        </p:nvSpPr>
        <p:spPr>
          <a:xfrm>
            <a:off x="495647" y="2282246"/>
            <a:ext cx="8382347" cy="3121028"/>
          </a:xfrm>
          <a:prstGeom prst="rect">
            <a:avLst/>
          </a:prstGeom>
          <a:noFill/>
          <a:ln>
            <a:noFill/>
          </a:ln>
        </p:spPr>
        <p:txBody>
          <a:bodyPr anchorCtr="0" anchor="t" bIns="45700" lIns="91425" spcFirstLastPara="1" rIns="91425" wrap="square" tIns="45700">
            <a:normAutofit/>
          </a:bodyPr>
          <a:lstStyle/>
          <a:p>
            <a:pPr indent="-228600" lvl="1" marL="685800" rtl="0" algn="l">
              <a:lnSpc>
                <a:spcPct val="90000"/>
              </a:lnSpc>
              <a:spcBef>
                <a:spcPts val="0"/>
              </a:spcBef>
              <a:spcAft>
                <a:spcPts val="0"/>
              </a:spcAft>
              <a:buClr>
                <a:schemeClr val="dk1"/>
              </a:buClr>
              <a:buSzPts val="2400"/>
              <a:buChar char="•"/>
            </a:pPr>
            <a:r>
              <a:rPr b="1" lang="en-US"/>
              <a:t>X </a:t>
            </a:r>
            <a:r>
              <a:rPr lang="en-US"/>
              <a:t>— Αναγνωρίστε μεγάλη εξωτερική αιμορραγία.</a:t>
            </a:r>
            <a:endParaRPr/>
          </a:p>
          <a:p>
            <a:pPr indent="-228600" lvl="1" marL="685800" rtl="0" algn="l">
              <a:lnSpc>
                <a:spcPct val="90000"/>
              </a:lnSpc>
              <a:spcBef>
                <a:spcPts val="500"/>
              </a:spcBef>
              <a:spcAft>
                <a:spcPts val="0"/>
              </a:spcAft>
              <a:buClr>
                <a:schemeClr val="dk1"/>
              </a:buClr>
              <a:buSzPts val="2400"/>
              <a:buChar char="•"/>
            </a:pPr>
            <a:r>
              <a:rPr b="1" lang="en-US"/>
              <a:t>A</a:t>
            </a:r>
            <a:r>
              <a:rPr lang="en-US"/>
              <a:t> — Ελέγξτε για προβλήματα αεραγωγού.</a:t>
            </a:r>
            <a:endParaRPr/>
          </a:p>
          <a:p>
            <a:pPr indent="-228600" lvl="1" marL="685800" rtl="0" algn="l">
              <a:lnSpc>
                <a:spcPct val="90000"/>
              </a:lnSpc>
              <a:spcBef>
                <a:spcPts val="500"/>
              </a:spcBef>
              <a:spcAft>
                <a:spcPts val="0"/>
              </a:spcAft>
              <a:buClr>
                <a:schemeClr val="dk1"/>
              </a:buClr>
              <a:buSzPts val="2400"/>
              <a:buChar char="•"/>
            </a:pPr>
            <a:r>
              <a:rPr b="1" lang="en-US"/>
              <a:t>B</a:t>
            </a:r>
            <a:r>
              <a:rPr lang="en-US"/>
              <a:t> — Αναγνωρίστε τα προβλήματα αερισμού.</a:t>
            </a:r>
            <a:endParaRPr/>
          </a:p>
          <a:p>
            <a:pPr indent="-228600" lvl="1" marL="685800" rtl="0" algn="l">
              <a:lnSpc>
                <a:spcPct val="90000"/>
              </a:lnSpc>
              <a:spcBef>
                <a:spcPts val="500"/>
              </a:spcBef>
              <a:spcAft>
                <a:spcPts val="0"/>
              </a:spcAft>
              <a:buClr>
                <a:schemeClr val="dk1"/>
              </a:buClr>
              <a:buSzPts val="2400"/>
              <a:buChar char="•"/>
            </a:pPr>
            <a:r>
              <a:rPr b="1" lang="en-US"/>
              <a:t>C </a:t>
            </a:r>
            <a:r>
              <a:rPr lang="en-US"/>
              <a:t>— Βρείτε  σημεία υποάρδευσης και ελέγξτε τις    υπόλοιπες αιμορραγίες.</a:t>
            </a:r>
            <a:endParaRPr/>
          </a:p>
          <a:p>
            <a:pPr indent="-228600" lvl="1" marL="685800" rtl="0" algn="l">
              <a:lnSpc>
                <a:spcPct val="90000"/>
              </a:lnSpc>
              <a:spcBef>
                <a:spcPts val="500"/>
              </a:spcBef>
              <a:spcAft>
                <a:spcPts val="0"/>
              </a:spcAft>
              <a:buClr>
                <a:schemeClr val="dk1"/>
              </a:buClr>
              <a:buSzPts val="2400"/>
              <a:buChar char="•"/>
            </a:pPr>
            <a:r>
              <a:rPr b="1" lang="en-US"/>
              <a:t>D</a:t>
            </a:r>
            <a:r>
              <a:rPr lang="en-US"/>
              <a:t> — Ελέγξτε τη νευρολογική κατάσταση.</a:t>
            </a:r>
            <a:endParaRPr/>
          </a:p>
          <a:p>
            <a:pPr indent="-228600" lvl="1" marL="685800" rtl="0" algn="l">
              <a:lnSpc>
                <a:spcPct val="90000"/>
              </a:lnSpc>
              <a:spcBef>
                <a:spcPts val="500"/>
              </a:spcBef>
              <a:spcAft>
                <a:spcPts val="0"/>
              </a:spcAft>
              <a:buClr>
                <a:schemeClr val="dk1"/>
              </a:buClr>
              <a:buSzPts val="2400"/>
              <a:buChar char="•"/>
            </a:pPr>
            <a:r>
              <a:rPr b="1" lang="en-US"/>
              <a:t>E </a:t>
            </a:r>
            <a:r>
              <a:rPr lang="en-US"/>
              <a:t>— Ελέγξτε για άλλες κακώσεις/ προστατέψτε από υποθερμία.</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 name="Shape 77"/>
        <p:cNvGrpSpPr/>
        <p:nvPr/>
      </p:nvGrpSpPr>
      <p:grpSpPr>
        <a:xfrm>
          <a:off x="0" y="0"/>
          <a:ext cx="0" cy="0"/>
          <a:chOff x="0" y="0"/>
          <a:chExt cx="0" cy="0"/>
        </a:xfrm>
      </p:grpSpPr>
      <p:sp>
        <p:nvSpPr>
          <p:cNvPr id="78" name="Google Shape;78;p7"/>
          <p:cNvSpPr txBox="1"/>
          <p:nvPr>
            <p:ph type="title"/>
          </p:nvPr>
        </p:nvSpPr>
        <p:spPr>
          <a:xfrm>
            <a:off x="-1" y="590311"/>
            <a:ext cx="9144001" cy="1015536"/>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rgbClr val="006888"/>
              </a:buClr>
              <a:buSzPts val="4000"/>
              <a:buFont typeface="Calibri"/>
              <a:buNone/>
            </a:pPr>
            <a:r>
              <a:rPr b="1" lang="en-US">
                <a:latin typeface="Calibri"/>
                <a:ea typeface="Calibri"/>
                <a:cs typeface="Calibri"/>
                <a:sym typeface="Calibri"/>
              </a:rPr>
              <a:t>D : Επίπεδο Συνείδησης </a:t>
            </a:r>
            <a:endParaRPr/>
          </a:p>
        </p:txBody>
      </p:sp>
      <p:sp>
        <p:nvSpPr>
          <p:cNvPr id="79" name="Google Shape;79;p7"/>
          <p:cNvSpPr/>
          <p:nvPr/>
        </p:nvSpPr>
        <p:spPr>
          <a:xfrm rot="-5400000">
            <a:off x="5348213" y="5521416"/>
            <a:ext cx="1549197" cy="2308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900">
                <a:solidFill>
                  <a:schemeClr val="dk1"/>
                </a:solidFill>
                <a:latin typeface="Calibri"/>
                <a:ea typeface="Calibri"/>
                <a:cs typeface="Calibri"/>
                <a:sym typeface="Calibri"/>
              </a:rPr>
              <a:t>© Jones &amp; Bartlett Learning. </a:t>
            </a:r>
            <a:endParaRPr/>
          </a:p>
        </p:txBody>
      </p:sp>
      <p:pic>
        <p:nvPicPr>
          <p:cNvPr id="80" name="Google Shape;80;p7"/>
          <p:cNvPicPr preferRelativeResize="0"/>
          <p:nvPr/>
        </p:nvPicPr>
        <p:blipFill rotWithShape="1">
          <a:blip r:embed="rId3">
            <a:alphaModFix/>
          </a:blip>
          <a:srcRect b="0" l="0" r="0" t="0"/>
          <a:stretch/>
        </p:blipFill>
        <p:spPr>
          <a:xfrm>
            <a:off x="259985" y="1744069"/>
            <a:ext cx="5747410" cy="4441180"/>
          </a:xfrm>
          <a:prstGeom prst="rect">
            <a:avLst/>
          </a:prstGeom>
          <a:noFill/>
          <a:ln>
            <a:noFill/>
          </a:ln>
        </p:spPr>
      </p:pic>
      <p:sp>
        <p:nvSpPr>
          <p:cNvPr id="81" name="Google Shape;81;p7"/>
          <p:cNvSpPr txBox="1"/>
          <p:nvPr>
            <p:ph idx="1" type="body"/>
          </p:nvPr>
        </p:nvSpPr>
        <p:spPr>
          <a:xfrm>
            <a:off x="6122811" y="1744069"/>
            <a:ext cx="2788814" cy="4351338"/>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SzPts val="2800"/>
              <a:buNone/>
            </a:pPr>
            <a:r>
              <a:rPr lang="en-US"/>
              <a:t>Εναλλακτικά :</a:t>
            </a:r>
            <a:endParaRPr/>
          </a:p>
          <a:p>
            <a:pPr indent="-228600" lvl="0" marL="228600" rtl="0" algn="l">
              <a:lnSpc>
                <a:spcPct val="90000"/>
              </a:lnSpc>
              <a:spcBef>
                <a:spcPts val="1000"/>
              </a:spcBef>
              <a:spcAft>
                <a:spcPts val="0"/>
              </a:spcAft>
              <a:buClr>
                <a:srgbClr val="7B164E"/>
              </a:buClr>
              <a:buSzPts val="2800"/>
              <a:buFont typeface="Noto Sans Symbols"/>
              <a:buChar char="▪"/>
            </a:pPr>
            <a:r>
              <a:rPr lang="en-US"/>
              <a:t>A – Ξυ </a:t>
            </a:r>
            <a:endParaRPr/>
          </a:p>
          <a:p>
            <a:pPr indent="-228600" lvl="0" marL="228600" rtl="0" algn="l">
              <a:lnSpc>
                <a:spcPct val="90000"/>
              </a:lnSpc>
              <a:spcBef>
                <a:spcPts val="1000"/>
              </a:spcBef>
              <a:spcAft>
                <a:spcPts val="0"/>
              </a:spcAft>
              <a:buClr>
                <a:srgbClr val="7B164E"/>
              </a:buClr>
              <a:buSzPts val="2800"/>
              <a:buFont typeface="Noto Sans Symbols"/>
              <a:buChar char="▪"/>
            </a:pPr>
            <a:r>
              <a:rPr lang="en-US"/>
              <a:t>V – Λ </a:t>
            </a:r>
            <a:endParaRPr/>
          </a:p>
          <a:p>
            <a:pPr indent="-228600" lvl="0" marL="228600" rtl="0" algn="l">
              <a:lnSpc>
                <a:spcPct val="90000"/>
              </a:lnSpc>
              <a:spcBef>
                <a:spcPts val="1000"/>
              </a:spcBef>
              <a:spcAft>
                <a:spcPts val="0"/>
              </a:spcAft>
              <a:buClr>
                <a:srgbClr val="7B164E"/>
              </a:buClr>
              <a:buSzPts val="2800"/>
              <a:buFont typeface="Noto Sans Symbols"/>
              <a:buChar char="▪"/>
            </a:pPr>
            <a:r>
              <a:rPr lang="en-US"/>
              <a:t>P – Ε</a:t>
            </a:r>
            <a:endParaRPr/>
          </a:p>
          <a:p>
            <a:pPr indent="-228600" lvl="0" marL="228600" rtl="0" algn="l">
              <a:lnSpc>
                <a:spcPct val="90000"/>
              </a:lnSpc>
              <a:spcBef>
                <a:spcPts val="1000"/>
              </a:spcBef>
              <a:spcAft>
                <a:spcPts val="0"/>
              </a:spcAft>
              <a:buClr>
                <a:srgbClr val="7B164E"/>
              </a:buClr>
              <a:buSzPts val="2800"/>
              <a:buFont typeface="Noto Sans Symbols"/>
              <a:buChar char="▪"/>
            </a:pPr>
            <a:r>
              <a:rPr lang="en-US"/>
              <a:t>U – Δ </a:t>
            </a:r>
            <a:endParaRPr/>
          </a:p>
          <a:p>
            <a:pPr indent="0" lvl="0" marL="0" rtl="0" algn="l">
              <a:lnSpc>
                <a:spcPct val="90000"/>
              </a:lnSpc>
              <a:spcBef>
                <a:spcPts val="1000"/>
              </a:spcBef>
              <a:spcAft>
                <a:spcPts val="0"/>
              </a:spcAft>
              <a:buSzPts val="2800"/>
              <a:buNone/>
            </a:pPr>
            <a:r>
              <a:t/>
            </a:r>
            <a:endParaRPr/>
          </a:p>
          <a:p>
            <a:pPr indent="0" lvl="0" marL="0" rtl="0" algn="l">
              <a:lnSpc>
                <a:spcPct val="90000"/>
              </a:lnSpc>
              <a:spcBef>
                <a:spcPts val="1000"/>
              </a:spcBef>
              <a:spcAft>
                <a:spcPts val="0"/>
              </a:spcAft>
              <a:buSzPts val="2800"/>
              <a:buNone/>
            </a:pPr>
            <a:r>
              <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 name="Shape 86"/>
        <p:cNvGrpSpPr/>
        <p:nvPr/>
      </p:nvGrpSpPr>
      <p:grpSpPr>
        <a:xfrm>
          <a:off x="0" y="0"/>
          <a:ext cx="0" cy="0"/>
          <a:chOff x="0" y="0"/>
          <a:chExt cx="0" cy="0"/>
        </a:xfrm>
      </p:grpSpPr>
      <p:sp>
        <p:nvSpPr>
          <p:cNvPr id="87" name="Google Shape;87;p8"/>
          <p:cNvSpPr txBox="1"/>
          <p:nvPr>
            <p:ph type="title"/>
          </p:nvPr>
        </p:nvSpPr>
        <p:spPr>
          <a:xfrm>
            <a:off x="628650" y="590311"/>
            <a:ext cx="7886700" cy="1023338"/>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rgbClr val="006888"/>
              </a:buClr>
              <a:buSzPts val="4000"/>
              <a:buFont typeface="Calibri"/>
              <a:buNone/>
            </a:pPr>
            <a:r>
              <a:rPr b="1" lang="en-US"/>
              <a:t>Δευτεροβάθμια Εκτίμηση</a:t>
            </a:r>
            <a:endParaRPr b="1"/>
          </a:p>
        </p:txBody>
      </p:sp>
      <p:sp>
        <p:nvSpPr>
          <p:cNvPr id="88" name="Google Shape;88;p8"/>
          <p:cNvSpPr txBox="1"/>
          <p:nvPr>
            <p:ph idx="1" type="body"/>
          </p:nvPr>
        </p:nvSpPr>
        <p:spPr>
          <a:xfrm>
            <a:off x="723900" y="1641791"/>
            <a:ext cx="3295207" cy="4351338"/>
          </a:xfrm>
          <a:prstGeom prst="rect">
            <a:avLst/>
          </a:prstGeom>
          <a:noFill/>
          <a:ln>
            <a:noFill/>
          </a:ln>
        </p:spPr>
        <p:txBody>
          <a:bodyPr anchorCtr="0" anchor="t" bIns="45700" lIns="91425" spcFirstLastPara="1" rIns="91425" wrap="square" tIns="45700">
            <a:noAutofit/>
          </a:bodyPr>
          <a:lstStyle/>
          <a:p>
            <a:pPr indent="-228600" lvl="0" marL="228600" rtl="0" algn="l">
              <a:lnSpc>
                <a:spcPct val="90000"/>
              </a:lnSpc>
              <a:spcBef>
                <a:spcPts val="0"/>
              </a:spcBef>
              <a:spcAft>
                <a:spcPts val="0"/>
              </a:spcAft>
              <a:buClr>
                <a:srgbClr val="7A194D"/>
              </a:buClr>
              <a:buSzPts val="2800"/>
              <a:buFont typeface="Noto Sans Symbols"/>
              <a:buChar char="▪"/>
            </a:pPr>
            <a:r>
              <a:rPr lang="en-US"/>
              <a:t>Ζωτικά Σημεία</a:t>
            </a:r>
            <a:endParaRPr/>
          </a:p>
          <a:p>
            <a:pPr indent="-228600" lvl="0" marL="228600" rtl="0" algn="l">
              <a:lnSpc>
                <a:spcPct val="90000"/>
              </a:lnSpc>
              <a:spcBef>
                <a:spcPts val="1000"/>
              </a:spcBef>
              <a:spcAft>
                <a:spcPts val="0"/>
              </a:spcAft>
              <a:buClr>
                <a:srgbClr val="7A194D"/>
              </a:buClr>
              <a:buSzPts val="2800"/>
              <a:buFont typeface="Noto Sans Symbols"/>
              <a:buChar char="▪"/>
            </a:pPr>
            <a:r>
              <a:rPr lang="en-US"/>
              <a:t>SAMPLE </a:t>
            </a:r>
            <a:endParaRPr/>
          </a:p>
          <a:p>
            <a:pPr indent="-228600" lvl="0" marL="228600" rtl="0" algn="l">
              <a:lnSpc>
                <a:spcPct val="90000"/>
              </a:lnSpc>
              <a:spcBef>
                <a:spcPts val="1000"/>
              </a:spcBef>
              <a:spcAft>
                <a:spcPts val="0"/>
              </a:spcAft>
              <a:buClr>
                <a:srgbClr val="7A194D"/>
              </a:buClr>
              <a:buSzPts val="2800"/>
              <a:buFont typeface="Noto Sans Symbols"/>
              <a:buChar char="▪"/>
            </a:pPr>
            <a:r>
              <a:rPr lang="en-US">
                <a:latin typeface="Arial"/>
                <a:ea typeface="Arial"/>
                <a:cs typeface="Arial"/>
                <a:sym typeface="Arial"/>
              </a:rPr>
              <a:t>“</a:t>
            </a:r>
            <a:r>
              <a:rPr lang="en-US"/>
              <a:t>Βλέπω – Ακούω – Αισθάνομαι</a:t>
            </a:r>
            <a:r>
              <a:rPr lang="en-US">
                <a:latin typeface="Arial"/>
                <a:ea typeface="Arial"/>
                <a:cs typeface="Arial"/>
                <a:sym typeface="Arial"/>
              </a:rPr>
              <a:t>”</a:t>
            </a:r>
            <a:endParaRPr/>
          </a:p>
        </p:txBody>
      </p:sp>
      <p:pic>
        <p:nvPicPr>
          <p:cNvPr id="89" name="Google Shape;89;p8"/>
          <p:cNvPicPr preferRelativeResize="0"/>
          <p:nvPr/>
        </p:nvPicPr>
        <p:blipFill rotWithShape="1">
          <a:blip r:embed="rId3">
            <a:alphaModFix/>
          </a:blip>
          <a:srcRect b="0" l="0" r="0" t="0"/>
          <a:stretch/>
        </p:blipFill>
        <p:spPr>
          <a:xfrm>
            <a:off x="4174436" y="1722809"/>
            <a:ext cx="3659190" cy="435147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 name="Shape 94"/>
        <p:cNvGrpSpPr/>
        <p:nvPr/>
      </p:nvGrpSpPr>
      <p:grpSpPr>
        <a:xfrm>
          <a:off x="0" y="0"/>
          <a:ext cx="0" cy="0"/>
          <a:chOff x="0" y="0"/>
          <a:chExt cx="0" cy="0"/>
        </a:xfrm>
      </p:grpSpPr>
      <p:sp>
        <p:nvSpPr>
          <p:cNvPr id="95" name="Google Shape;95;p9"/>
          <p:cNvSpPr txBox="1"/>
          <p:nvPr>
            <p:ph type="title"/>
          </p:nvPr>
        </p:nvSpPr>
        <p:spPr>
          <a:xfrm>
            <a:off x="628650" y="590311"/>
            <a:ext cx="7886700" cy="1023338"/>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rgbClr val="006888"/>
              </a:buClr>
              <a:buSzPts val="4000"/>
              <a:buFont typeface="Calibri"/>
              <a:buNone/>
            </a:pPr>
            <a:r>
              <a:rPr b="1" lang="en-US"/>
              <a:t>Ανατομικής Περιοχές του ανθρωπίνου σώματος</a:t>
            </a:r>
            <a:endParaRPr b="1"/>
          </a:p>
        </p:txBody>
      </p:sp>
      <p:pic>
        <p:nvPicPr>
          <p:cNvPr id="96" name="Google Shape;96;p9"/>
          <p:cNvPicPr preferRelativeResize="0"/>
          <p:nvPr>
            <p:ph idx="1" type="body"/>
          </p:nvPr>
        </p:nvPicPr>
        <p:blipFill rotWithShape="1">
          <a:blip r:embed="rId3">
            <a:alphaModFix/>
          </a:blip>
          <a:srcRect b="0" l="0" r="0" t="0"/>
          <a:stretch/>
        </p:blipFill>
        <p:spPr>
          <a:xfrm>
            <a:off x="3258959" y="1940086"/>
            <a:ext cx="2058816" cy="3888283"/>
          </a:xfrm>
          <a:prstGeom prst="rect">
            <a:avLst/>
          </a:prstGeom>
          <a:noFill/>
          <a:ln>
            <a:noFill/>
          </a:ln>
        </p:spPr>
      </p:pic>
      <p:sp>
        <p:nvSpPr>
          <p:cNvPr id="97" name="Google Shape;97;p9"/>
          <p:cNvSpPr txBox="1"/>
          <p:nvPr/>
        </p:nvSpPr>
        <p:spPr>
          <a:xfrm>
            <a:off x="308344" y="2220350"/>
            <a:ext cx="2691600" cy="3323987"/>
          </a:xfrm>
          <a:prstGeom prst="rect">
            <a:avLst/>
          </a:prstGeom>
          <a:noFill/>
          <a:ln>
            <a:noFill/>
          </a:ln>
        </p:spPr>
        <p:txBody>
          <a:bodyPr anchorCtr="0" anchor="t" bIns="45700" lIns="91425" spcFirstLastPara="1" rIns="91425" wrap="square" tIns="45700">
            <a:spAutoFit/>
          </a:bodyPr>
          <a:lstStyle/>
          <a:p>
            <a:pPr indent="-133350" lvl="0" marL="0" marR="0" rtl="0" algn="l">
              <a:spcBef>
                <a:spcPts val="0"/>
              </a:spcBef>
              <a:spcAft>
                <a:spcPts val="0"/>
              </a:spcAft>
              <a:buClr>
                <a:schemeClr val="dk1"/>
              </a:buClr>
              <a:buSzPts val="2100"/>
              <a:buFont typeface="Calibri"/>
              <a:buChar char="•"/>
            </a:pPr>
            <a:r>
              <a:rPr lang="en-US" sz="2100">
                <a:solidFill>
                  <a:schemeClr val="dk1"/>
                </a:solidFill>
                <a:latin typeface="Calibri"/>
                <a:ea typeface="Calibri"/>
                <a:cs typeface="Calibri"/>
                <a:sym typeface="Calibri"/>
              </a:rPr>
              <a:t>Κεφάλι</a:t>
            </a:r>
            <a:endParaRPr sz="1800">
              <a:solidFill>
                <a:schemeClr val="dk1"/>
              </a:solidFill>
              <a:latin typeface="Calibri"/>
              <a:ea typeface="Calibri"/>
              <a:cs typeface="Calibri"/>
              <a:sym typeface="Calibri"/>
            </a:endParaRPr>
          </a:p>
          <a:p>
            <a:pPr indent="-133350" lvl="0" marL="0" marR="0" rtl="0" algn="l">
              <a:spcBef>
                <a:spcPts val="0"/>
              </a:spcBef>
              <a:spcAft>
                <a:spcPts val="0"/>
              </a:spcAft>
              <a:buClr>
                <a:schemeClr val="dk1"/>
              </a:buClr>
              <a:buSzPts val="2100"/>
              <a:buFont typeface="Calibri"/>
              <a:buChar char="•"/>
            </a:pPr>
            <a:r>
              <a:rPr lang="en-US" sz="2100">
                <a:solidFill>
                  <a:schemeClr val="dk1"/>
                </a:solidFill>
                <a:latin typeface="Calibri"/>
                <a:ea typeface="Calibri"/>
                <a:cs typeface="Calibri"/>
                <a:sym typeface="Calibri"/>
              </a:rPr>
              <a:t>Τράχηλος</a:t>
            </a:r>
            <a:endParaRPr sz="1800">
              <a:solidFill>
                <a:schemeClr val="dk1"/>
              </a:solidFill>
              <a:latin typeface="Calibri"/>
              <a:ea typeface="Calibri"/>
              <a:cs typeface="Calibri"/>
              <a:sym typeface="Calibri"/>
            </a:endParaRPr>
          </a:p>
          <a:p>
            <a:pPr indent="-133350" lvl="0" marL="0" marR="0" rtl="0" algn="l">
              <a:spcBef>
                <a:spcPts val="0"/>
              </a:spcBef>
              <a:spcAft>
                <a:spcPts val="0"/>
              </a:spcAft>
              <a:buClr>
                <a:schemeClr val="dk1"/>
              </a:buClr>
              <a:buSzPts val="2100"/>
              <a:buFont typeface="Calibri"/>
              <a:buChar char="•"/>
            </a:pPr>
            <a:r>
              <a:rPr lang="en-US" sz="2100">
                <a:solidFill>
                  <a:schemeClr val="dk1"/>
                </a:solidFill>
                <a:latin typeface="Calibri"/>
                <a:ea typeface="Calibri"/>
                <a:cs typeface="Calibri"/>
                <a:sym typeface="Calibri"/>
              </a:rPr>
              <a:t>Θώρακας</a:t>
            </a:r>
            <a:endParaRPr sz="1800">
              <a:solidFill>
                <a:schemeClr val="dk1"/>
              </a:solidFill>
              <a:latin typeface="Calibri"/>
              <a:ea typeface="Calibri"/>
              <a:cs typeface="Calibri"/>
              <a:sym typeface="Calibri"/>
            </a:endParaRPr>
          </a:p>
          <a:p>
            <a:pPr indent="-133350" lvl="0" marL="0" marR="0" rtl="0" algn="l">
              <a:spcBef>
                <a:spcPts val="0"/>
              </a:spcBef>
              <a:spcAft>
                <a:spcPts val="0"/>
              </a:spcAft>
              <a:buClr>
                <a:schemeClr val="dk1"/>
              </a:buClr>
              <a:buSzPts val="2100"/>
              <a:buFont typeface="Calibri"/>
              <a:buChar char="•"/>
            </a:pPr>
            <a:r>
              <a:rPr lang="en-US" sz="2100">
                <a:solidFill>
                  <a:schemeClr val="dk1"/>
                </a:solidFill>
                <a:latin typeface="Calibri"/>
                <a:ea typeface="Calibri"/>
                <a:cs typeface="Calibri"/>
                <a:sym typeface="Calibri"/>
              </a:rPr>
              <a:t>Κοιλιά</a:t>
            </a:r>
            <a:endParaRPr sz="1800">
              <a:solidFill>
                <a:schemeClr val="dk1"/>
              </a:solidFill>
              <a:latin typeface="Calibri"/>
              <a:ea typeface="Calibri"/>
              <a:cs typeface="Calibri"/>
              <a:sym typeface="Calibri"/>
            </a:endParaRPr>
          </a:p>
          <a:p>
            <a:pPr indent="-133350" lvl="0" marL="0" marR="0" rtl="0" algn="l">
              <a:spcBef>
                <a:spcPts val="0"/>
              </a:spcBef>
              <a:spcAft>
                <a:spcPts val="0"/>
              </a:spcAft>
              <a:buClr>
                <a:schemeClr val="dk1"/>
              </a:buClr>
              <a:buSzPts val="2100"/>
              <a:buFont typeface="Calibri"/>
              <a:buChar char="•"/>
            </a:pPr>
            <a:r>
              <a:rPr lang="en-US" sz="2100">
                <a:solidFill>
                  <a:schemeClr val="dk1"/>
                </a:solidFill>
                <a:latin typeface="Calibri"/>
                <a:ea typeface="Calibri"/>
                <a:cs typeface="Calibri"/>
                <a:sym typeface="Calibri"/>
              </a:rPr>
              <a:t>Πύελος</a:t>
            </a:r>
            <a:endParaRPr sz="1800">
              <a:solidFill>
                <a:schemeClr val="dk1"/>
              </a:solidFill>
              <a:latin typeface="Calibri"/>
              <a:ea typeface="Calibri"/>
              <a:cs typeface="Calibri"/>
              <a:sym typeface="Calibri"/>
            </a:endParaRPr>
          </a:p>
          <a:p>
            <a:pPr indent="-133350" lvl="0" marL="0" marR="0" rtl="0" algn="l">
              <a:spcBef>
                <a:spcPts val="0"/>
              </a:spcBef>
              <a:spcAft>
                <a:spcPts val="0"/>
              </a:spcAft>
              <a:buClr>
                <a:schemeClr val="dk1"/>
              </a:buClr>
              <a:buSzPts val="2100"/>
              <a:buFont typeface="Calibri"/>
              <a:buChar char="•"/>
            </a:pPr>
            <a:r>
              <a:rPr lang="en-US" sz="2100">
                <a:solidFill>
                  <a:schemeClr val="dk1"/>
                </a:solidFill>
                <a:latin typeface="Calibri"/>
                <a:ea typeface="Calibri"/>
                <a:cs typeface="Calibri"/>
                <a:sym typeface="Calibri"/>
              </a:rPr>
              <a:t>Περιοχή γεννητικών οργάνων </a:t>
            </a:r>
            <a:endParaRPr sz="1800">
              <a:solidFill>
                <a:schemeClr val="dk1"/>
              </a:solidFill>
              <a:latin typeface="Calibri"/>
              <a:ea typeface="Calibri"/>
              <a:cs typeface="Calibri"/>
              <a:sym typeface="Calibri"/>
            </a:endParaRPr>
          </a:p>
          <a:p>
            <a:pPr indent="-133350" lvl="0" marL="0" marR="0" rtl="0" algn="l">
              <a:spcBef>
                <a:spcPts val="0"/>
              </a:spcBef>
              <a:spcAft>
                <a:spcPts val="0"/>
              </a:spcAft>
              <a:buClr>
                <a:schemeClr val="dk1"/>
              </a:buClr>
              <a:buSzPts val="2100"/>
              <a:buFont typeface="Calibri"/>
              <a:buChar char="•"/>
            </a:pPr>
            <a:r>
              <a:rPr lang="en-US" sz="2100">
                <a:solidFill>
                  <a:schemeClr val="dk1"/>
                </a:solidFill>
                <a:latin typeface="Calibri"/>
                <a:ea typeface="Calibri"/>
                <a:cs typeface="Calibri"/>
                <a:sym typeface="Calibri"/>
              </a:rPr>
              <a:t>Οπίσθια περιοχή του κορμού</a:t>
            </a:r>
            <a:endParaRPr sz="1800">
              <a:solidFill>
                <a:schemeClr val="dk1"/>
              </a:solidFill>
              <a:latin typeface="Calibri"/>
              <a:ea typeface="Calibri"/>
              <a:cs typeface="Calibri"/>
              <a:sym typeface="Calibri"/>
            </a:endParaRPr>
          </a:p>
          <a:p>
            <a:pPr indent="-133350" lvl="0" marL="0" marR="0" rtl="0" algn="l">
              <a:spcBef>
                <a:spcPts val="0"/>
              </a:spcBef>
              <a:spcAft>
                <a:spcPts val="0"/>
              </a:spcAft>
              <a:buClr>
                <a:schemeClr val="dk1"/>
              </a:buClr>
              <a:buSzPts val="2100"/>
              <a:buFont typeface="Calibri"/>
              <a:buChar char="•"/>
            </a:pPr>
            <a:r>
              <a:rPr lang="en-US" sz="2100">
                <a:solidFill>
                  <a:schemeClr val="dk1"/>
                </a:solidFill>
                <a:latin typeface="Calibri"/>
                <a:ea typeface="Calibri"/>
                <a:cs typeface="Calibri"/>
                <a:sym typeface="Calibri"/>
              </a:rPr>
              <a:t>Άκρα  </a:t>
            </a:r>
            <a:endParaRPr sz="1800">
              <a:solidFill>
                <a:schemeClr val="dk1"/>
              </a:solidFill>
              <a:latin typeface="Calibri"/>
              <a:ea typeface="Calibri"/>
              <a:cs typeface="Calibri"/>
              <a:sym typeface="Calibri"/>
            </a:endParaRPr>
          </a:p>
        </p:txBody>
      </p:sp>
      <p:sp>
        <p:nvSpPr>
          <p:cNvPr id="98" name="Google Shape;98;p9"/>
          <p:cNvSpPr/>
          <p:nvPr/>
        </p:nvSpPr>
        <p:spPr>
          <a:xfrm>
            <a:off x="3192930" y="5828028"/>
            <a:ext cx="1513556" cy="2308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900">
                <a:solidFill>
                  <a:schemeClr val="dk1"/>
                </a:solidFill>
                <a:latin typeface="Calibri"/>
                <a:ea typeface="Calibri"/>
                <a:cs typeface="Calibri"/>
                <a:sym typeface="Calibri"/>
              </a:rPr>
              <a:t>© Jones &amp; Bartlett Learning.</a:t>
            </a:r>
            <a:endParaRPr/>
          </a:p>
        </p:txBody>
      </p:sp>
      <p:pic>
        <p:nvPicPr>
          <p:cNvPr id="99" name="Google Shape;99;p9"/>
          <p:cNvPicPr preferRelativeResize="0"/>
          <p:nvPr/>
        </p:nvPicPr>
        <p:blipFill rotWithShape="1">
          <a:blip r:embed="rId4">
            <a:alphaModFix/>
          </a:blip>
          <a:srcRect b="0" l="0" r="0" t="0"/>
          <a:stretch/>
        </p:blipFill>
        <p:spPr>
          <a:xfrm>
            <a:off x="5545032" y="1936660"/>
            <a:ext cx="3265676" cy="3891368"/>
          </a:xfrm>
          <a:prstGeom prst="rect">
            <a:avLst/>
          </a:prstGeom>
          <a:noFill/>
          <a:ln>
            <a:noFill/>
          </a:ln>
        </p:spPr>
      </p:pic>
      <p:sp>
        <p:nvSpPr>
          <p:cNvPr id="100" name="Google Shape;100;p9"/>
          <p:cNvSpPr/>
          <p:nvPr/>
        </p:nvSpPr>
        <p:spPr>
          <a:xfrm>
            <a:off x="5452428" y="5828028"/>
            <a:ext cx="1513556" cy="2308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900">
                <a:solidFill>
                  <a:schemeClr val="dk1"/>
                </a:solidFill>
                <a:latin typeface="Calibri"/>
                <a:ea typeface="Calibri"/>
                <a:cs typeface="Calibri"/>
                <a:sym typeface="Calibri"/>
              </a:rPr>
              <a:t>© Jones &amp; Bartlett Learning.</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 name="Shape 105"/>
        <p:cNvGrpSpPr/>
        <p:nvPr/>
      </p:nvGrpSpPr>
      <p:grpSpPr>
        <a:xfrm>
          <a:off x="0" y="0"/>
          <a:ext cx="0" cy="0"/>
          <a:chOff x="0" y="0"/>
          <a:chExt cx="0" cy="0"/>
        </a:xfrm>
      </p:grpSpPr>
      <p:sp>
        <p:nvSpPr>
          <p:cNvPr id="106" name="Google Shape;106;p10"/>
          <p:cNvSpPr txBox="1"/>
          <p:nvPr>
            <p:ph type="title"/>
          </p:nvPr>
        </p:nvSpPr>
        <p:spPr>
          <a:xfrm>
            <a:off x="628650" y="590311"/>
            <a:ext cx="7886700" cy="1023338"/>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rgbClr val="006888"/>
              </a:buClr>
              <a:buSzPts val="4000"/>
              <a:buFont typeface="Calibri"/>
              <a:buNone/>
            </a:pPr>
            <a:r>
              <a:rPr b="1" lang="en-US"/>
              <a:t>Ζωτικά Σημεία</a:t>
            </a:r>
            <a:endParaRPr b="1"/>
          </a:p>
        </p:txBody>
      </p:sp>
      <p:pic>
        <p:nvPicPr>
          <p:cNvPr id="107" name="Google Shape;107;p10"/>
          <p:cNvPicPr preferRelativeResize="0"/>
          <p:nvPr>
            <p:ph idx="1" type="body"/>
          </p:nvPr>
        </p:nvPicPr>
        <p:blipFill rotWithShape="1">
          <a:blip r:embed="rId3">
            <a:alphaModFix/>
          </a:blip>
          <a:srcRect b="0" l="0" r="0" t="0"/>
          <a:stretch/>
        </p:blipFill>
        <p:spPr>
          <a:xfrm>
            <a:off x="5281212" y="2256066"/>
            <a:ext cx="3447357" cy="2302835"/>
          </a:xfrm>
          <a:prstGeom prst="rect">
            <a:avLst/>
          </a:prstGeom>
          <a:noFill/>
          <a:ln>
            <a:noFill/>
          </a:ln>
        </p:spPr>
      </p:pic>
      <p:sp>
        <p:nvSpPr>
          <p:cNvPr id="108" name="Google Shape;108;p10"/>
          <p:cNvSpPr txBox="1"/>
          <p:nvPr/>
        </p:nvSpPr>
        <p:spPr>
          <a:xfrm>
            <a:off x="821981" y="1637769"/>
            <a:ext cx="4205176" cy="3539430"/>
          </a:xfrm>
          <a:prstGeom prst="rect">
            <a:avLst/>
          </a:prstGeom>
          <a:noFill/>
          <a:ln>
            <a:noFill/>
          </a:ln>
        </p:spPr>
        <p:txBody>
          <a:bodyPr anchorCtr="0" anchor="t" bIns="45700" lIns="91425" spcFirstLastPara="1" rIns="91425" wrap="square" tIns="45700">
            <a:spAutoFit/>
          </a:bodyPr>
          <a:lstStyle/>
          <a:p>
            <a:pPr indent="-457200" lvl="0" marL="457200" marR="0" rtl="0" algn="l">
              <a:spcBef>
                <a:spcPts val="0"/>
              </a:spcBef>
              <a:spcAft>
                <a:spcPts val="0"/>
              </a:spcAft>
              <a:buClr>
                <a:schemeClr val="dk1"/>
              </a:buClr>
              <a:buSzPts val="2800"/>
              <a:buFont typeface="Arial"/>
              <a:buChar char="•"/>
            </a:pPr>
            <a:r>
              <a:rPr lang="en-US" sz="2800">
                <a:solidFill>
                  <a:schemeClr val="dk1"/>
                </a:solidFill>
                <a:latin typeface="Calibri"/>
                <a:ea typeface="Calibri"/>
                <a:cs typeface="Calibri"/>
                <a:sym typeface="Calibri"/>
              </a:rPr>
              <a:t>Αρτηριακή Πίεση </a:t>
            </a:r>
            <a:endParaRPr sz="1800">
              <a:solidFill>
                <a:schemeClr val="dk1"/>
              </a:solidFill>
              <a:latin typeface="Calibri"/>
              <a:ea typeface="Calibri"/>
              <a:cs typeface="Calibri"/>
              <a:sym typeface="Calibri"/>
            </a:endParaRPr>
          </a:p>
          <a:p>
            <a:pPr indent="-457200" lvl="0" marL="457200" marR="0" rtl="0" algn="l">
              <a:spcBef>
                <a:spcPts val="0"/>
              </a:spcBef>
              <a:spcAft>
                <a:spcPts val="0"/>
              </a:spcAft>
              <a:buClr>
                <a:schemeClr val="dk1"/>
              </a:buClr>
              <a:buSzPts val="2800"/>
              <a:buFont typeface="Arial"/>
              <a:buChar char="•"/>
            </a:pPr>
            <a:r>
              <a:rPr lang="en-US" sz="2800">
                <a:solidFill>
                  <a:schemeClr val="dk1"/>
                </a:solidFill>
                <a:latin typeface="Calibri"/>
                <a:ea typeface="Calibri"/>
                <a:cs typeface="Calibri"/>
                <a:sym typeface="Calibri"/>
              </a:rPr>
              <a:t>Σφυγμός </a:t>
            </a:r>
            <a:endParaRPr sz="2800">
              <a:solidFill>
                <a:schemeClr val="dk1"/>
              </a:solidFill>
              <a:latin typeface="Calibri"/>
              <a:ea typeface="Calibri"/>
              <a:cs typeface="Calibri"/>
              <a:sym typeface="Calibri"/>
            </a:endParaRPr>
          </a:p>
          <a:p>
            <a:pPr indent="-457200" lvl="0" marL="457200" marR="0" rtl="0" algn="l">
              <a:spcBef>
                <a:spcPts val="0"/>
              </a:spcBef>
              <a:spcAft>
                <a:spcPts val="0"/>
              </a:spcAft>
              <a:buClr>
                <a:schemeClr val="dk1"/>
              </a:buClr>
              <a:buSzPts val="2800"/>
              <a:buFont typeface="Arial"/>
              <a:buChar char="•"/>
            </a:pPr>
            <a:r>
              <a:rPr lang="en-US" sz="2800">
                <a:solidFill>
                  <a:schemeClr val="dk1"/>
                </a:solidFill>
                <a:latin typeface="Calibri"/>
                <a:ea typeface="Calibri"/>
                <a:cs typeface="Calibri"/>
                <a:sym typeface="Calibri"/>
              </a:rPr>
              <a:t>Αναπνοή</a:t>
            </a:r>
            <a:endParaRPr/>
          </a:p>
          <a:p>
            <a:pPr indent="-457200" lvl="0" marL="457200" marR="0" rtl="0" algn="l">
              <a:spcBef>
                <a:spcPts val="0"/>
              </a:spcBef>
              <a:spcAft>
                <a:spcPts val="0"/>
              </a:spcAft>
              <a:buClr>
                <a:schemeClr val="dk1"/>
              </a:buClr>
              <a:buSzPts val="2800"/>
              <a:buFont typeface="Arial"/>
              <a:buChar char="•"/>
            </a:pPr>
            <a:r>
              <a:rPr lang="en-US" sz="2800">
                <a:solidFill>
                  <a:schemeClr val="dk1"/>
                </a:solidFill>
                <a:latin typeface="Calibri"/>
                <a:ea typeface="Calibri"/>
                <a:cs typeface="Calibri"/>
                <a:sym typeface="Calibri"/>
              </a:rPr>
              <a:t>Θερμοκρασία σώματος</a:t>
            </a:r>
            <a:endParaRPr/>
          </a:p>
          <a:p>
            <a:pPr indent="0" lvl="0" marL="0" marR="0" rtl="0" algn="l">
              <a:spcBef>
                <a:spcPts val="0"/>
              </a:spcBef>
              <a:spcAft>
                <a:spcPts val="0"/>
              </a:spcAft>
              <a:buNone/>
            </a:pPr>
            <a:r>
              <a:t/>
            </a:r>
            <a:endParaRPr sz="2800">
              <a:solidFill>
                <a:schemeClr val="dk1"/>
              </a:solidFill>
              <a:latin typeface="Calibri"/>
              <a:ea typeface="Calibri"/>
              <a:cs typeface="Calibri"/>
              <a:sym typeface="Calibri"/>
            </a:endParaRPr>
          </a:p>
          <a:p>
            <a:pPr indent="0" lvl="0" marL="0" marR="0" rtl="0" algn="l">
              <a:spcBef>
                <a:spcPts val="0"/>
              </a:spcBef>
              <a:spcAft>
                <a:spcPts val="0"/>
              </a:spcAft>
              <a:buNone/>
            </a:pPr>
            <a:r>
              <a:rPr lang="en-US" sz="2800">
                <a:solidFill>
                  <a:schemeClr val="dk1"/>
                </a:solidFill>
                <a:latin typeface="Calibri"/>
                <a:ea typeface="Calibri"/>
                <a:cs typeface="Calibri"/>
                <a:sym typeface="Calibri"/>
              </a:rPr>
              <a:t>ΕΠΙΚΟΥΡΙΚΑ </a:t>
            </a:r>
            <a:endParaRPr/>
          </a:p>
          <a:p>
            <a:pPr indent="-457200" lvl="0" marL="457200" marR="0" rtl="0" algn="l">
              <a:spcBef>
                <a:spcPts val="0"/>
              </a:spcBef>
              <a:spcAft>
                <a:spcPts val="0"/>
              </a:spcAft>
              <a:buClr>
                <a:schemeClr val="dk1"/>
              </a:buClr>
              <a:buSzPts val="2800"/>
              <a:buFont typeface="Arial"/>
              <a:buChar char="•"/>
            </a:pPr>
            <a:r>
              <a:rPr lang="en-US" sz="2800">
                <a:solidFill>
                  <a:schemeClr val="dk1"/>
                </a:solidFill>
                <a:latin typeface="Calibri"/>
                <a:ea typeface="Calibri"/>
                <a:cs typeface="Calibri"/>
                <a:sym typeface="Calibri"/>
              </a:rPr>
              <a:t>Οξυμετρία : SpO</a:t>
            </a:r>
            <a:r>
              <a:rPr baseline="-25000" lang="en-US" sz="2800">
                <a:solidFill>
                  <a:schemeClr val="dk1"/>
                </a:solidFill>
                <a:latin typeface="Calibri"/>
                <a:ea typeface="Calibri"/>
                <a:cs typeface="Calibri"/>
                <a:sym typeface="Calibri"/>
              </a:rPr>
              <a:t>2</a:t>
            </a:r>
            <a:endParaRPr sz="2800">
              <a:solidFill>
                <a:schemeClr val="dk1"/>
              </a:solidFill>
              <a:latin typeface="Calibri"/>
              <a:ea typeface="Calibri"/>
              <a:cs typeface="Calibri"/>
              <a:sym typeface="Calibri"/>
            </a:endParaRPr>
          </a:p>
          <a:p>
            <a:pPr indent="-457200" lvl="0" marL="457200" marR="0" rtl="0" algn="l">
              <a:spcBef>
                <a:spcPts val="0"/>
              </a:spcBef>
              <a:spcAft>
                <a:spcPts val="0"/>
              </a:spcAft>
              <a:buClr>
                <a:schemeClr val="dk1"/>
              </a:buClr>
              <a:buSzPts val="2800"/>
              <a:buFont typeface="Arial"/>
              <a:buChar char="•"/>
            </a:pPr>
            <a:r>
              <a:rPr lang="en-US" sz="2800">
                <a:solidFill>
                  <a:schemeClr val="dk1"/>
                </a:solidFill>
                <a:latin typeface="Calibri"/>
                <a:ea typeface="Calibri"/>
                <a:cs typeface="Calibri"/>
                <a:sym typeface="Calibri"/>
              </a:rPr>
              <a:t>Σάκχαρο Αίματος</a:t>
            </a:r>
            <a:endParaRPr sz="2800">
              <a:solidFill>
                <a:schemeClr val="dk1"/>
              </a:solidFill>
              <a:latin typeface="Calibri"/>
              <a:ea typeface="Calibri"/>
              <a:cs typeface="Calibri"/>
              <a:sym typeface="Calibri"/>
            </a:endParaRPr>
          </a:p>
        </p:txBody>
      </p:sp>
      <p:sp>
        <p:nvSpPr>
          <p:cNvPr id="109" name="Google Shape;109;p10"/>
          <p:cNvSpPr/>
          <p:nvPr/>
        </p:nvSpPr>
        <p:spPr>
          <a:xfrm>
            <a:off x="5194714" y="4559653"/>
            <a:ext cx="1513556" cy="2308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900">
                <a:solidFill>
                  <a:schemeClr val="dk1"/>
                </a:solidFill>
                <a:latin typeface="Calibri"/>
                <a:ea typeface="Calibri"/>
                <a:cs typeface="Calibri"/>
                <a:sym typeface="Calibri"/>
              </a:rPr>
              <a:t>© Jones &amp; Bartlett Learning.</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 name="Shape 114"/>
        <p:cNvGrpSpPr/>
        <p:nvPr/>
      </p:nvGrpSpPr>
      <p:grpSpPr>
        <a:xfrm>
          <a:off x="0" y="0"/>
          <a:ext cx="0" cy="0"/>
          <a:chOff x="0" y="0"/>
          <a:chExt cx="0" cy="0"/>
        </a:xfrm>
      </p:grpSpPr>
      <p:sp>
        <p:nvSpPr>
          <p:cNvPr id="115" name="Google Shape;115;p11"/>
          <p:cNvSpPr txBox="1"/>
          <p:nvPr>
            <p:ph type="title"/>
          </p:nvPr>
        </p:nvSpPr>
        <p:spPr>
          <a:xfrm>
            <a:off x="628650" y="590311"/>
            <a:ext cx="7886700" cy="1023338"/>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rgbClr val="006888"/>
              </a:buClr>
              <a:buSzPts val="4000"/>
              <a:buFont typeface="Calibri"/>
              <a:buNone/>
            </a:pPr>
            <a:r>
              <a:rPr b="1" lang="en-US"/>
              <a:t>Ιστορικό SAMPLE </a:t>
            </a:r>
            <a:endParaRPr b="1"/>
          </a:p>
        </p:txBody>
      </p:sp>
      <p:sp>
        <p:nvSpPr>
          <p:cNvPr id="116" name="Google Shape;116;p11"/>
          <p:cNvSpPr txBox="1"/>
          <p:nvPr>
            <p:ph idx="1" type="body"/>
          </p:nvPr>
        </p:nvSpPr>
        <p:spPr>
          <a:xfrm>
            <a:off x="840685" y="1613649"/>
            <a:ext cx="7886700" cy="4351338"/>
          </a:xfrm>
          <a:prstGeom prst="rect">
            <a:avLst/>
          </a:prstGeom>
          <a:noFill/>
          <a:ln>
            <a:noFill/>
          </a:ln>
        </p:spPr>
        <p:txBody>
          <a:bodyPr anchorCtr="0" anchor="t" bIns="45700" lIns="91425" spcFirstLastPara="1" rIns="91425" wrap="square" tIns="45700">
            <a:noAutofit/>
          </a:bodyPr>
          <a:lstStyle/>
          <a:p>
            <a:pPr indent="-228600" lvl="0" marL="228600" rtl="0" algn="l">
              <a:lnSpc>
                <a:spcPct val="90000"/>
              </a:lnSpc>
              <a:spcBef>
                <a:spcPts val="0"/>
              </a:spcBef>
              <a:spcAft>
                <a:spcPts val="0"/>
              </a:spcAft>
              <a:buClr>
                <a:srgbClr val="7A194D"/>
              </a:buClr>
              <a:buSzPts val="2800"/>
              <a:buFont typeface="Noto Sans Symbols"/>
              <a:buChar char="▪"/>
            </a:pPr>
            <a:r>
              <a:rPr lang="en-US"/>
              <a:t>S — Symptoms : Συμπτώματα</a:t>
            </a:r>
            <a:endParaRPr/>
          </a:p>
          <a:p>
            <a:pPr indent="-228600" lvl="0" marL="228600" rtl="0" algn="l">
              <a:lnSpc>
                <a:spcPct val="90000"/>
              </a:lnSpc>
              <a:spcBef>
                <a:spcPts val="1000"/>
              </a:spcBef>
              <a:spcAft>
                <a:spcPts val="0"/>
              </a:spcAft>
              <a:buClr>
                <a:srgbClr val="7A194D"/>
              </a:buClr>
              <a:buSzPts val="2800"/>
              <a:buFont typeface="Noto Sans Symbols"/>
              <a:buChar char="▪"/>
            </a:pPr>
            <a:r>
              <a:rPr lang="en-US"/>
              <a:t>A — Allergies : Αλλεργίες </a:t>
            </a:r>
            <a:endParaRPr/>
          </a:p>
          <a:p>
            <a:pPr indent="-228600" lvl="0" marL="228600" rtl="0" algn="l">
              <a:lnSpc>
                <a:spcPct val="90000"/>
              </a:lnSpc>
              <a:spcBef>
                <a:spcPts val="1000"/>
              </a:spcBef>
              <a:spcAft>
                <a:spcPts val="0"/>
              </a:spcAft>
              <a:buClr>
                <a:srgbClr val="7A194D"/>
              </a:buClr>
              <a:buSzPts val="2800"/>
              <a:buFont typeface="Noto Sans Symbols"/>
              <a:buChar char="▪"/>
            </a:pPr>
            <a:r>
              <a:rPr lang="en-US"/>
              <a:t>M — Medications : Φάρμακα </a:t>
            </a:r>
            <a:endParaRPr/>
          </a:p>
          <a:p>
            <a:pPr indent="-228600" lvl="0" marL="228600" rtl="0" algn="l">
              <a:lnSpc>
                <a:spcPct val="90000"/>
              </a:lnSpc>
              <a:spcBef>
                <a:spcPts val="1000"/>
              </a:spcBef>
              <a:spcAft>
                <a:spcPts val="0"/>
              </a:spcAft>
              <a:buClr>
                <a:srgbClr val="7A194D"/>
              </a:buClr>
              <a:buSzPts val="2800"/>
              <a:buFont typeface="Noto Sans Symbols"/>
              <a:buChar char="▪"/>
            </a:pPr>
            <a:r>
              <a:rPr lang="en-US"/>
              <a:t>P — Past medical and surgical history : Ιατρικό Ιστορικό</a:t>
            </a:r>
            <a:endParaRPr/>
          </a:p>
          <a:p>
            <a:pPr indent="-228600" lvl="0" marL="228600" rtl="0" algn="l">
              <a:lnSpc>
                <a:spcPct val="90000"/>
              </a:lnSpc>
              <a:spcBef>
                <a:spcPts val="1000"/>
              </a:spcBef>
              <a:spcAft>
                <a:spcPts val="0"/>
              </a:spcAft>
              <a:buClr>
                <a:srgbClr val="7A194D"/>
              </a:buClr>
              <a:buSzPts val="2800"/>
              <a:buFont typeface="Noto Sans Symbols"/>
              <a:buChar char="▪"/>
            </a:pPr>
            <a:r>
              <a:rPr lang="en-US"/>
              <a:t>L — Last meal : Τελευταίο γεύμα </a:t>
            </a:r>
            <a:endParaRPr/>
          </a:p>
          <a:p>
            <a:pPr indent="-228600" lvl="0" marL="228600" rtl="0" algn="l">
              <a:lnSpc>
                <a:spcPct val="90000"/>
              </a:lnSpc>
              <a:spcBef>
                <a:spcPts val="1000"/>
              </a:spcBef>
              <a:spcAft>
                <a:spcPts val="0"/>
              </a:spcAft>
              <a:buClr>
                <a:srgbClr val="7A194D"/>
              </a:buClr>
              <a:buSzPts val="2800"/>
              <a:buFont typeface="Noto Sans Symbols"/>
              <a:buChar char="▪"/>
            </a:pPr>
            <a:r>
              <a:rPr lang="en-US"/>
              <a:t>E — Events : Γεγονότα </a:t>
            </a:r>
            <a:endParaRPr/>
          </a:p>
          <a:p>
            <a:pPr indent="-50800" lvl="0" marL="228600" rtl="0" algn="l">
              <a:lnSpc>
                <a:spcPct val="90000"/>
              </a:lnSpc>
              <a:spcBef>
                <a:spcPts val="1000"/>
              </a:spcBef>
              <a:spcAft>
                <a:spcPts val="0"/>
              </a:spcAft>
              <a:buClr>
                <a:srgbClr val="7A194D"/>
              </a:buClr>
              <a:buSzPts val="2800"/>
              <a:buFont typeface="Noto Sans Symbols"/>
              <a:buNone/>
            </a:pPr>
            <a:r>
              <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 name="Shape 121"/>
        <p:cNvGrpSpPr/>
        <p:nvPr/>
      </p:nvGrpSpPr>
      <p:grpSpPr>
        <a:xfrm>
          <a:off x="0" y="0"/>
          <a:ext cx="0" cy="0"/>
          <a:chOff x="0" y="0"/>
          <a:chExt cx="0" cy="0"/>
        </a:xfrm>
      </p:grpSpPr>
      <p:sp>
        <p:nvSpPr>
          <p:cNvPr id="122" name="Google Shape;122;p12"/>
          <p:cNvSpPr txBox="1"/>
          <p:nvPr>
            <p:ph type="title"/>
          </p:nvPr>
        </p:nvSpPr>
        <p:spPr>
          <a:xfrm>
            <a:off x="628650" y="365125"/>
            <a:ext cx="7886700" cy="1325563"/>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rgbClr val="006888"/>
              </a:buClr>
              <a:buSzPts val="4000"/>
              <a:buFont typeface="Calibri"/>
              <a:buNone/>
            </a:pPr>
            <a:r>
              <a:rPr b="1" lang="en-US"/>
              <a:t>Παρουσίαση περιστατικού:</a:t>
            </a:r>
            <a:endParaRPr b="1"/>
          </a:p>
        </p:txBody>
      </p:sp>
      <p:sp>
        <p:nvSpPr>
          <p:cNvPr id="123" name="Google Shape;123;p12"/>
          <p:cNvSpPr txBox="1"/>
          <p:nvPr>
            <p:ph idx="1" type="body"/>
          </p:nvPr>
        </p:nvSpPr>
        <p:spPr>
          <a:xfrm>
            <a:off x="628650" y="1825625"/>
            <a:ext cx="7886700" cy="4351338"/>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rgbClr val="7A194D"/>
              </a:buClr>
              <a:buSzPts val="2800"/>
              <a:buFont typeface="Noto Sans Symbols"/>
              <a:buChar char="▪"/>
            </a:pPr>
            <a:r>
              <a:rPr lang="en-US"/>
              <a:t>Σας καλούν σε βιομηχανικό χώρο για εγκλωβισμό εργάτη σε μηχανή. </a:t>
            </a:r>
            <a:endParaRPr/>
          </a:p>
          <a:p>
            <a:pPr indent="-228600" lvl="1" marL="685800" rtl="0" algn="l">
              <a:lnSpc>
                <a:spcPct val="90000"/>
              </a:lnSpc>
              <a:spcBef>
                <a:spcPts val="500"/>
              </a:spcBef>
              <a:spcAft>
                <a:spcPts val="0"/>
              </a:spcAft>
              <a:buClr>
                <a:schemeClr val="dk1"/>
              </a:buClr>
              <a:buSzPts val="2400"/>
              <a:buChar char="•"/>
            </a:pPr>
            <a:r>
              <a:rPr lang="en-US"/>
              <a:t>34 ετών άνδρας με εγκλωβισμό κάτω άκρου σε βιομηχανική μηχανή. </a:t>
            </a:r>
            <a:endParaRPr/>
          </a:p>
          <a:p>
            <a:pPr indent="-228600" lvl="1" marL="685800" rtl="0" algn="l">
              <a:lnSpc>
                <a:spcPct val="90000"/>
              </a:lnSpc>
              <a:spcBef>
                <a:spcPts val="500"/>
              </a:spcBef>
              <a:spcAft>
                <a:spcPts val="0"/>
              </a:spcAft>
              <a:buClr>
                <a:schemeClr val="dk1"/>
              </a:buClr>
              <a:buSzPts val="2400"/>
              <a:buChar char="•"/>
            </a:pPr>
            <a:r>
              <a:rPr lang="en-US"/>
              <a:t>Ανταποκρίνεται και διασωστικό όχημα πυροσβεστικής.</a:t>
            </a:r>
            <a:endParaRPr/>
          </a:p>
          <a:p>
            <a:pPr indent="-228600" lvl="1" marL="685800" rtl="0" algn="l">
              <a:lnSpc>
                <a:spcPct val="90000"/>
              </a:lnSpc>
              <a:spcBef>
                <a:spcPts val="500"/>
              </a:spcBef>
              <a:spcAft>
                <a:spcPts val="0"/>
              </a:spcAft>
              <a:buClr>
                <a:schemeClr val="dk1"/>
              </a:buClr>
              <a:buSzPts val="2400"/>
              <a:buChar char="•"/>
            </a:pPr>
            <a:r>
              <a:rPr lang="en-US"/>
              <a:t>Προβλεπόμενος χρόνος άφιξης ασθενοφόρου 10 λεπτά.</a:t>
            </a:r>
            <a:endParaRPr/>
          </a:p>
          <a:p>
            <a:pPr indent="-228600" lvl="1" marL="685800" rtl="0" algn="l">
              <a:lnSpc>
                <a:spcPct val="90000"/>
              </a:lnSpc>
              <a:spcBef>
                <a:spcPts val="500"/>
              </a:spcBef>
              <a:spcAft>
                <a:spcPts val="0"/>
              </a:spcAft>
              <a:buClr>
                <a:schemeClr val="dk1"/>
              </a:buClr>
              <a:buSzPts val="2400"/>
              <a:buChar char="•"/>
            </a:pPr>
            <a:r>
              <a:rPr lang="en-US"/>
              <a:t>Μικρό νοσοκομείο σε 15 λεπτά απόσταση.</a:t>
            </a:r>
            <a:endParaRPr/>
          </a:p>
          <a:p>
            <a:pPr indent="-228600" lvl="1" marL="685800" rtl="0" algn="l">
              <a:lnSpc>
                <a:spcPct val="90000"/>
              </a:lnSpc>
              <a:spcBef>
                <a:spcPts val="500"/>
              </a:spcBef>
              <a:spcAft>
                <a:spcPts val="0"/>
              </a:spcAft>
              <a:buClr>
                <a:schemeClr val="dk1"/>
              </a:buClr>
              <a:buSzPts val="2400"/>
              <a:buChar char="•"/>
            </a:pPr>
            <a:r>
              <a:rPr lang="en-US"/>
              <a:t>Μεγάλο νοσοκομείο (Κέντρο Τραύματος) 45 λεπτά απόσταση.</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 name="Shape 128"/>
        <p:cNvGrpSpPr/>
        <p:nvPr/>
      </p:nvGrpSpPr>
      <p:grpSpPr>
        <a:xfrm>
          <a:off x="0" y="0"/>
          <a:ext cx="0" cy="0"/>
          <a:chOff x="0" y="0"/>
          <a:chExt cx="0" cy="0"/>
        </a:xfrm>
      </p:grpSpPr>
      <p:sp>
        <p:nvSpPr>
          <p:cNvPr id="129" name="Google Shape;129;p13"/>
          <p:cNvSpPr txBox="1"/>
          <p:nvPr>
            <p:ph type="title"/>
          </p:nvPr>
        </p:nvSpPr>
        <p:spPr>
          <a:xfrm>
            <a:off x="628650" y="365125"/>
            <a:ext cx="7886700" cy="1325563"/>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rgbClr val="006888"/>
              </a:buClr>
              <a:buSzPts val="4000"/>
              <a:buFont typeface="Calibri"/>
              <a:buNone/>
            </a:pPr>
            <a:r>
              <a:rPr b="1" lang="en-US"/>
              <a:t>Εκτίμηση σκηνής</a:t>
            </a:r>
            <a:endParaRPr b="1"/>
          </a:p>
        </p:txBody>
      </p:sp>
      <p:sp>
        <p:nvSpPr>
          <p:cNvPr id="130" name="Google Shape;130;p13"/>
          <p:cNvSpPr txBox="1"/>
          <p:nvPr>
            <p:ph idx="1" type="body"/>
          </p:nvPr>
        </p:nvSpPr>
        <p:spPr>
          <a:xfrm>
            <a:off x="628650" y="1825625"/>
            <a:ext cx="7854950" cy="942975"/>
          </a:xfrm>
          <a:prstGeom prst="rect">
            <a:avLst/>
          </a:prstGeom>
          <a:noFill/>
          <a:ln>
            <a:noFill/>
          </a:ln>
        </p:spPr>
        <p:txBody>
          <a:bodyPr anchorCtr="0" anchor="t" bIns="45700" lIns="91425" spcFirstLastPara="1" rIns="91425" wrap="square" tIns="45700">
            <a:noAutofit/>
          </a:bodyPr>
          <a:lstStyle/>
          <a:p>
            <a:pPr indent="-228600" lvl="0" marL="228600" rtl="0" algn="l">
              <a:lnSpc>
                <a:spcPct val="90000"/>
              </a:lnSpc>
              <a:spcBef>
                <a:spcPts val="0"/>
              </a:spcBef>
              <a:spcAft>
                <a:spcPts val="0"/>
              </a:spcAft>
              <a:buClr>
                <a:srgbClr val="7A194D"/>
              </a:buClr>
              <a:buSzPts val="2800"/>
              <a:buFont typeface="Noto Sans Symbols"/>
              <a:buChar char="▪"/>
            </a:pPr>
            <a:r>
              <a:rPr lang="en-US"/>
              <a:t>Ποιοι είναι οι πιθανοί κίνδυνοι σε αυτή την σκηνή ;</a:t>
            </a:r>
            <a:endParaRPr/>
          </a:p>
          <a:p>
            <a:pPr indent="0" lvl="1" marL="342900" rtl="0" algn="l">
              <a:lnSpc>
                <a:spcPct val="90000"/>
              </a:lnSpc>
              <a:spcBef>
                <a:spcPts val="500"/>
              </a:spcBef>
              <a:spcAft>
                <a:spcPts val="0"/>
              </a:spcAft>
              <a:buClr>
                <a:schemeClr val="dk1"/>
              </a:buClr>
              <a:buSzPts val="2400"/>
              <a:buNone/>
            </a:pPr>
            <a:r>
              <a:t/>
            </a:r>
            <a:endParaRPr/>
          </a:p>
          <a:p>
            <a:pPr indent="0" lvl="0" marL="0" rtl="0" algn="l">
              <a:lnSpc>
                <a:spcPct val="90000"/>
              </a:lnSpc>
              <a:spcBef>
                <a:spcPts val="1000"/>
              </a:spcBef>
              <a:spcAft>
                <a:spcPts val="0"/>
              </a:spcAft>
              <a:buSzPts val="2800"/>
              <a:buNone/>
            </a:pPr>
            <a:r>
              <a:t/>
            </a:r>
            <a:endParaRPr/>
          </a:p>
          <a:p>
            <a:pPr indent="-76200" lvl="1" marL="685800" rtl="0" algn="l">
              <a:lnSpc>
                <a:spcPct val="90000"/>
              </a:lnSpc>
              <a:spcBef>
                <a:spcPts val="500"/>
              </a:spcBef>
              <a:spcAft>
                <a:spcPts val="0"/>
              </a:spcAft>
              <a:buClr>
                <a:schemeClr val="dk1"/>
              </a:buClr>
              <a:buSzPts val="2400"/>
              <a:buNone/>
            </a:pPr>
            <a:r>
              <a:t/>
            </a:r>
            <a:endParaRPr/>
          </a:p>
          <a:p>
            <a:pPr indent="0" lvl="1" marL="457200" rtl="0" algn="l">
              <a:lnSpc>
                <a:spcPct val="90000"/>
              </a:lnSpc>
              <a:spcBef>
                <a:spcPts val="500"/>
              </a:spcBef>
              <a:spcAft>
                <a:spcPts val="0"/>
              </a:spcAft>
              <a:buClr>
                <a:schemeClr val="dk1"/>
              </a:buClr>
              <a:buSzPts val="2400"/>
              <a:buNone/>
            </a:pPr>
            <a:r>
              <a:t/>
            </a:r>
            <a:endParaRPr/>
          </a:p>
          <a:p>
            <a:pPr indent="-76200" lvl="1" marL="685800" rtl="0" algn="l">
              <a:lnSpc>
                <a:spcPct val="90000"/>
              </a:lnSpc>
              <a:spcBef>
                <a:spcPts val="500"/>
              </a:spcBef>
              <a:spcAft>
                <a:spcPts val="0"/>
              </a:spcAft>
              <a:buClr>
                <a:schemeClr val="dk1"/>
              </a:buClr>
              <a:buSzPts val="2400"/>
              <a:buNone/>
            </a:pPr>
            <a:r>
              <a:t/>
            </a:r>
            <a:endParaRPr/>
          </a:p>
          <a:p>
            <a:pPr indent="0" lvl="0" marL="0" rtl="0" algn="l">
              <a:lnSpc>
                <a:spcPct val="90000"/>
              </a:lnSpc>
              <a:spcBef>
                <a:spcPts val="1000"/>
              </a:spcBef>
              <a:spcAft>
                <a:spcPts val="0"/>
              </a:spcAft>
              <a:buSzPts val="2800"/>
              <a:buNone/>
            </a:pPr>
            <a:r>
              <a:rPr lang="en-US"/>
              <a:t>	</a:t>
            </a:r>
            <a:endParaRPr/>
          </a:p>
        </p:txBody>
      </p:sp>
      <p:pic>
        <p:nvPicPr>
          <p:cNvPr descr="Photo shows a machine tool with moving parts and a person operating it." id="131" name="Google Shape;131;p13"/>
          <p:cNvPicPr preferRelativeResize="0"/>
          <p:nvPr/>
        </p:nvPicPr>
        <p:blipFill rotWithShape="1">
          <a:blip r:embed="rId3">
            <a:alphaModFix/>
          </a:blip>
          <a:srcRect b="0" l="0" r="0" t="0"/>
          <a:stretch/>
        </p:blipFill>
        <p:spPr>
          <a:xfrm>
            <a:off x="2521585" y="2852497"/>
            <a:ext cx="4419600" cy="2951162"/>
          </a:xfrm>
          <a:prstGeom prst="rect">
            <a:avLst/>
          </a:prstGeom>
          <a:noFill/>
          <a:ln>
            <a:noFill/>
          </a:ln>
        </p:spPr>
      </p:pic>
      <p:sp>
        <p:nvSpPr>
          <p:cNvPr id="132" name="Google Shape;132;p13"/>
          <p:cNvSpPr/>
          <p:nvPr/>
        </p:nvSpPr>
        <p:spPr>
          <a:xfrm>
            <a:off x="2425485" y="5781794"/>
            <a:ext cx="1677062" cy="2308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900">
                <a:solidFill>
                  <a:schemeClr val="dk1"/>
                </a:solidFill>
                <a:latin typeface="Calibri"/>
                <a:ea typeface="Calibri"/>
                <a:cs typeface="Calibri"/>
                <a:sym typeface="Calibri"/>
              </a:rPr>
              <a:t>©  Albert Karimov/Shutterstock</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 name="Shape 137"/>
        <p:cNvGrpSpPr/>
        <p:nvPr/>
      </p:nvGrpSpPr>
      <p:grpSpPr>
        <a:xfrm>
          <a:off x="0" y="0"/>
          <a:ext cx="0" cy="0"/>
          <a:chOff x="0" y="0"/>
          <a:chExt cx="0" cy="0"/>
        </a:xfrm>
      </p:grpSpPr>
      <p:sp>
        <p:nvSpPr>
          <p:cNvPr id="138" name="Google Shape;138;p14"/>
          <p:cNvSpPr txBox="1"/>
          <p:nvPr>
            <p:ph type="title"/>
          </p:nvPr>
        </p:nvSpPr>
        <p:spPr>
          <a:xfrm>
            <a:off x="628650" y="365125"/>
            <a:ext cx="7886700" cy="1325563"/>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rgbClr val="006888"/>
              </a:buClr>
              <a:buSzPts val="4000"/>
              <a:buFont typeface="Calibri"/>
              <a:buNone/>
            </a:pPr>
            <a:r>
              <a:rPr b="1" lang="en-US"/>
              <a:t>Εξέλιξη περιστατικού</a:t>
            </a:r>
            <a:endParaRPr b="1"/>
          </a:p>
        </p:txBody>
      </p:sp>
      <p:sp>
        <p:nvSpPr>
          <p:cNvPr id="139" name="Google Shape;139;p14"/>
          <p:cNvSpPr txBox="1"/>
          <p:nvPr>
            <p:ph idx="1" type="body"/>
          </p:nvPr>
        </p:nvSpPr>
        <p:spPr>
          <a:xfrm>
            <a:off x="628650" y="1825625"/>
            <a:ext cx="7886700" cy="4351338"/>
          </a:xfrm>
          <a:prstGeom prst="rect">
            <a:avLst/>
          </a:prstGeom>
          <a:noFill/>
          <a:ln>
            <a:noFill/>
          </a:ln>
        </p:spPr>
        <p:txBody>
          <a:bodyPr anchorCtr="0" anchor="t" bIns="45700" lIns="91425" spcFirstLastPara="1" rIns="91425" wrap="square" tIns="45700">
            <a:noAutofit/>
          </a:bodyPr>
          <a:lstStyle/>
          <a:p>
            <a:pPr indent="-228600" lvl="0" marL="228600" rtl="0" algn="l">
              <a:lnSpc>
                <a:spcPct val="90000"/>
              </a:lnSpc>
              <a:spcBef>
                <a:spcPts val="0"/>
              </a:spcBef>
              <a:spcAft>
                <a:spcPts val="0"/>
              </a:spcAft>
              <a:buClr>
                <a:srgbClr val="7A194D"/>
              </a:buClr>
              <a:buSzPts val="2800"/>
              <a:buFont typeface="Noto Sans Symbols"/>
              <a:buChar char="▪"/>
            </a:pPr>
            <a:r>
              <a:rPr lang="en-US"/>
              <a:t>Οι πυροσβέστες φθάνουν πριν από εμάς.</a:t>
            </a:r>
            <a:endParaRPr/>
          </a:p>
          <a:p>
            <a:pPr indent="-228600" lvl="0" marL="228600" rtl="0" algn="l">
              <a:lnSpc>
                <a:spcPct val="90000"/>
              </a:lnSpc>
              <a:spcBef>
                <a:spcPts val="1000"/>
              </a:spcBef>
              <a:spcAft>
                <a:spcPts val="0"/>
              </a:spcAft>
              <a:buClr>
                <a:srgbClr val="7A194D"/>
              </a:buClr>
              <a:buSzPts val="2800"/>
              <a:buFont typeface="Noto Sans Symbols"/>
              <a:buChar char="▪"/>
            </a:pPr>
            <a:r>
              <a:rPr lang="en-US"/>
              <a:t>Έχουν απεγκλωβίσει το θύμα που τώρα κάθεται με πλάτη στον τοίχο.</a:t>
            </a:r>
            <a:endParaRPr/>
          </a:p>
          <a:p>
            <a:pPr indent="-228600" lvl="0" marL="228600" rtl="0" algn="l">
              <a:lnSpc>
                <a:spcPct val="90000"/>
              </a:lnSpc>
              <a:spcBef>
                <a:spcPts val="1000"/>
              </a:spcBef>
              <a:spcAft>
                <a:spcPts val="0"/>
              </a:spcAft>
              <a:buClr>
                <a:srgbClr val="7A194D"/>
              </a:buClr>
              <a:buSzPts val="2800"/>
              <a:buFont typeface="Noto Sans Symbols"/>
              <a:buChar char="▪"/>
            </a:pPr>
            <a:r>
              <a:rPr lang="en-US"/>
              <a:t>Σας αναφέρουν πώς το πόδι ήταν εγκλωβισμένο μέχρι το γόνατο.</a:t>
            </a:r>
            <a:endParaRPr/>
          </a:p>
          <a:p>
            <a:pPr indent="-228600" lvl="0" marL="228600" rtl="0" algn="l">
              <a:lnSpc>
                <a:spcPct val="90000"/>
              </a:lnSpc>
              <a:spcBef>
                <a:spcPts val="1000"/>
              </a:spcBef>
              <a:spcAft>
                <a:spcPts val="0"/>
              </a:spcAft>
              <a:buClr>
                <a:srgbClr val="7A194D"/>
              </a:buClr>
              <a:buSzPts val="2800"/>
              <a:buFont typeface="Noto Sans Symbols"/>
              <a:buChar char="▪"/>
            </a:pPr>
            <a:r>
              <a:rPr lang="en-US"/>
              <a:t>Δεν υπήρξε πτώση ή άλλη κάκωση.</a:t>
            </a:r>
            <a:endParaRPr/>
          </a:p>
          <a:p>
            <a:pPr indent="0" lvl="0" marL="0" rtl="0" algn="l">
              <a:lnSpc>
                <a:spcPct val="90000"/>
              </a:lnSpc>
              <a:spcBef>
                <a:spcPts val="1000"/>
              </a:spcBef>
              <a:spcAft>
                <a:spcPts val="0"/>
              </a:spcAft>
              <a:buSzPts val="2800"/>
              <a:buNone/>
            </a:pPr>
            <a: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9">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9">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9">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9">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9">
                                            <p:txEl>
                                              <p:pRg end="4" st="4"/>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 name="Shape 144"/>
        <p:cNvGrpSpPr/>
        <p:nvPr/>
      </p:nvGrpSpPr>
      <p:grpSpPr>
        <a:xfrm>
          <a:off x="0" y="0"/>
          <a:ext cx="0" cy="0"/>
          <a:chOff x="0" y="0"/>
          <a:chExt cx="0" cy="0"/>
        </a:xfrm>
      </p:grpSpPr>
      <p:sp>
        <p:nvSpPr>
          <p:cNvPr id="145" name="Google Shape;145;p15"/>
          <p:cNvSpPr txBox="1"/>
          <p:nvPr>
            <p:ph type="title"/>
          </p:nvPr>
        </p:nvSpPr>
        <p:spPr>
          <a:xfrm>
            <a:off x="628650" y="365125"/>
            <a:ext cx="7886700" cy="1325563"/>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rgbClr val="006888"/>
              </a:buClr>
              <a:buSzPts val="4000"/>
              <a:buFont typeface="Calibri"/>
              <a:buNone/>
            </a:pPr>
            <a:r>
              <a:rPr b="1" lang="en-US"/>
              <a:t>Γενική εντύπωση </a:t>
            </a:r>
            <a:endParaRPr b="1"/>
          </a:p>
        </p:txBody>
      </p:sp>
      <p:sp>
        <p:nvSpPr>
          <p:cNvPr id="146" name="Google Shape;146;p15"/>
          <p:cNvSpPr txBox="1"/>
          <p:nvPr>
            <p:ph idx="1" type="body"/>
          </p:nvPr>
        </p:nvSpPr>
        <p:spPr>
          <a:xfrm>
            <a:off x="628650" y="1825625"/>
            <a:ext cx="7886700" cy="4351338"/>
          </a:xfrm>
          <a:prstGeom prst="rect">
            <a:avLst/>
          </a:prstGeom>
          <a:noFill/>
          <a:ln>
            <a:noFill/>
          </a:ln>
        </p:spPr>
        <p:txBody>
          <a:bodyPr anchorCtr="0" anchor="t" bIns="45700" lIns="91425" spcFirstLastPara="1" rIns="91425" wrap="square" tIns="45700">
            <a:noAutofit/>
          </a:bodyPr>
          <a:lstStyle/>
          <a:p>
            <a:pPr indent="-228600" lvl="0" marL="228600" rtl="0" algn="l">
              <a:lnSpc>
                <a:spcPct val="90000"/>
              </a:lnSpc>
              <a:spcBef>
                <a:spcPts val="0"/>
              </a:spcBef>
              <a:spcAft>
                <a:spcPts val="0"/>
              </a:spcAft>
              <a:buClr>
                <a:srgbClr val="7A194D"/>
              </a:buClr>
              <a:buSzPts val="2800"/>
              <a:buFont typeface="Noto Sans Symbols"/>
              <a:buChar char="▪"/>
            </a:pPr>
            <a:r>
              <a:rPr lang="en-US"/>
              <a:t>Ο ασθενής είναι ξύπνιος αλλά ωχρός.</a:t>
            </a:r>
            <a:endParaRPr/>
          </a:p>
          <a:p>
            <a:pPr indent="-228600" lvl="0" marL="228600" rtl="0" algn="l">
              <a:lnSpc>
                <a:spcPct val="90000"/>
              </a:lnSpc>
              <a:spcBef>
                <a:spcPts val="1000"/>
              </a:spcBef>
              <a:spcAft>
                <a:spcPts val="0"/>
              </a:spcAft>
              <a:buClr>
                <a:srgbClr val="7A194D"/>
              </a:buClr>
              <a:buSzPts val="2800"/>
              <a:buFont typeface="Noto Sans Symbols"/>
              <a:buChar char="▪"/>
            </a:pPr>
            <a:r>
              <a:rPr lang="en-US"/>
              <a:t>Το δεξί πόδι είναι τυλιγμένο με ματωμένες γάζες που στάζουν αίμα.</a:t>
            </a:r>
            <a:endParaRPr/>
          </a:p>
          <a:p>
            <a:pPr indent="-228600" lvl="0" marL="228600" rtl="0" algn="l">
              <a:lnSpc>
                <a:spcPct val="90000"/>
              </a:lnSpc>
              <a:spcBef>
                <a:spcPts val="1000"/>
              </a:spcBef>
              <a:spcAft>
                <a:spcPts val="0"/>
              </a:spcAft>
              <a:buClr>
                <a:srgbClr val="7A194D"/>
              </a:buClr>
              <a:buSzPts val="2800"/>
              <a:buFont typeface="Noto Sans Symbols"/>
              <a:buChar char="▪"/>
            </a:pPr>
            <a:r>
              <a:rPr lang="en-US"/>
              <a:t>Λεκές αίματος από το σημείο της μηχανής μέχρι τον ασθενή.</a:t>
            </a:r>
            <a:endParaRPr/>
          </a:p>
          <a:p>
            <a:pPr indent="0" lvl="0" marL="0" rtl="0" algn="l">
              <a:lnSpc>
                <a:spcPct val="90000"/>
              </a:lnSpc>
              <a:spcBef>
                <a:spcPts val="1000"/>
              </a:spcBef>
              <a:spcAft>
                <a:spcPts val="0"/>
              </a:spcAft>
              <a:buSzPts val="2800"/>
              <a:buNone/>
            </a:pPr>
            <a:r>
              <a:t/>
            </a:r>
            <a:endParaRPr/>
          </a:p>
          <a:p>
            <a:pPr indent="0" lvl="0" marL="0" rtl="0" algn="l">
              <a:lnSpc>
                <a:spcPct val="90000"/>
              </a:lnSpc>
              <a:spcBef>
                <a:spcPts val="1000"/>
              </a:spcBef>
              <a:spcAft>
                <a:spcPts val="0"/>
              </a:spcAft>
              <a:buSzPts val="2800"/>
              <a:buNone/>
            </a:pPr>
            <a:r>
              <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1" name="Shape 151"/>
        <p:cNvGrpSpPr/>
        <p:nvPr/>
      </p:nvGrpSpPr>
      <p:grpSpPr>
        <a:xfrm>
          <a:off x="0" y="0"/>
          <a:ext cx="0" cy="0"/>
          <a:chOff x="0" y="0"/>
          <a:chExt cx="0" cy="0"/>
        </a:xfrm>
      </p:grpSpPr>
      <p:sp>
        <p:nvSpPr>
          <p:cNvPr id="152" name="Google Shape;152;p16"/>
          <p:cNvSpPr txBox="1"/>
          <p:nvPr>
            <p:ph type="title"/>
          </p:nvPr>
        </p:nvSpPr>
        <p:spPr>
          <a:xfrm>
            <a:off x="628650" y="365125"/>
            <a:ext cx="7886700" cy="1325563"/>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rgbClr val="006888"/>
              </a:buClr>
              <a:buSzPts val="4000"/>
              <a:buFont typeface="Calibri"/>
              <a:buNone/>
            </a:pPr>
            <a:r>
              <a:rPr lang="en-US"/>
              <a:t>Γενική εντύπωση </a:t>
            </a:r>
            <a:endParaRPr b="1"/>
          </a:p>
        </p:txBody>
      </p:sp>
      <p:sp>
        <p:nvSpPr>
          <p:cNvPr id="153" name="Google Shape;153;p16"/>
          <p:cNvSpPr txBox="1"/>
          <p:nvPr>
            <p:ph idx="1" type="body"/>
          </p:nvPr>
        </p:nvSpPr>
        <p:spPr>
          <a:xfrm>
            <a:off x="628650" y="1825625"/>
            <a:ext cx="3771900" cy="4351338"/>
          </a:xfrm>
          <a:prstGeom prst="rect">
            <a:avLst/>
          </a:prstGeom>
          <a:noFill/>
          <a:ln>
            <a:noFill/>
          </a:ln>
        </p:spPr>
        <p:txBody>
          <a:bodyPr anchorCtr="0" anchor="t" bIns="45700" lIns="91425" spcFirstLastPara="1" rIns="91425" wrap="square" tIns="45700">
            <a:noAutofit/>
          </a:bodyPr>
          <a:lstStyle/>
          <a:p>
            <a:pPr indent="-228600" lvl="0" marL="228600" rtl="0" algn="l">
              <a:lnSpc>
                <a:spcPct val="90000"/>
              </a:lnSpc>
              <a:spcBef>
                <a:spcPts val="0"/>
              </a:spcBef>
              <a:spcAft>
                <a:spcPts val="0"/>
              </a:spcAft>
              <a:buClr>
                <a:srgbClr val="7A194D"/>
              </a:buClr>
              <a:buSzPts val="2800"/>
              <a:buFont typeface="Noto Sans Symbols"/>
              <a:buChar char="▪"/>
            </a:pPr>
            <a:r>
              <a:rPr lang="en-US"/>
              <a:t>Ποιος είναι ο μηχανισμός κάκωσης ;</a:t>
            </a:r>
            <a:endParaRPr/>
          </a:p>
          <a:p>
            <a:pPr indent="-228600" lvl="0" marL="228600" rtl="0" algn="l">
              <a:lnSpc>
                <a:spcPct val="90000"/>
              </a:lnSpc>
              <a:spcBef>
                <a:spcPts val="1000"/>
              </a:spcBef>
              <a:spcAft>
                <a:spcPts val="0"/>
              </a:spcAft>
              <a:buClr>
                <a:srgbClr val="7A194D"/>
              </a:buClr>
              <a:buSzPts val="2800"/>
              <a:buFont typeface="Noto Sans Symbols"/>
              <a:buChar char="▪"/>
            </a:pPr>
            <a:r>
              <a:rPr lang="en-US"/>
              <a:t>Ακινητοποιούμε αυχένα ;</a:t>
            </a:r>
            <a:endParaRPr/>
          </a:p>
          <a:p>
            <a:pPr indent="-228600" lvl="0" marL="228600" rtl="0" algn="l">
              <a:lnSpc>
                <a:spcPct val="90000"/>
              </a:lnSpc>
              <a:spcBef>
                <a:spcPts val="1000"/>
              </a:spcBef>
              <a:spcAft>
                <a:spcPts val="0"/>
              </a:spcAft>
              <a:buClr>
                <a:srgbClr val="7A194D"/>
              </a:buClr>
              <a:buSzPts val="2800"/>
              <a:buFont typeface="Noto Sans Symbols"/>
              <a:buChar char="▪"/>
            </a:pPr>
            <a:r>
              <a:rPr lang="en-US"/>
              <a:t>Τα μέσα μας αρκούν για τη φροντίδα του ασθενή ;</a:t>
            </a:r>
            <a:endParaRPr/>
          </a:p>
          <a:p>
            <a:pPr indent="0" lvl="0" marL="0" rtl="0" algn="l">
              <a:lnSpc>
                <a:spcPct val="90000"/>
              </a:lnSpc>
              <a:spcBef>
                <a:spcPts val="1000"/>
              </a:spcBef>
              <a:spcAft>
                <a:spcPts val="0"/>
              </a:spcAft>
              <a:buSzPts val="2800"/>
              <a:buNone/>
            </a:pPr>
            <a:r>
              <a:t/>
            </a:r>
            <a:endParaRPr/>
          </a:p>
          <a:p>
            <a:pPr indent="0" lvl="0" marL="0" rtl="0" algn="l">
              <a:lnSpc>
                <a:spcPct val="90000"/>
              </a:lnSpc>
              <a:spcBef>
                <a:spcPts val="1000"/>
              </a:spcBef>
              <a:spcAft>
                <a:spcPts val="0"/>
              </a:spcAft>
              <a:buSzPts val="2800"/>
              <a:buNone/>
            </a:pPr>
            <a:r>
              <a:t/>
            </a:r>
            <a:endParaRPr/>
          </a:p>
        </p:txBody>
      </p:sp>
      <p:pic>
        <p:nvPicPr>
          <p:cNvPr descr="Photo shows a person whose right lower leg is wrapped in blood-soaked dressings, from which blood is dripping." id="154" name="Google Shape;154;p16"/>
          <p:cNvPicPr preferRelativeResize="0"/>
          <p:nvPr/>
        </p:nvPicPr>
        <p:blipFill rotWithShape="1">
          <a:blip r:embed="rId3">
            <a:alphaModFix/>
          </a:blip>
          <a:srcRect b="0" l="0" r="0" t="0"/>
          <a:stretch/>
        </p:blipFill>
        <p:spPr>
          <a:xfrm>
            <a:off x="4716780" y="2061210"/>
            <a:ext cx="4267200" cy="2852738"/>
          </a:xfrm>
          <a:prstGeom prst="rect">
            <a:avLst/>
          </a:prstGeom>
          <a:noFill/>
          <a:ln>
            <a:noFill/>
          </a:ln>
        </p:spPr>
      </p:pic>
      <p:sp>
        <p:nvSpPr>
          <p:cNvPr id="155" name="Google Shape;155;p16"/>
          <p:cNvSpPr/>
          <p:nvPr/>
        </p:nvSpPr>
        <p:spPr>
          <a:xfrm>
            <a:off x="4637335" y="4891534"/>
            <a:ext cx="1968809" cy="2308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900">
                <a:solidFill>
                  <a:schemeClr val="dk1"/>
                </a:solidFill>
                <a:latin typeface="Calibri"/>
                <a:ea typeface="Calibri"/>
                <a:cs typeface="Calibri"/>
                <a:sym typeface="Calibri"/>
              </a:rPr>
              <a:t>Courtesy of Peter T. Pons, MD, FACEP.</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3">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3">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3">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3">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3">
                                            <p:txEl>
                                              <p:pRg end="4" st="4"/>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0" name="Shape 160"/>
        <p:cNvGrpSpPr/>
        <p:nvPr/>
      </p:nvGrpSpPr>
      <p:grpSpPr>
        <a:xfrm>
          <a:off x="0" y="0"/>
          <a:ext cx="0" cy="0"/>
          <a:chOff x="0" y="0"/>
          <a:chExt cx="0" cy="0"/>
        </a:xfrm>
      </p:grpSpPr>
      <p:sp>
        <p:nvSpPr>
          <p:cNvPr id="161" name="Google Shape;161;p17"/>
          <p:cNvSpPr txBox="1"/>
          <p:nvPr>
            <p:ph type="title"/>
          </p:nvPr>
        </p:nvSpPr>
        <p:spPr>
          <a:xfrm>
            <a:off x="628650" y="365125"/>
            <a:ext cx="7886700" cy="1325563"/>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rgbClr val="006888"/>
              </a:buClr>
              <a:buSzPts val="4000"/>
              <a:buFont typeface="Calibri"/>
              <a:buNone/>
            </a:pPr>
            <a:r>
              <a:rPr lang="en-US"/>
              <a:t>Πρωτοβάθμια Εκτίμηση</a:t>
            </a:r>
            <a:endParaRPr b="1"/>
          </a:p>
        </p:txBody>
      </p:sp>
      <p:sp>
        <p:nvSpPr>
          <p:cNvPr id="162" name="Google Shape;162;p17"/>
          <p:cNvSpPr txBox="1"/>
          <p:nvPr>
            <p:ph idx="1" type="body"/>
          </p:nvPr>
        </p:nvSpPr>
        <p:spPr>
          <a:xfrm>
            <a:off x="628649" y="1825625"/>
            <a:ext cx="8308522" cy="4351338"/>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rgbClr val="7A194D"/>
              </a:buClr>
              <a:buSzPts val="2800"/>
              <a:buFont typeface="Noto Sans Symbols"/>
              <a:buChar char="▪"/>
            </a:pPr>
            <a:r>
              <a:rPr lang="en-US"/>
              <a:t>X — Μεγάλη αιμορραγία στο δεξί πόδι</a:t>
            </a:r>
            <a:endParaRPr/>
          </a:p>
          <a:p>
            <a:pPr indent="-228600" lvl="0" marL="228600" rtl="0" algn="l">
              <a:lnSpc>
                <a:spcPct val="90000"/>
              </a:lnSpc>
              <a:spcBef>
                <a:spcPts val="1000"/>
              </a:spcBef>
              <a:spcAft>
                <a:spcPts val="0"/>
              </a:spcAft>
              <a:buClr>
                <a:srgbClr val="7A194D"/>
              </a:buClr>
              <a:buSzPts val="2800"/>
              <a:buFont typeface="Noto Sans Symbols"/>
              <a:buChar char="▪"/>
            </a:pPr>
            <a:r>
              <a:rPr lang="en-US"/>
              <a:t>A — Ανοικτός αεραγωγός.</a:t>
            </a:r>
            <a:endParaRPr/>
          </a:p>
          <a:p>
            <a:pPr indent="-228600" lvl="0" marL="228600" rtl="0" algn="l">
              <a:lnSpc>
                <a:spcPct val="90000"/>
              </a:lnSpc>
              <a:spcBef>
                <a:spcPts val="1000"/>
              </a:spcBef>
              <a:spcAft>
                <a:spcPts val="0"/>
              </a:spcAft>
              <a:buClr>
                <a:srgbClr val="7A194D"/>
              </a:buClr>
              <a:buSzPts val="2800"/>
              <a:buFont typeface="Noto Sans Symbols"/>
              <a:buChar char="▪"/>
            </a:pPr>
            <a:r>
              <a:rPr lang="en-US"/>
              <a:t>B — Γρήγορες αναπνοές </a:t>
            </a:r>
            <a:endParaRPr/>
          </a:p>
          <a:p>
            <a:pPr indent="-228600" lvl="0" marL="228600" rtl="0" algn="l">
              <a:lnSpc>
                <a:spcPct val="90000"/>
              </a:lnSpc>
              <a:spcBef>
                <a:spcPts val="1000"/>
              </a:spcBef>
              <a:spcAft>
                <a:spcPts val="0"/>
              </a:spcAft>
              <a:buClr>
                <a:srgbClr val="7A194D"/>
              </a:buClr>
              <a:buSzPts val="2800"/>
              <a:buFont typeface="Noto Sans Symbols"/>
              <a:buChar char="▪"/>
            </a:pPr>
            <a:r>
              <a:rPr lang="en-US"/>
              <a:t>C — Δέρμα ωχρό και υγρό, γρήγορος κερκιδικός σφυγμός.</a:t>
            </a:r>
            <a:endParaRPr/>
          </a:p>
          <a:p>
            <a:pPr indent="-228600" lvl="0" marL="228600" rtl="0" algn="l">
              <a:lnSpc>
                <a:spcPct val="90000"/>
              </a:lnSpc>
              <a:spcBef>
                <a:spcPts val="1000"/>
              </a:spcBef>
              <a:spcAft>
                <a:spcPts val="0"/>
              </a:spcAft>
              <a:buClr>
                <a:srgbClr val="7A194D"/>
              </a:buClr>
              <a:buSzPts val="2800"/>
              <a:buFont typeface="Noto Sans Symbols"/>
              <a:buChar char="▪"/>
            </a:pPr>
            <a:r>
              <a:rPr lang="en-US"/>
              <a:t>D — GCS : 15.</a:t>
            </a:r>
            <a:endParaRPr strike="sngStrike"/>
          </a:p>
          <a:p>
            <a:pPr indent="-228600" lvl="0" marL="228600" rtl="0" algn="l">
              <a:lnSpc>
                <a:spcPct val="90000"/>
              </a:lnSpc>
              <a:spcBef>
                <a:spcPts val="1000"/>
              </a:spcBef>
              <a:spcAft>
                <a:spcPts val="0"/>
              </a:spcAft>
              <a:buClr>
                <a:srgbClr val="7A194D"/>
              </a:buClr>
              <a:buSzPts val="2800"/>
              <a:buFont typeface="Noto Sans Symbols"/>
              <a:buChar char="▪"/>
            </a:pPr>
            <a:r>
              <a:rPr lang="en-US"/>
              <a:t>E — Δεν αισθάνεται, δεν κινεί το πόδι, δεν έχει σφυγμό περιφερικά της κάκωσης.</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7" name="Shape 167"/>
        <p:cNvGrpSpPr/>
        <p:nvPr/>
      </p:nvGrpSpPr>
      <p:grpSpPr>
        <a:xfrm>
          <a:off x="0" y="0"/>
          <a:ext cx="0" cy="0"/>
          <a:chOff x="0" y="0"/>
          <a:chExt cx="0" cy="0"/>
        </a:xfrm>
      </p:grpSpPr>
      <p:sp>
        <p:nvSpPr>
          <p:cNvPr id="168" name="Google Shape;168;p18"/>
          <p:cNvSpPr txBox="1"/>
          <p:nvPr>
            <p:ph type="title"/>
          </p:nvPr>
        </p:nvSpPr>
        <p:spPr>
          <a:xfrm>
            <a:off x="628650" y="365125"/>
            <a:ext cx="7886700" cy="1325563"/>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rgbClr val="006888"/>
              </a:buClr>
              <a:buSzPts val="4000"/>
              <a:buFont typeface="Calibri"/>
              <a:buNone/>
            </a:pPr>
            <a:r>
              <a:rPr b="1" lang="en-US"/>
              <a:t>Συζήτηση</a:t>
            </a:r>
            <a:endParaRPr b="1"/>
          </a:p>
        </p:txBody>
      </p:sp>
      <p:sp>
        <p:nvSpPr>
          <p:cNvPr id="169" name="Google Shape;169;p18"/>
          <p:cNvSpPr txBox="1"/>
          <p:nvPr>
            <p:ph idx="1" type="body"/>
          </p:nvPr>
        </p:nvSpPr>
        <p:spPr>
          <a:xfrm>
            <a:off x="628651" y="1825625"/>
            <a:ext cx="4137659" cy="4351338"/>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rgbClr val="7A194D"/>
              </a:buClr>
              <a:buSzPts val="3200"/>
              <a:buFont typeface="Noto Sans Symbols"/>
              <a:buChar char="▪"/>
            </a:pPr>
            <a:r>
              <a:rPr b="1" lang="en-US" sz="3200"/>
              <a:t>Τριχοειδική αιμορραγία</a:t>
            </a:r>
            <a:endParaRPr b="1" sz="3200"/>
          </a:p>
          <a:p>
            <a:pPr indent="-228600" lvl="1" marL="685800" rtl="0" algn="l">
              <a:lnSpc>
                <a:spcPct val="90000"/>
              </a:lnSpc>
              <a:spcBef>
                <a:spcPts val="500"/>
              </a:spcBef>
              <a:spcAft>
                <a:spcPts val="0"/>
              </a:spcAft>
              <a:buClr>
                <a:schemeClr val="dk1"/>
              </a:buClr>
              <a:buSzPts val="2800"/>
              <a:buChar char="•"/>
            </a:pPr>
            <a:r>
              <a:rPr lang="en-US" sz="2800"/>
              <a:t>Προκαλείται από επιφανειακή σχάση του δέρματος. </a:t>
            </a:r>
            <a:endParaRPr/>
          </a:p>
          <a:p>
            <a:pPr indent="-228600" lvl="1" marL="685800" rtl="0" algn="l">
              <a:lnSpc>
                <a:spcPct val="90000"/>
              </a:lnSpc>
              <a:spcBef>
                <a:spcPts val="500"/>
              </a:spcBef>
              <a:spcAft>
                <a:spcPts val="0"/>
              </a:spcAft>
              <a:buClr>
                <a:schemeClr val="dk1"/>
              </a:buClr>
              <a:buSzPts val="2800"/>
              <a:buChar char="•"/>
            </a:pPr>
            <a:r>
              <a:rPr lang="en-US" sz="2800"/>
              <a:t>Αντιμετωπίζεται με απλή πίεση.</a:t>
            </a:r>
            <a:endParaRPr sz="2800"/>
          </a:p>
        </p:txBody>
      </p:sp>
      <p:pic>
        <p:nvPicPr>
          <p:cNvPr descr="Photo shows an enlarged view of a finger with capillary bleeding spot." id="170" name="Google Shape;170;p18"/>
          <p:cNvPicPr preferRelativeResize="0"/>
          <p:nvPr/>
        </p:nvPicPr>
        <p:blipFill rotWithShape="1">
          <a:blip r:embed="rId3">
            <a:alphaModFix/>
          </a:blip>
          <a:srcRect b="0" l="0" r="0" t="0"/>
          <a:stretch/>
        </p:blipFill>
        <p:spPr>
          <a:xfrm>
            <a:off x="4918636" y="2118479"/>
            <a:ext cx="4059948" cy="2735580"/>
          </a:xfrm>
          <a:prstGeom prst="rect">
            <a:avLst/>
          </a:prstGeom>
          <a:noFill/>
          <a:ln>
            <a:noFill/>
          </a:ln>
        </p:spPr>
      </p:pic>
      <p:sp>
        <p:nvSpPr>
          <p:cNvPr id="171" name="Google Shape;171;p18"/>
          <p:cNvSpPr/>
          <p:nvPr/>
        </p:nvSpPr>
        <p:spPr>
          <a:xfrm>
            <a:off x="6831236" y="4865608"/>
            <a:ext cx="2274982" cy="2308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900">
                <a:solidFill>
                  <a:schemeClr val="dk1"/>
                </a:solidFill>
                <a:latin typeface="Calibri"/>
                <a:ea typeface="Calibri"/>
                <a:cs typeface="Calibri"/>
                <a:sym typeface="Calibri"/>
              </a:rPr>
              <a:t>© Sasha Radosavljevic/iStock/Getty Images. </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6" name="Shape 176"/>
        <p:cNvGrpSpPr/>
        <p:nvPr/>
      </p:nvGrpSpPr>
      <p:grpSpPr>
        <a:xfrm>
          <a:off x="0" y="0"/>
          <a:ext cx="0" cy="0"/>
          <a:chOff x="0" y="0"/>
          <a:chExt cx="0" cy="0"/>
        </a:xfrm>
      </p:grpSpPr>
      <p:sp>
        <p:nvSpPr>
          <p:cNvPr id="177" name="Google Shape;177;p19"/>
          <p:cNvSpPr txBox="1"/>
          <p:nvPr>
            <p:ph type="title"/>
          </p:nvPr>
        </p:nvSpPr>
        <p:spPr>
          <a:xfrm>
            <a:off x="628650" y="365125"/>
            <a:ext cx="7886700" cy="1325563"/>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rgbClr val="006888"/>
              </a:buClr>
              <a:buSzPts val="4000"/>
              <a:buFont typeface="Calibri"/>
              <a:buNone/>
            </a:pPr>
            <a:r>
              <a:rPr lang="en-US"/>
              <a:t>Συζήτηση</a:t>
            </a:r>
            <a:endParaRPr b="1"/>
          </a:p>
        </p:txBody>
      </p:sp>
      <p:sp>
        <p:nvSpPr>
          <p:cNvPr id="178" name="Google Shape;178;p19"/>
          <p:cNvSpPr txBox="1"/>
          <p:nvPr>
            <p:ph idx="1" type="body"/>
          </p:nvPr>
        </p:nvSpPr>
        <p:spPr>
          <a:xfrm>
            <a:off x="628651" y="1825625"/>
            <a:ext cx="3703320" cy="4351338"/>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rgbClr val="7A194D"/>
              </a:buClr>
              <a:buSzPts val="3200"/>
              <a:buFont typeface="Noto Sans Symbols"/>
              <a:buChar char="▪"/>
            </a:pPr>
            <a:r>
              <a:rPr b="1" lang="en-US" sz="3200"/>
              <a:t>Φλεβική αιμορραγία</a:t>
            </a:r>
            <a:endParaRPr b="1" sz="3200"/>
          </a:p>
          <a:p>
            <a:pPr indent="-228600" lvl="1" marL="685800" rtl="0" algn="l">
              <a:lnSpc>
                <a:spcPct val="90000"/>
              </a:lnSpc>
              <a:spcBef>
                <a:spcPts val="500"/>
              </a:spcBef>
              <a:spcAft>
                <a:spcPts val="0"/>
              </a:spcAft>
              <a:buClr>
                <a:schemeClr val="dk1"/>
              </a:buClr>
              <a:buSzPts val="2800"/>
              <a:buChar char="•"/>
            </a:pPr>
            <a:r>
              <a:rPr lang="en-US" sz="2800"/>
              <a:t>Κάκωση φλεβών</a:t>
            </a:r>
            <a:endParaRPr sz="2800"/>
          </a:p>
          <a:p>
            <a:pPr indent="-228600" lvl="1" marL="685800" rtl="0" algn="l">
              <a:lnSpc>
                <a:spcPct val="90000"/>
              </a:lnSpc>
              <a:spcBef>
                <a:spcPts val="500"/>
              </a:spcBef>
              <a:spcAft>
                <a:spcPts val="0"/>
              </a:spcAft>
              <a:buClr>
                <a:schemeClr val="dk1"/>
              </a:buClr>
              <a:buSzPts val="2800"/>
              <a:buChar char="•"/>
            </a:pPr>
            <a:r>
              <a:rPr lang="en-US" sz="2800"/>
              <a:t>Από βαθύτερη σχάση ιστών.</a:t>
            </a:r>
            <a:endParaRPr sz="2800"/>
          </a:p>
          <a:p>
            <a:pPr indent="-228600" lvl="1" marL="685800" rtl="0" algn="l">
              <a:lnSpc>
                <a:spcPct val="90000"/>
              </a:lnSpc>
              <a:spcBef>
                <a:spcPts val="500"/>
              </a:spcBef>
              <a:spcAft>
                <a:spcPts val="0"/>
              </a:spcAft>
              <a:buClr>
                <a:schemeClr val="dk1"/>
              </a:buClr>
              <a:buSzPts val="2800"/>
              <a:buChar char="•"/>
            </a:pPr>
            <a:r>
              <a:rPr lang="en-US" sz="2800"/>
              <a:t>Συνήθως ελέγχεται με άμεση πίεση.</a:t>
            </a:r>
            <a:endParaRPr sz="2800"/>
          </a:p>
        </p:txBody>
      </p:sp>
      <p:pic>
        <p:nvPicPr>
          <p:cNvPr descr="Photo shows the hand of an injured person with venous bleeding from a deep cut injury." id="179" name="Google Shape;179;p19"/>
          <p:cNvPicPr preferRelativeResize="0"/>
          <p:nvPr/>
        </p:nvPicPr>
        <p:blipFill rotWithShape="1">
          <a:blip r:embed="rId3">
            <a:alphaModFix/>
          </a:blip>
          <a:srcRect b="0" l="0" r="0" t="0"/>
          <a:stretch/>
        </p:blipFill>
        <p:spPr>
          <a:xfrm>
            <a:off x="4914900" y="2121813"/>
            <a:ext cx="4062619" cy="3052396"/>
          </a:xfrm>
          <a:prstGeom prst="rect">
            <a:avLst/>
          </a:prstGeom>
          <a:noFill/>
          <a:ln>
            <a:noFill/>
          </a:ln>
        </p:spPr>
      </p:pic>
      <p:sp>
        <p:nvSpPr>
          <p:cNvPr id="180" name="Google Shape;180;p19"/>
          <p:cNvSpPr/>
          <p:nvPr/>
        </p:nvSpPr>
        <p:spPr>
          <a:xfrm>
            <a:off x="4809431" y="5168612"/>
            <a:ext cx="2388795" cy="2308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900">
                <a:solidFill>
                  <a:schemeClr val="dk1"/>
                </a:solidFill>
                <a:latin typeface="Calibri"/>
                <a:ea typeface="Calibri"/>
                <a:cs typeface="Calibri"/>
                <a:sym typeface="Calibri"/>
              </a:rPr>
              <a:t>© E.M. Singletary, M.D. Used with permission.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8">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8">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8">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8">
                                            <p:txEl>
                                              <p:pRg end="3" st="3"/>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5" name="Shape 185"/>
        <p:cNvGrpSpPr/>
        <p:nvPr/>
      </p:nvGrpSpPr>
      <p:grpSpPr>
        <a:xfrm>
          <a:off x="0" y="0"/>
          <a:ext cx="0" cy="0"/>
          <a:chOff x="0" y="0"/>
          <a:chExt cx="0" cy="0"/>
        </a:xfrm>
      </p:grpSpPr>
      <p:sp>
        <p:nvSpPr>
          <p:cNvPr id="186" name="Google Shape;186;p20"/>
          <p:cNvSpPr txBox="1"/>
          <p:nvPr>
            <p:ph type="title"/>
          </p:nvPr>
        </p:nvSpPr>
        <p:spPr>
          <a:xfrm>
            <a:off x="628650" y="365125"/>
            <a:ext cx="7886700" cy="1325563"/>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rgbClr val="006888"/>
              </a:buClr>
              <a:buSzPts val="4000"/>
              <a:buFont typeface="Calibri"/>
              <a:buNone/>
            </a:pPr>
            <a:r>
              <a:rPr lang="en-US"/>
              <a:t>Συζήτηση</a:t>
            </a:r>
            <a:endParaRPr b="1"/>
          </a:p>
        </p:txBody>
      </p:sp>
      <p:sp>
        <p:nvSpPr>
          <p:cNvPr id="187" name="Google Shape;187;p20"/>
          <p:cNvSpPr txBox="1"/>
          <p:nvPr>
            <p:ph idx="1" type="body"/>
          </p:nvPr>
        </p:nvSpPr>
        <p:spPr>
          <a:xfrm>
            <a:off x="194310" y="1775748"/>
            <a:ext cx="4377690" cy="4351338"/>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rgbClr val="7A194D"/>
              </a:buClr>
              <a:buSzPts val="3200"/>
              <a:buFont typeface="Noto Sans Symbols"/>
              <a:buChar char="▪"/>
            </a:pPr>
            <a:r>
              <a:rPr b="1" lang="en-US" sz="3200"/>
              <a:t>Αρτηριακή αιμορραγία</a:t>
            </a:r>
            <a:endParaRPr b="1" sz="3200"/>
          </a:p>
          <a:p>
            <a:pPr indent="-228600" lvl="1" marL="685800" rtl="0" algn="l">
              <a:lnSpc>
                <a:spcPct val="90000"/>
              </a:lnSpc>
              <a:spcBef>
                <a:spcPts val="500"/>
              </a:spcBef>
              <a:spcAft>
                <a:spcPts val="0"/>
              </a:spcAft>
              <a:buClr>
                <a:schemeClr val="dk1"/>
              </a:buClr>
              <a:buSzPts val="2800"/>
              <a:buChar char="•"/>
            </a:pPr>
            <a:r>
              <a:rPr lang="en-US" sz="2800"/>
              <a:t>Κάκωση αρτηρίας.</a:t>
            </a:r>
            <a:endParaRPr sz="2800"/>
          </a:p>
          <a:p>
            <a:pPr indent="-228600" lvl="1" marL="685800" rtl="0" algn="l">
              <a:lnSpc>
                <a:spcPct val="90000"/>
              </a:lnSpc>
              <a:spcBef>
                <a:spcPts val="500"/>
              </a:spcBef>
              <a:spcAft>
                <a:spcPts val="0"/>
              </a:spcAft>
              <a:buClr>
                <a:schemeClr val="dk1"/>
              </a:buClr>
              <a:buSzPts val="2800"/>
              <a:buChar char="•"/>
            </a:pPr>
            <a:r>
              <a:rPr lang="en-US" sz="2800"/>
              <a:t>Ελέγχεται δύσκολα.</a:t>
            </a:r>
            <a:endParaRPr sz="2800"/>
          </a:p>
          <a:p>
            <a:pPr indent="-228600" lvl="1" marL="685800" rtl="0" algn="l">
              <a:lnSpc>
                <a:spcPct val="90000"/>
              </a:lnSpc>
              <a:spcBef>
                <a:spcPts val="500"/>
              </a:spcBef>
              <a:spcAft>
                <a:spcPts val="0"/>
              </a:spcAft>
              <a:buClr>
                <a:schemeClr val="dk1"/>
              </a:buClr>
              <a:buSzPts val="2800"/>
              <a:buChar char="•"/>
            </a:pPr>
            <a:r>
              <a:rPr lang="en-US" sz="2800"/>
              <a:t>Το αίμα εκτινάσσεται κατά ώσεις (σφυγμικό).</a:t>
            </a:r>
            <a:endParaRPr sz="2800"/>
          </a:p>
          <a:p>
            <a:pPr indent="-228600" lvl="1" marL="685800" rtl="0" algn="l">
              <a:lnSpc>
                <a:spcPct val="90000"/>
              </a:lnSpc>
              <a:spcBef>
                <a:spcPts val="500"/>
              </a:spcBef>
              <a:spcAft>
                <a:spcPts val="0"/>
              </a:spcAft>
              <a:buClr>
                <a:schemeClr val="dk1"/>
              </a:buClr>
              <a:buSzPts val="2800"/>
              <a:buChar char="•"/>
            </a:pPr>
            <a:r>
              <a:rPr lang="en-US" sz="2800"/>
              <a:t>Μπορεί να προκαλέσει σοβαρή υπογκαιμία απειλητική για την ζωή.</a:t>
            </a:r>
            <a:endParaRPr sz="2800" strike="sngStrike"/>
          </a:p>
        </p:txBody>
      </p:sp>
      <p:pic>
        <p:nvPicPr>
          <p:cNvPr id="188" name="Google Shape;188;p20"/>
          <p:cNvPicPr preferRelativeResize="0"/>
          <p:nvPr/>
        </p:nvPicPr>
        <p:blipFill rotWithShape="1">
          <a:blip r:embed="rId3">
            <a:alphaModFix/>
          </a:blip>
          <a:srcRect b="0" l="0" r="0" t="0"/>
          <a:stretch/>
        </p:blipFill>
        <p:spPr>
          <a:xfrm>
            <a:off x="4790209" y="2433711"/>
            <a:ext cx="3998214" cy="2726055"/>
          </a:xfrm>
          <a:prstGeom prst="rect">
            <a:avLst/>
          </a:prstGeom>
          <a:noFill/>
          <a:ln cap="flat" cmpd="sng" w="9525">
            <a:solidFill>
              <a:srgbClr val="FF0000"/>
            </a:solidFill>
            <a:prstDash val="solid"/>
            <a:round/>
            <a:headEnd len="sm" w="sm" type="none"/>
            <a:tailEnd len="sm" w="sm" type="none"/>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8"/>
                                        </p:tgtEl>
                                        <p:attrNameLst>
                                          <p:attrName>style.visibility</p:attrName>
                                        </p:attrNameLst>
                                      </p:cBhvr>
                                      <p:to>
                                        <p:strVal val="visible"/>
                                      </p:to>
                                    </p:set>
                                    <p:animEffect filter="fade" transition="in">
                                      <p:cBhvr>
                                        <p:cTn dur="5000"/>
                                        <p:tgtEl>
                                          <p:spTgt spid="18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3" name="Shape 193"/>
        <p:cNvGrpSpPr/>
        <p:nvPr/>
      </p:nvGrpSpPr>
      <p:grpSpPr>
        <a:xfrm>
          <a:off x="0" y="0"/>
          <a:ext cx="0" cy="0"/>
          <a:chOff x="0" y="0"/>
          <a:chExt cx="0" cy="0"/>
        </a:xfrm>
      </p:grpSpPr>
      <p:sp>
        <p:nvSpPr>
          <p:cNvPr id="194" name="Google Shape;194;p21"/>
          <p:cNvSpPr txBox="1"/>
          <p:nvPr>
            <p:ph type="title"/>
          </p:nvPr>
        </p:nvSpPr>
        <p:spPr>
          <a:xfrm>
            <a:off x="628650" y="590310"/>
            <a:ext cx="7886700" cy="1249375"/>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rgbClr val="006888"/>
              </a:buClr>
              <a:buSzPts val="4000"/>
              <a:buFont typeface="Calibri"/>
              <a:buNone/>
            </a:pPr>
            <a:r>
              <a:rPr lang="en-US"/>
              <a:t>Άμεσες ενέργειες απειλητικών κακώσεων</a:t>
            </a:r>
            <a:endParaRPr b="1"/>
          </a:p>
        </p:txBody>
      </p:sp>
      <p:sp>
        <p:nvSpPr>
          <p:cNvPr id="195" name="Google Shape;195;p21"/>
          <p:cNvSpPr txBox="1"/>
          <p:nvPr>
            <p:ph idx="1" type="body"/>
          </p:nvPr>
        </p:nvSpPr>
        <p:spPr>
          <a:xfrm>
            <a:off x="628650" y="1863090"/>
            <a:ext cx="4008685" cy="3817620"/>
          </a:xfrm>
          <a:prstGeom prst="rect">
            <a:avLst/>
          </a:prstGeom>
          <a:noFill/>
          <a:ln>
            <a:noFill/>
          </a:ln>
        </p:spPr>
        <p:txBody>
          <a:bodyPr anchorCtr="0" anchor="t" bIns="45700" lIns="91425" spcFirstLastPara="1" rIns="91425" wrap="square" tIns="45700">
            <a:noAutofit/>
          </a:bodyPr>
          <a:lstStyle/>
          <a:p>
            <a:pPr indent="-228600" lvl="0" marL="228600" rtl="0" algn="l">
              <a:lnSpc>
                <a:spcPct val="90000"/>
              </a:lnSpc>
              <a:spcBef>
                <a:spcPts val="0"/>
              </a:spcBef>
              <a:spcAft>
                <a:spcPts val="0"/>
              </a:spcAft>
              <a:buClr>
                <a:srgbClr val="7B164E"/>
              </a:buClr>
              <a:buSzPts val="2800"/>
              <a:buFont typeface="Noto Sans Symbols"/>
              <a:buChar char="▪"/>
            </a:pPr>
            <a:r>
              <a:rPr lang="en-US"/>
              <a:t>Ποιες είναι οι απειλητικές κακώσεις ;</a:t>
            </a:r>
            <a:endParaRPr/>
          </a:p>
          <a:p>
            <a:pPr indent="-228600" lvl="0" marL="228600" rtl="0" algn="l">
              <a:lnSpc>
                <a:spcPct val="90000"/>
              </a:lnSpc>
              <a:spcBef>
                <a:spcPts val="1000"/>
              </a:spcBef>
              <a:spcAft>
                <a:spcPts val="0"/>
              </a:spcAft>
              <a:buClr>
                <a:srgbClr val="7B164E"/>
              </a:buClr>
              <a:buSzPts val="2800"/>
              <a:buFont typeface="Noto Sans Symbols"/>
              <a:buChar char="▪"/>
            </a:pPr>
            <a:r>
              <a:rPr lang="en-US"/>
              <a:t>Τι ενέργειες απαιτούνται ;</a:t>
            </a:r>
            <a:endParaRPr/>
          </a:p>
        </p:txBody>
      </p:sp>
      <p:pic>
        <p:nvPicPr>
          <p:cNvPr descr="Photo shows a person whose right lower leg is wrapped in blood-soaked dressings, from which blood is dripping." id="196" name="Google Shape;196;p21"/>
          <p:cNvPicPr preferRelativeResize="0"/>
          <p:nvPr/>
        </p:nvPicPr>
        <p:blipFill rotWithShape="1">
          <a:blip r:embed="rId3">
            <a:alphaModFix/>
          </a:blip>
          <a:srcRect b="0" l="0" r="0" t="0"/>
          <a:stretch/>
        </p:blipFill>
        <p:spPr>
          <a:xfrm>
            <a:off x="4716780" y="2038796"/>
            <a:ext cx="4267200" cy="2852738"/>
          </a:xfrm>
          <a:prstGeom prst="rect">
            <a:avLst/>
          </a:prstGeom>
          <a:noFill/>
          <a:ln>
            <a:noFill/>
          </a:ln>
        </p:spPr>
      </p:pic>
      <p:sp>
        <p:nvSpPr>
          <p:cNvPr id="197" name="Google Shape;197;p21"/>
          <p:cNvSpPr/>
          <p:nvPr/>
        </p:nvSpPr>
        <p:spPr>
          <a:xfrm>
            <a:off x="4637335" y="4869120"/>
            <a:ext cx="1968809" cy="2308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900">
                <a:solidFill>
                  <a:schemeClr val="dk1"/>
                </a:solidFill>
                <a:latin typeface="Calibri"/>
                <a:ea typeface="Calibri"/>
                <a:cs typeface="Calibri"/>
                <a:sym typeface="Calibri"/>
              </a:rPr>
              <a:t>Courtesy of Peter T. Pons, MD, FACEP.</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5">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5">
                                            <p:txEl>
                                              <p:pRg end="1" st="1"/>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2" name="Shape 202"/>
        <p:cNvGrpSpPr/>
        <p:nvPr/>
      </p:nvGrpSpPr>
      <p:grpSpPr>
        <a:xfrm>
          <a:off x="0" y="0"/>
          <a:ext cx="0" cy="0"/>
          <a:chOff x="0" y="0"/>
          <a:chExt cx="0" cy="0"/>
        </a:xfrm>
      </p:grpSpPr>
      <p:sp>
        <p:nvSpPr>
          <p:cNvPr id="203" name="Google Shape;203;p22"/>
          <p:cNvSpPr txBox="1"/>
          <p:nvPr>
            <p:ph type="title"/>
          </p:nvPr>
        </p:nvSpPr>
        <p:spPr>
          <a:xfrm>
            <a:off x="628650" y="365125"/>
            <a:ext cx="7886700" cy="1325563"/>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rgbClr val="006888"/>
              </a:buClr>
              <a:buSzPts val="4000"/>
              <a:buFont typeface="Calibri"/>
              <a:buNone/>
            </a:pPr>
            <a:r>
              <a:rPr b="1" lang="en-US"/>
              <a:t>Εξέλιξη</a:t>
            </a:r>
            <a:endParaRPr b="1"/>
          </a:p>
        </p:txBody>
      </p:sp>
      <p:sp>
        <p:nvSpPr>
          <p:cNvPr id="204" name="Google Shape;204;p22"/>
          <p:cNvSpPr txBox="1"/>
          <p:nvPr>
            <p:ph idx="1" type="body"/>
          </p:nvPr>
        </p:nvSpPr>
        <p:spPr>
          <a:xfrm>
            <a:off x="628649" y="1825625"/>
            <a:ext cx="8308522" cy="4351338"/>
          </a:xfrm>
          <a:prstGeom prst="rect">
            <a:avLst/>
          </a:prstGeom>
          <a:noFill/>
          <a:ln>
            <a:noFill/>
          </a:ln>
        </p:spPr>
        <p:txBody>
          <a:bodyPr anchorCtr="0" anchor="t" bIns="45700" lIns="91425" spcFirstLastPara="1" rIns="91425" wrap="square" tIns="45700">
            <a:normAutofit lnSpcReduction="10000"/>
          </a:bodyPr>
          <a:lstStyle/>
          <a:p>
            <a:pPr indent="-228600" lvl="0" marL="228600" rtl="0" algn="l">
              <a:lnSpc>
                <a:spcPct val="90000"/>
              </a:lnSpc>
              <a:spcBef>
                <a:spcPts val="0"/>
              </a:spcBef>
              <a:spcAft>
                <a:spcPts val="0"/>
              </a:spcAft>
              <a:buClr>
                <a:srgbClr val="7A194D"/>
              </a:buClr>
              <a:buSzPts val="2800"/>
              <a:buFont typeface="Noto Sans Symbols"/>
              <a:buChar char="▪"/>
            </a:pPr>
            <a:r>
              <a:rPr lang="en-US"/>
              <a:t>X — Μεγάλη αιμορραγία στο δεξί πόδι, ελέγχθηκε με τουρνικέ.</a:t>
            </a:r>
            <a:endParaRPr/>
          </a:p>
          <a:p>
            <a:pPr indent="-228600" lvl="0" marL="228600" rtl="0" algn="l">
              <a:lnSpc>
                <a:spcPct val="90000"/>
              </a:lnSpc>
              <a:spcBef>
                <a:spcPts val="1000"/>
              </a:spcBef>
              <a:spcAft>
                <a:spcPts val="0"/>
              </a:spcAft>
              <a:buClr>
                <a:srgbClr val="7A194D"/>
              </a:buClr>
              <a:buSzPts val="2800"/>
              <a:buFont typeface="Noto Sans Symbols"/>
              <a:buChar char="▪"/>
            </a:pPr>
            <a:r>
              <a:rPr lang="en-US"/>
              <a:t>A — Ανοικτός αεραγωγός.</a:t>
            </a:r>
            <a:endParaRPr/>
          </a:p>
          <a:p>
            <a:pPr indent="-228600" lvl="0" marL="228600" rtl="0" algn="l">
              <a:lnSpc>
                <a:spcPct val="90000"/>
              </a:lnSpc>
              <a:spcBef>
                <a:spcPts val="1000"/>
              </a:spcBef>
              <a:spcAft>
                <a:spcPts val="0"/>
              </a:spcAft>
              <a:buClr>
                <a:srgbClr val="7A194D"/>
              </a:buClr>
              <a:buSzPts val="2800"/>
              <a:buFont typeface="Noto Sans Symbols"/>
              <a:buChar char="▪"/>
            </a:pPr>
            <a:r>
              <a:rPr lang="en-US"/>
              <a:t>B — Γρήγορες αναπνοές (20/λεπτό), χορήγηση οξυγόνου.</a:t>
            </a:r>
            <a:endParaRPr/>
          </a:p>
          <a:p>
            <a:pPr indent="-228600" lvl="0" marL="228600" rtl="0" algn="l">
              <a:lnSpc>
                <a:spcPct val="90000"/>
              </a:lnSpc>
              <a:spcBef>
                <a:spcPts val="1000"/>
              </a:spcBef>
              <a:spcAft>
                <a:spcPts val="0"/>
              </a:spcAft>
              <a:buClr>
                <a:srgbClr val="7A194D"/>
              </a:buClr>
              <a:buSzPts val="2800"/>
              <a:buFont typeface="Noto Sans Symbols"/>
              <a:buChar char="▪"/>
            </a:pPr>
            <a:r>
              <a:rPr lang="en-US"/>
              <a:t>C — Δέρμα ωχρό και υγρό, γρήγορος κερκιδικός σφυγμός.</a:t>
            </a:r>
            <a:endParaRPr/>
          </a:p>
          <a:p>
            <a:pPr indent="-228600" lvl="0" marL="228600" rtl="0" algn="l">
              <a:lnSpc>
                <a:spcPct val="90000"/>
              </a:lnSpc>
              <a:spcBef>
                <a:spcPts val="1000"/>
              </a:spcBef>
              <a:spcAft>
                <a:spcPts val="0"/>
              </a:spcAft>
              <a:buClr>
                <a:srgbClr val="7A194D"/>
              </a:buClr>
              <a:buSzPts val="2800"/>
              <a:buFont typeface="Noto Sans Symbols"/>
              <a:buChar char="▪"/>
            </a:pPr>
            <a:r>
              <a:rPr lang="en-US"/>
              <a:t>D — GCS : 15.</a:t>
            </a:r>
            <a:endParaRPr strike="sngStrike"/>
          </a:p>
          <a:p>
            <a:pPr indent="-228600" lvl="0" marL="228600" rtl="0" algn="l">
              <a:lnSpc>
                <a:spcPct val="90000"/>
              </a:lnSpc>
              <a:spcBef>
                <a:spcPts val="1000"/>
              </a:spcBef>
              <a:spcAft>
                <a:spcPts val="0"/>
              </a:spcAft>
              <a:buClr>
                <a:srgbClr val="7A194D"/>
              </a:buClr>
              <a:buSzPts val="2800"/>
              <a:buFont typeface="Noto Sans Symbols"/>
              <a:buChar char="▪"/>
            </a:pPr>
            <a:r>
              <a:rPr lang="en-US"/>
              <a:t>E — Δεν αισθάνεται, δεν κινεί το πόδι, δεν έχει σφυγμό περιφερικά της κάκωσης.</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9" name="Shape 209"/>
        <p:cNvGrpSpPr/>
        <p:nvPr/>
      </p:nvGrpSpPr>
      <p:grpSpPr>
        <a:xfrm>
          <a:off x="0" y="0"/>
          <a:ext cx="0" cy="0"/>
          <a:chOff x="0" y="0"/>
          <a:chExt cx="0" cy="0"/>
        </a:xfrm>
      </p:grpSpPr>
      <p:sp>
        <p:nvSpPr>
          <p:cNvPr id="210" name="Google Shape;210;p23"/>
          <p:cNvSpPr txBox="1"/>
          <p:nvPr>
            <p:ph type="title"/>
          </p:nvPr>
        </p:nvSpPr>
        <p:spPr>
          <a:xfrm>
            <a:off x="628650" y="365125"/>
            <a:ext cx="7886700" cy="1325563"/>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rgbClr val="006888"/>
              </a:buClr>
              <a:buSzPts val="4000"/>
              <a:buFont typeface="Calibri"/>
              <a:buNone/>
            </a:pPr>
            <a:r>
              <a:rPr lang="en-US"/>
              <a:t>Συζήτηση</a:t>
            </a:r>
            <a:endParaRPr b="1"/>
          </a:p>
        </p:txBody>
      </p:sp>
      <p:sp>
        <p:nvSpPr>
          <p:cNvPr id="211" name="Google Shape;211;p23"/>
          <p:cNvSpPr txBox="1"/>
          <p:nvPr>
            <p:ph idx="1" type="body"/>
          </p:nvPr>
        </p:nvSpPr>
        <p:spPr>
          <a:xfrm>
            <a:off x="628650" y="1825625"/>
            <a:ext cx="7886700" cy="4351338"/>
          </a:xfrm>
          <a:prstGeom prst="rect">
            <a:avLst/>
          </a:prstGeom>
          <a:noFill/>
          <a:ln>
            <a:noFill/>
          </a:ln>
        </p:spPr>
        <p:txBody>
          <a:bodyPr anchorCtr="0" anchor="t" bIns="45700" lIns="91425" spcFirstLastPara="1" rIns="91425" wrap="square" tIns="45700">
            <a:noAutofit/>
          </a:bodyPr>
          <a:lstStyle/>
          <a:p>
            <a:pPr indent="-228600" lvl="0" marL="228600" rtl="0" algn="l">
              <a:lnSpc>
                <a:spcPct val="90000"/>
              </a:lnSpc>
              <a:spcBef>
                <a:spcPts val="0"/>
              </a:spcBef>
              <a:spcAft>
                <a:spcPts val="0"/>
              </a:spcAft>
              <a:buClr>
                <a:srgbClr val="7A194D"/>
              </a:buClr>
              <a:buSzPts val="3200"/>
              <a:buFont typeface="Noto Sans Symbols"/>
              <a:buChar char="▪"/>
            </a:pPr>
            <a:r>
              <a:rPr lang="en-US" sz="3200"/>
              <a:t>Αν ήταν αναίσθητος, με ρηχές και γρήγορες αναπνοές (&gt; 30 αναπνοές / λεπτό), θα άλλαζε η αρχική αντιμετώπιση ;</a:t>
            </a:r>
            <a:endParaRPr/>
          </a:p>
          <a:p>
            <a:pPr indent="-228600" lvl="0" marL="228600" rtl="0" algn="l">
              <a:lnSpc>
                <a:spcPct val="90000"/>
              </a:lnSpc>
              <a:spcBef>
                <a:spcPts val="1000"/>
              </a:spcBef>
              <a:spcAft>
                <a:spcPts val="0"/>
              </a:spcAft>
              <a:buClr>
                <a:srgbClr val="7A194D"/>
              </a:buClr>
              <a:buSzPts val="3200"/>
              <a:buFont typeface="Noto Sans Symbols"/>
              <a:buChar char="▪"/>
            </a:pPr>
            <a:r>
              <a:rPr lang="en-US" sz="3200"/>
              <a:t>Διαχείριση των απειλητικών για την ζωή καταστάσεων.</a:t>
            </a:r>
            <a:endParaRPr sz="3200"/>
          </a:p>
          <a:p>
            <a:pPr indent="0" lvl="0" marL="0" rtl="0" algn="l">
              <a:lnSpc>
                <a:spcPct val="90000"/>
              </a:lnSpc>
              <a:spcBef>
                <a:spcPts val="1000"/>
              </a:spcBef>
              <a:spcAft>
                <a:spcPts val="0"/>
              </a:spcAft>
              <a:buSzPts val="2800"/>
              <a:buNone/>
            </a:pPr>
            <a:r>
              <a:t/>
            </a:r>
            <a:endParaRPr/>
          </a:p>
          <a:p>
            <a:pPr indent="0" lvl="0" marL="0" rtl="0" algn="ctr">
              <a:lnSpc>
                <a:spcPct val="90000"/>
              </a:lnSpc>
              <a:spcBef>
                <a:spcPts val="1000"/>
              </a:spcBef>
              <a:spcAft>
                <a:spcPts val="0"/>
              </a:spcAft>
              <a:buSzPts val="3600"/>
              <a:buNone/>
            </a:pPr>
            <a:r>
              <a:rPr b="1" lang="en-US" sz="3600">
                <a:solidFill>
                  <a:srgbClr val="7A194D"/>
                </a:solidFill>
              </a:rPr>
              <a:t>Πρώτα αντιμετωπίστε τις απειλητικές για τη ζωή κακώσεις.</a:t>
            </a:r>
            <a:endParaRPr>
              <a:solidFill>
                <a:srgbClr val="7A194D"/>
              </a:solidFill>
            </a:endParaRPr>
          </a:p>
          <a:p>
            <a:pPr indent="0" lvl="0" marL="0" rtl="0" algn="l">
              <a:lnSpc>
                <a:spcPct val="90000"/>
              </a:lnSpc>
              <a:spcBef>
                <a:spcPts val="1000"/>
              </a:spcBef>
              <a:spcAft>
                <a:spcPts val="0"/>
              </a:spcAft>
              <a:buSzPts val="2800"/>
              <a:buNone/>
            </a:pPr>
            <a:r>
              <a:rPr lang="en-US"/>
              <a:t>	</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6" name="Shape 216"/>
        <p:cNvGrpSpPr/>
        <p:nvPr/>
      </p:nvGrpSpPr>
      <p:grpSpPr>
        <a:xfrm>
          <a:off x="0" y="0"/>
          <a:ext cx="0" cy="0"/>
          <a:chOff x="0" y="0"/>
          <a:chExt cx="0" cy="0"/>
        </a:xfrm>
      </p:grpSpPr>
      <p:sp>
        <p:nvSpPr>
          <p:cNvPr id="217" name="Google Shape;217;p24"/>
          <p:cNvSpPr txBox="1"/>
          <p:nvPr>
            <p:ph type="title"/>
          </p:nvPr>
        </p:nvSpPr>
        <p:spPr>
          <a:xfrm>
            <a:off x="628650" y="365125"/>
            <a:ext cx="7886700" cy="1325563"/>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rgbClr val="006888"/>
              </a:buClr>
              <a:buSzPts val="4000"/>
              <a:buFont typeface="Calibri"/>
              <a:buNone/>
            </a:pPr>
            <a:r>
              <a:rPr lang="en-US"/>
              <a:t>Συζήτηση</a:t>
            </a:r>
            <a:endParaRPr b="1"/>
          </a:p>
        </p:txBody>
      </p:sp>
      <p:sp>
        <p:nvSpPr>
          <p:cNvPr id="218" name="Google Shape;218;p24"/>
          <p:cNvSpPr txBox="1"/>
          <p:nvPr>
            <p:ph idx="1" type="body"/>
          </p:nvPr>
        </p:nvSpPr>
        <p:spPr>
          <a:xfrm>
            <a:off x="628650" y="1825625"/>
            <a:ext cx="7886700" cy="4351338"/>
          </a:xfrm>
          <a:prstGeom prst="rect">
            <a:avLst/>
          </a:prstGeom>
          <a:noFill/>
          <a:ln>
            <a:noFill/>
          </a:ln>
        </p:spPr>
        <p:txBody>
          <a:bodyPr anchorCtr="0" anchor="t" bIns="45700" lIns="91425" spcFirstLastPara="1" rIns="91425" wrap="square" tIns="45700">
            <a:noAutofit/>
          </a:bodyPr>
          <a:lstStyle/>
          <a:p>
            <a:pPr indent="-228600" lvl="0" marL="228600" rtl="0" algn="l">
              <a:lnSpc>
                <a:spcPct val="90000"/>
              </a:lnSpc>
              <a:spcBef>
                <a:spcPts val="0"/>
              </a:spcBef>
              <a:spcAft>
                <a:spcPts val="0"/>
              </a:spcAft>
              <a:buClr>
                <a:srgbClr val="7A194D"/>
              </a:buClr>
              <a:buSzPts val="3200"/>
              <a:buFont typeface="Noto Sans Symbols"/>
              <a:buChar char="▪"/>
            </a:pPr>
            <a:r>
              <a:rPr lang="en-US" sz="3200"/>
              <a:t>Που θα τον διακομίσετε ;</a:t>
            </a:r>
            <a:endParaRPr sz="3200"/>
          </a:p>
          <a:p>
            <a:pPr indent="-228600" lvl="0" marL="228600" rtl="0" algn="l">
              <a:lnSpc>
                <a:spcPct val="90000"/>
              </a:lnSpc>
              <a:spcBef>
                <a:spcPts val="1000"/>
              </a:spcBef>
              <a:spcAft>
                <a:spcPts val="0"/>
              </a:spcAft>
              <a:buClr>
                <a:srgbClr val="7A194D"/>
              </a:buClr>
              <a:buSzPts val="3200"/>
              <a:buFont typeface="Noto Sans Symbols"/>
              <a:buChar char="▪"/>
            </a:pPr>
            <a:r>
              <a:rPr lang="en-US" sz="3200"/>
              <a:t>Πως θα τον μεταφέρετε ;</a:t>
            </a:r>
            <a:endParaRPr sz="3200"/>
          </a:p>
          <a:p>
            <a:pPr indent="-228600" lvl="0" marL="228600" rtl="0" algn="l">
              <a:lnSpc>
                <a:spcPct val="90000"/>
              </a:lnSpc>
              <a:spcBef>
                <a:spcPts val="1000"/>
              </a:spcBef>
              <a:spcAft>
                <a:spcPts val="0"/>
              </a:spcAft>
              <a:buClr>
                <a:srgbClr val="7A194D"/>
              </a:buClr>
              <a:buSzPts val="3200"/>
              <a:buFont typeface="Noto Sans Symbols"/>
              <a:buChar char="▪"/>
            </a:pPr>
            <a:r>
              <a:rPr lang="en-US" sz="3200"/>
              <a:t>Η δευτεροβάθμια εκτίμηση θα γίνει στη σκηνή ή καθοδόν ;</a:t>
            </a:r>
            <a:endParaRPr sz="3200"/>
          </a:p>
          <a:p>
            <a:pPr indent="-50800" lvl="0" marL="228600" rtl="0" algn="l">
              <a:lnSpc>
                <a:spcPct val="90000"/>
              </a:lnSpc>
              <a:spcBef>
                <a:spcPts val="1000"/>
              </a:spcBef>
              <a:spcAft>
                <a:spcPts val="0"/>
              </a:spcAft>
              <a:buClr>
                <a:srgbClr val="7A194D"/>
              </a:buClr>
              <a:buSzPts val="2800"/>
              <a:buFont typeface="Noto Sans Symbols"/>
              <a:buNone/>
            </a:pPr>
            <a:r>
              <a:t/>
            </a:r>
            <a:endParaRPr/>
          </a:p>
          <a:p>
            <a:pPr indent="0" lvl="0" marL="0" rtl="0" algn="l">
              <a:lnSpc>
                <a:spcPct val="90000"/>
              </a:lnSpc>
              <a:spcBef>
                <a:spcPts val="1000"/>
              </a:spcBef>
              <a:spcAft>
                <a:spcPts val="0"/>
              </a:spcAft>
              <a:buSzPts val="2800"/>
              <a:buNone/>
            </a:pPr>
            <a: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8">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8">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8">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8">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8">
                                            <p:txEl>
                                              <p:pRg end="4" st="4"/>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3" name="Shape 223"/>
        <p:cNvGrpSpPr/>
        <p:nvPr/>
      </p:nvGrpSpPr>
      <p:grpSpPr>
        <a:xfrm>
          <a:off x="0" y="0"/>
          <a:ext cx="0" cy="0"/>
          <a:chOff x="0" y="0"/>
          <a:chExt cx="0" cy="0"/>
        </a:xfrm>
      </p:grpSpPr>
      <p:sp>
        <p:nvSpPr>
          <p:cNvPr id="224" name="Google Shape;224;p25"/>
          <p:cNvSpPr txBox="1"/>
          <p:nvPr>
            <p:ph type="title"/>
          </p:nvPr>
        </p:nvSpPr>
        <p:spPr>
          <a:xfrm>
            <a:off x="628650" y="365125"/>
            <a:ext cx="7886700" cy="1325563"/>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rgbClr val="006888"/>
              </a:buClr>
              <a:buSzPts val="4000"/>
              <a:buFont typeface="Calibri"/>
              <a:buNone/>
            </a:pPr>
            <a:r>
              <a:rPr b="1" lang="en-US"/>
              <a:t>Περίληψη περιστατικού</a:t>
            </a:r>
            <a:r>
              <a:rPr lang="en-US"/>
              <a:t> </a:t>
            </a:r>
            <a:endParaRPr/>
          </a:p>
        </p:txBody>
      </p:sp>
      <p:sp>
        <p:nvSpPr>
          <p:cNvPr id="225" name="Google Shape;225;p25"/>
          <p:cNvSpPr txBox="1"/>
          <p:nvPr>
            <p:ph idx="1" type="body"/>
          </p:nvPr>
        </p:nvSpPr>
        <p:spPr>
          <a:xfrm>
            <a:off x="628650" y="1825625"/>
            <a:ext cx="7886700" cy="4351338"/>
          </a:xfrm>
          <a:prstGeom prst="rect">
            <a:avLst/>
          </a:prstGeom>
          <a:noFill/>
          <a:ln>
            <a:noFill/>
          </a:ln>
        </p:spPr>
        <p:txBody>
          <a:bodyPr anchorCtr="0" anchor="t" bIns="45700" lIns="91425" spcFirstLastPara="1" rIns="91425" wrap="square" tIns="45700">
            <a:noAutofit/>
          </a:bodyPr>
          <a:lstStyle/>
          <a:p>
            <a:pPr indent="-228600" lvl="0" marL="228600" rtl="0" algn="l">
              <a:lnSpc>
                <a:spcPct val="90000"/>
              </a:lnSpc>
              <a:spcBef>
                <a:spcPts val="0"/>
              </a:spcBef>
              <a:spcAft>
                <a:spcPts val="0"/>
              </a:spcAft>
              <a:buClr>
                <a:srgbClr val="7A194D"/>
              </a:buClr>
              <a:buSzPts val="3200"/>
              <a:buFont typeface="Noto Sans Symbols"/>
              <a:buChar char="▪"/>
            </a:pPr>
            <a:r>
              <a:rPr lang="en-US" sz="3200"/>
              <a:t>Ολοκληρώθηκε η πρωτοβάθμια εκτίμηση. </a:t>
            </a:r>
            <a:endParaRPr/>
          </a:p>
          <a:p>
            <a:pPr indent="-228600" lvl="0" marL="228600" rtl="0" algn="l">
              <a:lnSpc>
                <a:spcPct val="90000"/>
              </a:lnSpc>
              <a:spcBef>
                <a:spcPts val="1000"/>
              </a:spcBef>
              <a:spcAft>
                <a:spcPts val="0"/>
              </a:spcAft>
              <a:buClr>
                <a:srgbClr val="7A194D"/>
              </a:buClr>
              <a:buSzPts val="3200"/>
              <a:buFont typeface="Noto Sans Symbols"/>
              <a:buChar char="▪"/>
            </a:pPr>
            <a:r>
              <a:rPr lang="en-US" sz="3200"/>
              <a:t>Αντιμετωπίστηκαν οι απειλητικές κακώσεις.</a:t>
            </a:r>
            <a:endParaRPr sz="3200"/>
          </a:p>
          <a:p>
            <a:pPr indent="-228600" lvl="0" marL="228600" rtl="0" algn="l">
              <a:lnSpc>
                <a:spcPct val="90000"/>
              </a:lnSpc>
              <a:spcBef>
                <a:spcPts val="1000"/>
              </a:spcBef>
              <a:spcAft>
                <a:spcPts val="0"/>
              </a:spcAft>
              <a:buClr>
                <a:srgbClr val="7A194D"/>
              </a:buClr>
              <a:buSzPts val="3200"/>
              <a:buFont typeface="Noto Sans Symbols"/>
              <a:buChar char="▪"/>
            </a:pPr>
            <a:r>
              <a:rPr lang="en-US" sz="3200"/>
              <a:t>Ο ασθενής μεταφέρθηκε στο κέντρο τραύματος και μπήκε στο χειρουργείο.</a:t>
            </a:r>
            <a:endParaRPr sz="3200"/>
          </a:p>
          <a:p>
            <a:pPr indent="-228600" lvl="0" marL="228600" rtl="0" algn="l">
              <a:lnSpc>
                <a:spcPct val="90000"/>
              </a:lnSpc>
              <a:spcBef>
                <a:spcPts val="1000"/>
              </a:spcBef>
              <a:spcAft>
                <a:spcPts val="0"/>
              </a:spcAft>
              <a:buClr>
                <a:srgbClr val="7A194D"/>
              </a:buClr>
              <a:buSzPts val="3200"/>
              <a:buFont typeface="Noto Sans Symbols"/>
              <a:buChar char="▪"/>
            </a:pPr>
            <a:r>
              <a:rPr lang="en-US" sz="3200"/>
              <a:t>Πήρε εξιτήριο σε μια εβδομάδα, μετά από ακρωτηριασμό του άκρου.</a:t>
            </a:r>
            <a:endParaRPr sz="3200"/>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0" name="Shape 230"/>
        <p:cNvGrpSpPr/>
        <p:nvPr/>
      </p:nvGrpSpPr>
      <p:grpSpPr>
        <a:xfrm>
          <a:off x="0" y="0"/>
          <a:ext cx="0" cy="0"/>
          <a:chOff x="0" y="0"/>
          <a:chExt cx="0" cy="0"/>
        </a:xfrm>
      </p:grpSpPr>
      <p:sp>
        <p:nvSpPr>
          <p:cNvPr id="231" name="Google Shape;231;p26"/>
          <p:cNvSpPr txBox="1"/>
          <p:nvPr>
            <p:ph type="title"/>
          </p:nvPr>
        </p:nvSpPr>
        <p:spPr>
          <a:xfrm>
            <a:off x="628650" y="658891"/>
            <a:ext cx="7886700" cy="1023338"/>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rgbClr val="006888"/>
              </a:buClr>
              <a:buSzPts val="4000"/>
              <a:buFont typeface="Calibri"/>
              <a:buNone/>
            </a:pPr>
            <a:r>
              <a:rPr b="1" lang="en-US"/>
              <a:t>Κρίσιμες ενέργειες</a:t>
            </a:r>
            <a:endParaRPr/>
          </a:p>
        </p:txBody>
      </p:sp>
      <p:sp>
        <p:nvSpPr>
          <p:cNvPr id="232" name="Google Shape;232;p26"/>
          <p:cNvSpPr txBox="1"/>
          <p:nvPr>
            <p:ph idx="1" type="body"/>
          </p:nvPr>
        </p:nvSpPr>
        <p:spPr>
          <a:xfrm>
            <a:off x="628650" y="1825625"/>
            <a:ext cx="7886700" cy="4351338"/>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rgbClr val="7A194D"/>
              </a:buClr>
              <a:buSzPts val="3000"/>
              <a:buFont typeface="Noto Sans Symbols"/>
              <a:buChar char="▪"/>
            </a:pPr>
            <a:r>
              <a:rPr lang="en-US" sz="3000"/>
              <a:t>Σε αυτό το περιστατικό: </a:t>
            </a:r>
            <a:endParaRPr sz="3000"/>
          </a:p>
          <a:p>
            <a:pPr indent="-228600" lvl="1" marL="685800" rtl="0" algn="l">
              <a:lnSpc>
                <a:spcPct val="90000"/>
              </a:lnSpc>
              <a:spcBef>
                <a:spcPts val="500"/>
              </a:spcBef>
              <a:spcAft>
                <a:spcPts val="0"/>
              </a:spcAft>
              <a:buClr>
                <a:schemeClr val="dk1"/>
              </a:buClr>
              <a:buSzPts val="2800"/>
              <a:buChar char="•"/>
            </a:pPr>
            <a:r>
              <a:rPr lang="en-US" sz="2800"/>
              <a:t>Έλεγχος εξωτερικής αιμορραγίας.</a:t>
            </a:r>
            <a:endParaRPr/>
          </a:p>
          <a:p>
            <a:pPr indent="-228600" lvl="2" marL="1143000" rtl="0" algn="l">
              <a:lnSpc>
                <a:spcPct val="90000"/>
              </a:lnSpc>
              <a:spcBef>
                <a:spcPts val="500"/>
              </a:spcBef>
              <a:spcAft>
                <a:spcPts val="0"/>
              </a:spcAft>
              <a:buClr>
                <a:schemeClr val="dk1"/>
              </a:buClr>
              <a:buSzPts val="2600"/>
              <a:buChar char="•"/>
            </a:pPr>
            <a:r>
              <a:rPr lang="en-US" sz="2600"/>
              <a:t>Άμεση πίεση </a:t>
            </a:r>
            <a:endParaRPr/>
          </a:p>
          <a:p>
            <a:pPr indent="-228600" lvl="2" marL="1143000" rtl="0" algn="l">
              <a:lnSpc>
                <a:spcPct val="90000"/>
              </a:lnSpc>
              <a:spcBef>
                <a:spcPts val="500"/>
              </a:spcBef>
              <a:spcAft>
                <a:spcPts val="0"/>
              </a:spcAft>
              <a:buClr>
                <a:schemeClr val="dk1"/>
              </a:buClr>
              <a:buSzPts val="2600"/>
              <a:buChar char="•"/>
            </a:pPr>
            <a:r>
              <a:rPr lang="en-US" sz="2600"/>
              <a:t>Tourniquet </a:t>
            </a:r>
            <a:endParaRPr sz="2600"/>
          </a:p>
          <a:p>
            <a:pPr indent="-228600" lvl="1" marL="685800" rtl="0" algn="l">
              <a:lnSpc>
                <a:spcPct val="90000"/>
              </a:lnSpc>
              <a:spcBef>
                <a:spcPts val="500"/>
              </a:spcBef>
              <a:spcAft>
                <a:spcPts val="0"/>
              </a:spcAft>
              <a:buClr>
                <a:schemeClr val="dk1"/>
              </a:buClr>
              <a:buSzPts val="2800"/>
              <a:buChar char="•"/>
            </a:pPr>
            <a:r>
              <a:rPr lang="en-US" sz="2800"/>
              <a:t>Χορήγηση οξυγόνου.</a:t>
            </a:r>
            <a:endParaRPr sz="2800"/>
          </a:p>
          <a:p>
            <a:pPr indent="-228600" lvl="1" marL="685800" rtl="0" algn="l">
              <a:lnSpc>
                <a:spcPct val="90000"/>
              </a:lnSpc>
              <a:spcBef>
                <a:spcPts val="500"/>
              </a:spcBef>
              <a:spcAft>
                <a:spcPts val="0"/>
              </a:spcAft>
              <a:buClr>
                <a:schemeClr val="dk1"/>
              </a:buClr>
              <a:buSzPts val="2800"/>
              <a:buChar char="•"/>
            </a:pPr>
            <a:r>
              <a:rPr lang="en-US" sz="2800"/>
              <a:t>Προστασία από την υποθερμία.	</a:t>
            </a:r>
            <a:endParaRPr/>
          </a:p>
          <a:p>
            <a:pPr indent="-228600" lvl="2" marL="1143000" rtl="0" algn="l">
              <a:lnSpc>
                <a:spcPct val="90000"/>
              </a:lnSpc>
              <a:spcBef>
                <a:spcPts val="500"/>
              </a:spcBef>
              <a:spcAft>
                <a:spcPts val="0"/>
              </a:spcAft>
              <a:buClr>
                <a:schemeClr val="dk1"/>
              </a:buClr>
              <a:buSzPts val="2600"/>
              <a:buChar char="•"/>
            </a:pPr>
            <a:r>
              <a:rPr lang="en-US" sz="2600"/>
              <a:t>Χρήση κουβέρτας </a:t>
            </a:r>
            <a:endParaRPr sz="2600"/>
          </a:p>
          <a:p>
            <a:pPr indent="-228600" lvl="1" marL="685800" rtl="0" algn="l">
              <a:lnSpc>
                <a:spcPct val="90000"/>
              </a:lnSpc>
              <a:spcBef>
                <a:spcPts val="500"/>
              </a:spcBef>
              <a:spcAft>
                <a:spcPts val="0"/>
              </a:spcAft>
              <a:buClr>
                <a:schemeClr val="dk1"/>
              </a:buClr>
              <a:buSzPts val="2800"/>
              <a:buChar char="•"/>
            </a:pPr>
            <a:r>
              <a:rPr lang="en-US" sz="2800"/>
              <a:t>Ενδοφλέβια αγωγή.</a:t>
            </a:r>
            <a:endParaRPr sz="2800"/>
          </a:p>
          <a:p>
            <a:pPr indent="-228600" lvl="2" marL="1143000" rtl="0" algn="l">
              <a:lnSpc>
                <a:spcPct val="90000"/>
              </a:lnSpc>
              <a:spcBef>
                <a:spcPts val="500"/>
              </a:spcBef>
              <a:spcAft>
                <a:spcPts val="0"/>
              </a:spcAft>
              <a:buClr>
                <a:schemeClr val="dk1"/>
              </a:buClr>
              <a:buSzPts val="2600"/>
              <a:buChar char="•"/>
            </a:pPr>
            <a:r>
              <a:rPr lang="en-US" sz="2600"/>
              <a:t>Χορήγηση υγρών για υποστήριξη κυκλοφορικού</a:t>
            </a:r>
            <a:endParaRPr sz="2600"/>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7" name="Shape 237"/>
        <p:cNvGrpSpPr/>
        <p:nvPr/>
      </p:nvGrpSpPr>
      <p:grpSpPr>
        <a:xfrm>
          <a:off x="0" y="0"/>
          <a:ext cx="0" cy="0"/>
          <a:chOff x="0" y="0"/>
          <a:chExt cx="0" cy="0"/>
        </a:xfrm>
      </p:grpSpPr>
      <p:sp>
        <p:nvSpPr>
          <p:cNvPr id="238" name="Google Shape;238;p27"/>
          <p:cNvSpPr txBox="1"/>
          <p:nvPr>
            <p:ph type="title"/>
          </p:nvPr>
        </p:nvSpPr>
        <p:spPr>
          <a:xfrm>
            <a:off x="628650" y="658891"/>
            <a:ext cx="7886700" cy="1023338"/>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rgbClr val="006888"/>
              </a:buClr>
              <a:buSzPts val="4000"/>
              <a:buFont typeface="Calibri"/>
              <a:buNone/>
            </a:pPr>
            <a:r>
              <a:rPr b="1" lang="en-US"/>
              <a:t>Ανακεφαλαίωση </a:t>
            </a:r>
            <a:endParaRPr b="1"/>
          </a:p>
        </p:txBody>
      </p:sp>
      <p:sp>
        <p:nvSpPr>
          <p:cNvPr id="239" name="Google Shape;239;p27"/>
          <p:cNvSpPr txBox="1"/>
          <p:nvPr>
            <p:ph idx="1" type="body"/>
          </p:nvPr>
        </p:nvSpPr>
        <p:spPr>
          <a:xfrm>
            <a:off x="628650" y="1825625"/>
            <a:ext cx="7886700" cy="4351338"/>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rgbClr val="7A194D"/>
              </a:buClr>
              <a:buSzPts val="2800"/>
              <a:buFont typeface="Noto Sans Symbols"/>
              <a:buChar char="▪"/>
            </a:pPr>
            <a:r>
              <a:rPr lang="en-US"/>
              <a:t>Προτεραιότητες μας κατά την «πρωτοβάθμια εκτίμηση» : </a:t>
            </a:r>
            <a:endParaRPr/>
          </a:p>
          <a:p>
            <a:pPr indent="-228600" lvl="1" marL="685800" rtl="0" algn="l">
              <a:lnSpc>
                <a:spcPct val="90000"/>
              </a:lnSpc>
              <a:spcBef>
                <a:spcPts val="500"/>
              </a:spcBef>
              <a:spcAft>
                <a:spcPts val="0"/>
              </a:spcAft>
              <a:buClr>
                <a:schemeClr val="dk1"/>
              </a:buClr>
              <a:buSzPts val="2600"/>
              <a:buChar char="•"/>
            </a:pPr>
            <a:r>
              <a:rPr lang="en-US" sz="2600"/>
              <a:t>Ασφάλεια σκηνής </a:t>
            </a:r>
            <a:endParaRPr/>
          </a:p>
          <a:p>
            <a:pPr indent="-228600" lvl="1" marL="685800" rtl="0" algn="l">
              <a:lnSpc>
                <a:spcPct val="90000"/>
              </a:lnSpc>
              <a:spcBef>
                <a:spcPts val="500"/>
              </a:spcBef>
              <a:spcAft>
                <a:spcPts val="0"/>
              </a:spcAft>
              <a:buClr>
                <a:schemeClr val="dk1"/>
              </a:buClr>
              <a:buSzPts val="2600"/>
              <a:buChar char="•"/>
            </a:pPr>
            <a:r>
              <a:rPr lang="en-US" sz="2600"/>
              <a:t>Φροντίδα τραυματία – Απειλητικές για την ζωή κακώσεις </a:t>
            </a:r>
            <a:endParaRPr/>
          </a:p>
          <a:p>
            <a:pPr indent="-228600" lvl="1" marL="685800" rtl="0" algn="l">
              <a:lnSpc>
                <a:spcPct val="90000"/>
              </a:lnSpc>
              <a:spcBef>
                <a:spcPts val="500"/>
              </a:spcBef>
              <a:spcAft>
                <a:spcPts val="0"/>
              </a:spcAft>
              <a:buClr>
                <a:schemeClr val="dk1"/>
              </a:buClr>
              <a:buSzPts val="2600"/>
              <a:buChar char="•"/>
            </a:pPr>
            <a:r>
              <a:rPr lang="en-US" sz="2600"/>
              <a:t>X – ABCDE </a:t>
            </a:r>
            <a:endParaRPr sz="2600"/>
          </a:p>
          <a:p>
            <a:pPr indent="-228600" lvl="0" marL="228600" rtl="0" algn="l">
              <a:lnSpc>
                <a:spcPct val="90000"/>
              </a:lnSpc>
              <a:spcBef>
                <a:spcPts val="1000"/>
              </a:spcBef>
              <a:spcAft>
                <a:spcPts val="0"/>
              </a:spcAft>
              <a:buClr>
                <a:srgbClr val="7A194D"/>
              </a:buClr>
              <a:buSzPts val="2800"/>
              <a:buFont typeface="Noto Sans Symbols"/>
              <a:buChar char="▪"/>
            </a:pPr>
            <a:r>
              <a:rPr lang="en-US"/>
              <a:t>Αντιμετωπίστε τις απειλητικές κακώσεις αμέσως.</a:t>
            </a:r>
            <a:endParaRPr/>
          </a:p>
          <a:p>
            <a:pPr indent="-228600" lvl="0" marL="228600" rtl="0" algn="l">
              <a:lnSpc>
                <a:spcPct val="90000"/>
              </a:lnSpc>
              <a:spcBef>
                <a:spcPts val="1000"/>
              </a:spcBef>
              <a:spcAft>
                <a:spcPts val="0"/>
              </a:spcAft>
              <a:buClr>
                <a:srgbClr val="7A194D"/>
              </a:buClr>
              <a:buSzPts val="2800"/>
              <a:buFont typeface="Noto Sans Symbols"/>
              <a:buChar char="▪"/>
            </a:pPr>
            <a:r>
              <a:rPr lang="en-US"/>
              <a:t>Υποψιαστείτε τις «κρυφές κακώσεις»</a:t>
            </a:r>
            <a:endParaRPr/>
          </a:p>
          <a:p>
            <a:pPr indent="-228600" lvl="0" marL="228600" rtl="0" algn="l">
              <a:lnSpc>
                <a:spcPct val="90000"/>
              </a:lnSpc>
              <a:spcBef>
                <a:spcPts val="1000"/>
              </a:spcBef>
              <a:spcAft>
                <a:spcPts val="0"/>
              </a:spcAft>
              <a:buClr>
                <a:srgbClr val="7A194D"/>
              </a:buClr>
              <a:buSzPts val="2800"/>
              <a:buFont typeface="Noto Sans Symbols"/>
              <a:buChar char="▪"/>
            </a:pPr>
            <a:r>
              <a:rPr lang="en-US"/>
              <a:t>Προσεχώς:  </a:t>
            </a:r>
            <a:r>
              <a:rPr b="1" lang="en-US"/>
              <a:t>«Αεραγωγός»</a:t>
            </a:r>
            <a:endParaRPr b="1"/>
          </a:p>
          <a:p>
            <a:pPr indent="-50800" lvl="0" marL="228600" rtl="0" algn="l">
              <a:lnSpc>
                <a:spcPct val="90000"/>
              </a:lnSpc>
              <a:spcBef>
                <a:spcPts val="1000"/>
              </a:spcBef>
              <a:spcAft>
                <a:spcPts val="0"/>
              </a:spcAft>
              <a:buClr>
                <a:srgbClr val="7A194D"/>
              </a:buClr>
              <a:buSzPts val="2800"/>
              <a:buFont typeface="Noto Sans Symbols"/>
              <a:buNone/>
            </a:pPr>
            <a:r>
              <a:t/>
            </a:r>
            <a:endParaRPr/>
          </a:p>
          <a:p>
            <a:pPr indent="0" lvl="0" marL="0" rtl="0" algn="l">
              <a:lnSpc>
                <a:spcPct val="90000"/>
              </a:lnSpc>
              <a:spcBef>
                <a:spcPts val="1000"/>
              </a:spcBef>
              <a:spcAft>
                <a:spcPts val="0"/>
              </a:spcAft>
              <a:buSzPts val="2800"/>
              <a:buNone/>
            </a:pPr>
            <a:r>
              <a:t/>
            </a:r>
            <a:endParaRPr/>
          </a:p>
          <a:p>
            <a:pPr indent="-50800" lvl="0" marL="228600" rtl="0" algn="l">
              <a:lnSpc>
                <a:spcPct val="90000"/>
              </a:lnSpc>
              <a:spcBef>
                <a:spcPts val="1000"/>
              </a:spcBef>
              <a:spcAft>
                <a:spcPts val="0"/>
              </a:spcAft>
              <a:buClr>
                <a:srgbClr val="7A194D"/>
              </a:buClr>
              <a:buSzPts val="2800"/>
              <a:buFont typeface="Noto Sans Symbols"/>
              <a:buNone/>
            </a:pPr>
            <a:r>
              <a:t/>
            </a:r>
            <a:endParaRPr/>
          </a:p>
          <a:p>
            <a:pPr indent="-50800" lvl="0" marL="228600" rtl="0" algn="l">
              <a:lnSpc>
                <a:spcPct val="90000"/>
              </a:lnSpc>
              <a:spcBef>
                <a:spcPts val="1000"/>
              </a:spcBef>
              <a:spcAft>
                <a:spcPts val="0"/>
              </a:spcAft>
              <a:buClr>
                <a:srgbClr val="7A194D"/>
              </a:buClr>
              <a:buSzPts val="2800"/>
              <a:buFont typeface="Noto Sans Symbols"/>
              <a:buNone/>
            </a:pPr>
            <a:r>
              <a:t/>
            </a:r>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2017-09-06T14:22:47Z</dcterms:created>
  <dc:creator>Jennifer Deforge-Kling</dc:creator>
</cp:coreProperties>
</file>