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9144000"/>
  <p:notesSz cx="6858000" cy="112395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4">
          <p15:clr>
            <a:srgbClr val="A4A3A4"/>
          </p15:clr>
        </p15:guide>
        <p15:guide id="2" pos="288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23" roundtripDataSignature="AMtx7mg/kbUOLPqm0vfGIR5aXEnr6R1oe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4"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 name="Google Shape;3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Welcome to the </a:t>
            </a:r>
            <a:r>
              <a:rPr b="0" lang="en-US"/>
              <a:t>Prehospital</a:t>
            </a:r>
            <a:r>
              <a:rPr lang="en-US"/>
              <a:t> Trauma Life Support Course </a:t>
            </a:r>
            <a:r>
              <a:rPr b="0" lang="en-US"/>
              <a:t>(or PHTLS) for First Responders, </a:t>
            </a:r>
            <a:r>
              <a:rPr lang="en-US"/>
              <a:t>presented by the National Association of Emergency Medical Technicians (NAEMT).</a:t>
            </a:r>
            <a:endParaRPr/>
          </a:p>
          <a:p>
            <a:pPr indent="0" lvl="0" marL="0" rtl="0" algn="l">
              <a:spcBef>
                <a:spcPts val="0"/>
              </a:spcBef>
              <a:spcAft>
                <a:spcPts val="0"/>
              </a:spcAft>
              <a:buNone/>
            </a:pPr>
            <a:r>
              <a:t/>
            </a:r>
            <a:endParaRPr/>
          </a:p>
        </p:txBody>
      </p:sp>
      <p:sp>
        <p:nvSpPr>
          <p:cNvPr id="33" name="Google Shape;3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 name="Google Shape;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b="1" strike="sngStrike"/>
          </a:p>
          <a:p>
            <a:pPr indent="0" lvl="0" marL="0" rtl="0" algn="l">
              <a:spcBef>
                <a:spcPts val="0"/>
              </a:spcBef>
              <a:spcAft>
                <a:spcPts val="0"/>
              </a:spcAft>
              <a:buNone/>
            </a:pPr>
            <a:r>
              <a:rPr b="0" lang="en-US"/>
              <a:t>At the completion of this course, the participant should be able to:</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Demonstrate safe and effective scene management, including infection protection practices that apply to all patients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Conduct a simple primary survey with emphasis on identifying and managing immediate life-threatening injuries </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Apply anatomically appropriate hemorrhage control techniques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Perform basic airway management in a critically injured patient </a:t>
            </a:r>
            <a:endParaRPr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At the completion of this lesson, the participant should be able to:</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Recognize signs and symptoms of shock and provide basic care procedures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Demonstrate appropriate management practices in skeletal and central nervous system trauma patients </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Perform a secondary assessment </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Communicate pertinent patient information to transporting EMS agency</a:t>
            </a:r>
            <a:endParaRPr/>
          </a:p>
          <a:p>
            <a:pPr indent="-95250" lvl="0" marL="171450" rtl="0" algn="l">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b="1" strike="sngStrike"/>
          </a:p>
        </p:txBody>
      </p:sp>
      <p:sp>
        <p:nvSpPr>
          <p:cNvPr id="40" name="Google Shape;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 name="Google Shape;4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b="0" lang="en-US"/>
              <a:t>Expand on the following points.</a:t>
            </a:r>
            <a:endParaRPr/>
          </a:p>
          <a:p>
            <a:pPr indent="-171450" lvl="0" marL="171450" rtl="0" algn="l">
              <a:spcBef>
                <a:spcPts val="0"/>
              </a:spcBef>
              <a:spcAft>
                <a:spcPts val="0"/>
              </a:spcAft>
              <a:buClr>
                <a:schemeClr val="dk1"/>
              </a:buClr>
              <a:buSzPts val="1200"/>
              <a:buFont typeface="Arial"/>
              <a:buChar char="•"/>
            </a:pPr>
            <a:r>
              <a:rPr b="0" lang="en-US"/>
              <a:t>Trauma deaths</a:t>
            </a:r>
            <a:endParaRPr b="0"/>
          </a:p>
          <a:p>
            <a:pPr indent="-171450" lvl="1" marL="628650" rtl="0" algn="l">
              <a:spcBef>
                <a:spcPts val="0"/>
              </a:spcBef>
              <a:spcAft>
                <a:spcPts val="0"/>
              </a:spcAft>
              <a:buClr>
                <a:schemeClr val="dk1"/>
              </a:buClr>
              <a:buSzPts val="1200"/>
              <a:buFont typeface="Arial"/>
              <a:buChar char="•"/>
            </a:pPr>
            <a:r>
              <a:rPr b="0" lang="en-US"/>
              <a:t>Unintentional injury is leading cause of death between ages of 1 and 45</a:t>
            </a:r>
            <a:r>
              <a:rPr b="1" lang="en-US"/>
              <a:t>.</a:t>
            </a:r>
            <a:endParaRPr/>
          </a:p>
          <a:p>
            <a:pPr indent="-171450" lvl="2" marL="1085850" rtl="0" algn="l">
              <a:spcBef>
                <a:spcPts val="0"/>
              </a:spcBef>
              <a:spcAft>
                <a:spcPts val="0"/>
              </a:spcAft>
              <a:buClr>
                <a:schemeClr val="dk1"/>
              </a:buClr>
              <a:buSzPts val="1200"/>
              <a:buFont typeface="Arial"/>
              <a:buChar char="•"/>
            </a:pPr>
            <a:r>
              <a:rPr b="0" lang="en-US"/>
              <a:t>Results in 14,000 deaths each day worldwide due to an injury</a:t>
            </a:r>
            <a:endParaRPr/>
          </a:p>
          <a:p>
            <a:pPr indent="-171450" lvl="1" marL="628650" rtl="0" algn="l">
              <a:spcBef>
                <a:spcPts val="0"/>
              </a:spcBef>
              <a:spcAft>
                <a:spcPts val="0"/>
              </a:spcAft>
              <a:buClr>
                <a:schemeClr val="dk1"/>
              </a:buClr>
              <a:buSzPts val="1200"/>
              <a:buFont typeface="Arial"/>
              <a:buChar char="•"/>
            </a:pPr>
            <a:r>
              <a:rPr b="0" lang="en-US"/>
              <a:t>Combined total deaths from diseases such as malaria, tuberculosis, and HIV/AIDS amount to approximately half as many deaths </a:t>
            </a:r>
            <a:r>
              <a:rPr b="0" lang="en-US">
                <a:solidFill>
                  <a:srgbClr val="FF0000"/>
                </a:solidFill>
              </a:rPr>
              <a:t>as those </a:t>
            </a:r>
            <a:r>
              <a:rPr b="0" lang="en-US"/>
              <a:t>resulting from injury.</a:t>
            </a:r>
            <a:endParaRPr/>
          </a:p>
          <a:p>
            <a:pPr indent="-171450" lvl="0" marL="171450" rtl="0" algn="l">
              <a:spcBef>
                <a:spcPts val="0"/>
              </a:spcBef>
              <a:spcAft>
                <a:spcPts val="0"/>
              </a:spcAft>
              <a:buClr>
                <a:schemeClr val="dk1"/>
              </a:buClr>
              <a:buSzPts val="1200"/>
              <a:buFont typeface="Arial"/>
              <a:buChar char="•"/>
            </a:pPr>
            <a:r>
              <a:rPr b="0" lang="en-US"/>
              <a:t>Economic impact</a:t>
            </a:r>
            <a:endParaRPr/>
          </a:p>
          <a:p>
            <a:pPr indent="-171450" lvl="1" marL="628650" rtl="0" algn="l">
              <a:spcBef>
                <a:spcPts val="0"/>
              </a:spcBef>
              <a:spcAft>
                <a:spcPts val="0"/>
              </a:spcAft>
              <a:buClr>
                <a:schemeClr val="dk1"/>
              </a:buClr>
              <a:buSzPts val="1200"/>
              <a:buFont typeface="Arial"/>
              <a:buChar char="•"/>
            </a:pPr>
            <a:r>
              <a:rPr b="0" lang="en-US"/>
              <a:t>Financial burdens are incurred to care for those who survive traumatic events.</a:t>
            </a:r>
            <a:endParaRPr/>
          </a:p>
          <a:p>
            <a:pPr indent="-171450" lvl="1" marL="628650" rtl="0" algn="l">
              <a:spcBef>
                <a:spcPts val="0"/>
              </a:spcBef>
              <a:spcAft>
                <a:spcPts val="0"/>
              </a:spcAft>
              <a:buClr>
                <a:schemeClr val="dk1"/>
              </a:buClr>
              <a:buSzPts val="1200"/>
              <a:buFont typeface="Arial"/>
              <a:buChar char="•"/>
            </a:pPr>
            <a:r>
              <a:rPr b="0" lang="en-US"/>
              <a:t>National Safety Council estimated a financial impact of approximately $886.4 billion in 2015 from both fatal and nonfatal trauma in the United States.</a:t>
            </a:r>
            <a:endParaRPr/>
          </a:p>
          <a:p>
            <a:pPr indent="-171450" lvl="1" marL="628650" rtl="0" algn="l">
              <a:spcBef>
                <a:spcPts val="0"/>
              </a:spcBef>
              <a:spcAft>
                <a:spcPts val="0"/>
              </a:spcAft>
              <a:buClr>
                <a:schemeClr val="dk1"/>
              </a:buClr>
              <a:buSzPts val="1200"/>
              <a:buFont typeface="Arial"/>
              <a:buChar char="•"/>
            </a:pPr>
            <a:r>
              <a:rPr b="0" lang="en-US"/>
              <a:t>Wages and productivity lost was approximately $458 billion annually due to trauma, more than twice as much as the costs associated with injuries resulting in fatalities.</a:t>
            </a:r>
            <a:endParaRPr/>
          </a:p>
          <a:p>
            <a:pPr indent="-171450" lvl="1" marL="628650" rtl="0" algn="l">
              <a:spcBef>
                <a:spcPts val="0"/>
              </a:spcBef>
              <a:spcAft>
                <a:spcPts val="0"/>
              </a:spcAft>
              <a:buClr>
                <a:schemeClr val="dk1"/>
              </a:buClr>
              <a:buSzPts val="1200"/>
              <a:buFont typeface="Arial"/>
              <a:buChar char="•"/>
            </a:pPr>
            <a:r>
              <a:rPr b="0" lang="en-US"/>
              <a:t>To compare, costs associated for cancer and heart diseases per patient are much less.</a:t>
            </a:r>
            <a:endParaRPr/>
          </a:p>
          <a:p>
            <a:pPr indent="-171450" lvl="0" marL="171450" rtl="0" algn="l">
              <a:spcBef>
                <a:spcPts val="0"/>
              </a:spcBef>
              <a:spcAft>
                <a:spcPts val="0"/>
              </a:spcAft>
              <a:buClr>
                <a:schemeClr val="dk1"/>
              </a:buClr>
              <a:buSzPts val="1200"/>
              <a:buFont typeface="Arial"/>
              <a:buChar char="•"/>
            </a:pPr>
            <a:r>
              <a:rPr b="0" lang="en-US" strike="noStrike"/>
              <a:t>Impact of</a:t>
            </a:r>
            <a:r>
              <a:rPr lang="en-US"/>
              <a:t> first responders</a:t>
            </a:r>
            <a:endParaRPr b="0" strike="noStrike"/>
          </a:p>
          <a:p>
            <a:pPr indent="-171450" lvl="1" marL="628650" rtl="0" algn="l">
              <a:spcBef>
                <a:spcPts val="0"/>
              </a:spcBef>
              <a:spcAft>
                <a:spcPts val="0"/>
              </a:spcAft>
              <a:buClr>
                <a:schemeClr val="dk1"/>
              </a:buClr>
              <a:buSzPts val="1200"/>
              <a:buFont typeface="Arial"/>
              <a:buChar char="•"/>
            </a:pPr>
            <a:r>
              <a:rPr lang="en-US"/>
              <a:t>First responders</a:t>
            </a:r>
            <a:r>
              <a:rPr b="0" lang="en-US" strike="noStrike"/>
              <a:t> </a:t>
            </a:r>
            <a:r>
              <a:rPr b="0" lang="en-US"/>
              <a:t>can reduce the</a:t>
            </a:r>
            <a:r>
              <a:rPr b="1" lang="en-US"/>
              <a:t> </a:t>
            </a:r>
            <a:r>
              <a:rPr b="0" lang="en-US"/>
              <a:t>costs of trauma in society by using their skills and equipment properly.</a:t>
            </a:r>
            <a:endParaRPr/>
          </a:p>
          <a:p>
            <a:pPr indent="-171450" lvl="2" marL="1085850" rtl="0" algn="l">
              <a:spcBef>
                <a:spcPts val="0"/>
              </a:spcBef>
              <a:spcAft>
                <a:spcPts val="0"/>
              </a:spcAft>
              <a:buClr>
                <a:schemeClr val="dk1"/>
              </a:buClr>
              <a:buSzPts val="1200"/>
              <a:buFont typeface="Arial"/>
              <a:buChar char="•"/>
            </a:pPr>
            <a:r>
              <a:rPr b="0" lang="en-US"/>
              <a:t>For example, protecting a fractured cervical spine properly may make a difference between quadriplegia and productive, healthy life with unrestricted activity.</a:t>
            </a:r>
            <a:endParaRPr/>
          </a:p>
        </p:txBody>
      </p:sp>
      <p:sp>
        <p:nvSpPr>
          <p:cNvPr id="47" name="Google Shape;4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 name="Google Shape;5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b="0" lang="en-US"/>
              <a:t>Expand on the following points.</a:t>
            </a:r>
            <a:endParaRPr/>
          </a:p>
          <a:p>
            <a:pPr indent="-171450" lvl="0" marL="171450" marR="0" rtl="0" algn="l">
              <a:lnSpc>
                <a:spcPct val="100000"/>
              </a:lnSpc>
              <a:spcBef>
                <a:spcPts val="0"/>
              </a:spcBef>
              <a:spcAft>
                <a:spcPts val="0"/>
              </a:spcAft>
              <a:buClr>
                <a:schemeClr val="dk1"/>
              </a:buClr>
              <a:buSzPts val="1200"/>
              <a:buFont typeface="Arial"/>
              <a:buChar char="•"/>
            </a:pPr>
            <a:r>
              <a:rPr b="0" lang="en-US" sz="1200">
                <a:solidFill>
                  <a:schemeClr val="dk1"/>
                </a:solidFill>
                <a:latin typeface="Calibri"/>
                <a:ea typeface="Calibri"/>
                <a:cs typeface="Calibri"/>
                <a:sym typeface="Calibri"/>
              </a:rPr>
              <a:t>Worldwide, injury has a profound effect on society. </a:t>
            </a:r>
            <a:endParaRPr/>
          </a:p>
          <a:p>
            <a:pPr indent="-171450" lvl="1" marL="628650" marR="0" rtl="0" algn="l">
              <a:lnSpc>
                <a:spcPct val="100000"/>
              </a:lnSpc>
              <a:spcBef>
                <a:spcPts val="0"/>
              </a:spcBef>
              <a:spcAft>
                <a:spcPts val="0"/>
              </a:spcAft>
              <a:buClr>
                <a:schemeClr val="dk1"/>
              </a:buClr>
              <a:buSzPts val="1200"/>
              <a:buFont typeface="Arial"/>
              <a:buChar char="•"/>
            </a:pPr>
            <a:r>
              <a:rPr b="0" lang="en-US" sz="1200">
                <a:solidFill>
                  <a:schemeClr val="dk1"/>
                </a:solidFill>
                <a:latin typeface="Calibri"/>
                <a:ea typeface="Calibri"/>
                <a:cs typeface="Calibri"/>
                <a:sym typeface="Calibri"/>
              </a:rPr>
              <a:t>Over 5 million people die annually as a result of injury, accounting for 9% of deaths. </a:t>
            </a:r>
            <a:endParaRPr b="0"/>
          </a:p>
          <a:p>
            <a:pPr indent="-171450" lvl="0" marL="171450" marR="0" rtl="0" algn="l">
              <a:lnSpc>
                <a:spcPct val="100000"/>
              </a:lnSpc>
              <a:spcBef>
                <a:spcPts val="0"/>
              </a:spcBef>
              <a:spcAft>
                <a:spcPts val="0"/>
              </a:spcAft>
              <a:buClr>
                <a:schemeClr val="dk1"/>
              </a:buClr>
              <a:buSzPts val="1200"/>
              <a:buFont typeface="Arial"/>
              <a:buChar char="•"/>
            </a:pPr>
            <a:r>
              <a:rPr b="0" lang="en-US"/>
              <a:t>Motor vehicle collisions (MVCs) and drowning are substantial causes of death in early life. </a:t>
            </a:r>
            <a:endParaRPr/>
          </a:p>
          <a:p>
            <a:pPr indent="-171450" lvl="0" marL="171450" marR="0" rtl="0" algn="l">
              <a:lnSpc>
                <a:spcPct val="100000"/>
              </a:lnSpc>
              <a:spcBef>
                <a:spcPts val="0"/>
              </a:spcBef>
              <a:spcAft>
                <a:spcPts val="0"/>
              </a:spcAft>
              <a:buClr>
                <a:schemeClr val="dk1"/>
              </a:buClr>
              <a:buSzPts val="1200"/>
              <a:buFont typeface="Arial"/>
              <a:buChar char="•"/>
            </a:pPr>
            <a:r>
              <a:rPr b="0" lang="en-US"/>
              <a:t>Examining death rates due to trauma is only the tip of the iceberg.</a:t>
            </a:r>
            <a:endParaRPr/>
          </a:p>
          <a:p>
            <a:pPr indent="-171450" lvl="1" marL="628650" marR="0" rtl="0" algn="l">
              <a:lnSpc>
                <a:spcPct val="100000"/>
              </a:lnSpc>
              <a:spcBef>
                <a:spcPts val="0"/>
              </a:spcBef>
              <a:spcAft>
                <a:spcPts val="0"/>
              </a:spcAft>
              <a:buClr>
                <a:schemeClr val="dk1"/>
              </a:buClr>
              <a:buSzPts val="1200"/>
              <a:buFont typeface="Arial"/>
              <a:buChar char="•"/>
            </a:pPr>
            <a:r>
              <a:rPr b="0" lang="en-US"/>
              <a:t>The number one cause of nonfatal injuries in the United States during 2015 </a:t>
            </a:r>
            <a:r>
              <a:rPr b="0" lang="en-US">
                <a:solidFill>
                  <a:srgbClr val="FF0000"/>
                </a:solidFill>
              </a:rPr>
              <a:t>was</a:t>
            </a:r>
            <a:r>
              <a:rPr b="0" lang="en-US"/>
              <a:t> unintentional falls.</a:t>
            </a:r>
            <a:endParaRPr/>
          </a:p>
          <a:p>
            <a:pPr indent="-171450" lvl="2" marL="1085850" marR="0" rtl="0" algn="l">
              <a:lnSpc>
                <a:spcPct val="100000"/>
              </a:lnSpc>
              <a:spcBef>
                <a:spcPts val="0"/>
              </a:spcBef>
              <a:spcAft>
                <a:spcPts val="0"/>
              </a:spcAft>
              <a:buClr>
                <a:schemeClr val="dk1"/>
              </a:buClr>
              <a:buSzPts val="1200"/>
              <a:buFont typeface="Arial"/>
              <a:buChar char="•"/>
            </a:pPr>
            <a:r>
              <a:rPr b="0" lang="en-US"/>
              <a:t>More than 3 million patients hospitalized, 27 million treated in emergency departments and released</a:t>
            </a:r>
            <a:endParaRPr/>
          </a:p>
          <a:p>
            <a:pPr indent="-171450" lvl="0" marL="171450" rtl="0" algn="l">
              <a:spcBef>
                <a:spcPts val="0"/>
              </a:spcBef>
              <a:spcAft>
                <a:spcPts val="0"/>
              </a:spcAft>
              <a:buClr>
                <a:schemeClr val="dk1"/>
              </a:buClr>
              <a:buSzPts val="1200"/>
              <a:buFont typeface="Arial"/>
              <a:buChar char="•"/>
            </a:pPr>
            <a:r>
              <a:rPr lang="en-US" sz="1200">
                <a:latin typeface="Arial"/>
                <a:ea typeface="Arial"/>
                <a:cs typeface="Arial"/>
                <a:sym typeface="Arial"/>
              </a:rPr>
              <a:t>Review these s</a:t>
            </a:r>
            <a:r>
              <a:rPr lang="en-US"/>
              <a:t>obering statistics. </a:t>
            </a:r>
            <a:endParaRPr/>
          </a:p>
          <a:p>
            <a:pPr indent="-171450" lvl="1" marL="628650" rtl="0" algn="l">
              <a:spcBef>
                <a:spcPts val="0"/>
              </a:spcBef>
              <a:spcAft>
                <a:spcPts val="0"/>
              </a:spcAft>
              <a:buClr>
                <a:schemeClr val="dk1"/>
              </a:buClr>
              <a:buSzPts val="1200"/>
              <a:buFont typeface="Arial"/>
              <a:buChar char="•"/>
            </a:pPr>
            <a:r>
              <a:rPr lang="en-US"/>
              <a:t>The </a:t>
            </a:r>
            <a:r>
              <a:rPr b="0" lang="en-US"/>
              <a:t>Centers for Disease Control and Prevention (CDC) </a:t>
            </a:r>
            <a:r>
              <a:rPr lang="en-US"/>
              <a:t>lists the top </a:t>
            </a:r>
            <a:r>
              <a:rPr lang="en-US">
                <a:solidFill>
                  <a:srgbClr val="FF0000"/>
                </a:solidFill>
              </a:rPr>
              <a:t>10 </a:t>
            </a:r>
            <a:r>
              <a:rPr lang="en-US"/>
              <a:t>causes of traumatic death by age group. </a:t>
            </a:r>
            <a:endParaRPr/>
          </a:p>
          <a:p>
            <a:pPr indent="-171450" lvl="1" marL="628650" rtl="0" algn="l">
              <a:spcBef>
                <a:spcPts val="0"/>
              </a:spcBef>
              <a:spcAft>
                <a:spcPts val="0"/>
              </a:spcAft>
              <a:buClr>
                <a:schemeClr val="dk1"/>
              </a:buClr>
              <a:buSzPts val="1200"/>
              <a:buFont typeface="Arial"/>
              <a:buChar char="•"/>
            </a:pPr>
            <a:r>
              <a:rPr lang="en-US"/>
              <a:t>MVCs are </a:t>
            </a:r>
            <a:r>
              <a:rPr b="0" lang="en-US"/>
              <a:t>among the top causes </a:t>
            </a:r>
            <a:r>
              <a:rPr lang="en-US"/>
              <a:t>of death for any age group.</a:t>
            </a:r>
            <a:endParaRPr/>
          </a:p>
          <a:p>
            <a:pPr indent="-171450" lvl="1" marL="628650" rtl="0" algn="l">
              <a:spcBef>
                <a:spcPts val="0"/>
              </a:spcBef>
              <a:spcAft>
                <a:spcPts val="0"/>
              </a:spcAft>
              <a:buClr>
                <a:schemeClr val="dk1"/>
              </a:buClr>
              <a:buSzPts val="1200"/>
              <a:buFont typeface="Arial"/>
              <a:buChar char="•"/>
            </a:pPr>
            <a:r>
              <a:rPr lang="en-US"/>
              <a:t>Inattentiveness to driving is a major cause of motor vehicle fatalities and injuries in the United States.</a:t>
            </a:r>
            <a:endParaRPr/>
          </a:p>
          <a:p>
            <a:pPr indent="-95250" lvl="2" marL="1085850" marR="0" rtl="0" algn="l">
              <a:lnSpc>
                <a:spcPct val="100000"/>
              </a:lnSpc>
              <a:spcBef>
                <a:spcPts val="0"/>
              </a:spcBef>
              <a:spcAft>
                <a:spcPts val="0"/>
              </a:spcAft>
              <a:buClr>
                <a:schemeClr val="dk1"/>
              </a:buClr>
              <a:buSzPts val="1200"/>
              <a:buFont typeface="Arial"/>
              <a:buNone/>
            </a:pPr>
            <a:r>
              <a:t/>
            </a:r>
            <a:endParaRPr b="0"/>
          </a:p>
          <a:p>
            <a:pPr indent="0" lvl="2" marL="91440" marR="0" rtl="0" algn="l">
              <a:lnSpc>
                <a:spcPct val="100000"/>
              </a:lnSpc>
              <a:spcBef>
                <a:spcPts val="0"/>
              </a:spcBef>
              <a:spcAft>
                <a:spcPts val="0"/>
              </a:spcAft>
              <a:buClr>
                <a:schemeClr val="dk1"/>
              </a:buClr>
              <a:buSzPts val="1200"/>
              <a:buFont typeface="Arial"/>
              <a:buNone/>
            </a:pPr>
            <a:r>
              <a:rPr b="0" lang="en-US"/>
              <a:t>At an individual level, injuries can have a devastating impact on the quality of life. As participants if they can think of any examples they have witnessed. </a:t>
            </a:r>
            <a:endParaRPr/>
          </a:p>
        </p:txBody>
      </p:sp>
      <p:sp>
        <p:nvSpPr>
          <p:cNvPr id="54" name="Google Shape;5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 name="Google Shape;6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0" marL="171450" rtl="0" algn="l">
              <a:spcBef>
                <a:spcPts val="0"/>
              </a:spcBef>
              <a:spcAft>
                <a:spcPts val="0"/>
              </a:spcAft>
              <a:buClr>
                <a:schemeClr val="dk1"/>
              </a:buClr>
              <a:buSzPts val="1200"/>
              <a:buFont typeface="Arial"/>
              <a:buChar char="•"/>
            </a:pPr>
            <a:r>
              <a:rPr lang="en-US"/>
              <a:t>Past:</a:t>
            </a:r>
            <a:endParaRPr/>
          </a:p>
          <a:p>
            <a:pPr indent="-171450" lvl="1" marL="628650" marR="0" rtl="0" algn="l">
              <a:lnSpc>
                <a:spcPct val="100000"/>
              </a:lnSpc>
              <a:spcBef>
                <a:spcPts val="0"/>
              </a:spcBef>
              <a:spcAft>
                <a:spcPts val="0"/>
              </a:spcAft>
              <a:buClr>
                <a:schemeClr val="dk1"/>
              </a:buClr>
              <a:buSzPts val="1200"/>
              <a:buFont typeface="Arial"/>
              <a:buChar char="•"/>
            </a:pPr>
            <a:r>
              <a:rPr lang="en-US"/>
              <a:t>Based on the Advanced Trauma Life Support (ATLS) course started in 1978</a:t>
            </a:r>
            <a:endParaRPr/>
          </a:p>
          <a:p>
            <a:pPr indent="-171450" lvl="2" marL="1085850" marR="0" rtl="0" algn="l">
              <a:lnSpc>
                <a:spcPct val="100000"/>
              </a:lnSpc>
              <a:spcBef>
                <a:spcPts val="0"/>
              </a:spcBef>
              <a:spcAft>
                <a:spcPts val="0"/>
              </a:spcAft>
              <a:buClr>
                <a:schemeClr val="dk1"/>
              </a:buClr>
              <a:buSzPts val="1200"/>
              <a:buFont typeface="Arial"/>
              <a:buChar char="•"/>
            </a:pPr>
            <a:r>
              <a:rPr lang="en-US"/>
              <a:t>2 years after a plane crash involving the pilot (orthopedic surgeon), wife, and four children in a rural area of Nebraska</a:t>
            </a:r>
            <a:endParaRPr/>
          </a:p>
          <a:p>
            <a:pPr indent="-171450" lvl="1" marL="628650" marR="0" rtl="0" algn="l">
              <a:lnSpc>
                <a:spcPct val="100000"/>
              </a:lnSpc>
              <a:spcBef>
                <a:spcPts val="0"/>
              </a:spcBef>
              <a:spcAft>
                <a:spcPts val="0"/>
              </a:spcAft>
              <a:buClr>
                <a:schemeClr val="dk1"/>
              </a:buClr>
              <a:buSzPts val="1200"/>
              <a:buFont typeface="Arial"/>
              <a:buChar char="•"/>
            </a:pPr>
            <a:r>
              <a:rPr lang="en-US"/>
              <a:t>Norman McSwain, known as the father of PHTLS, established a draft curriculum of what became Prehospital Trauma Life Support (PHTLS).</a:t>
            </a:r>
            <a:endParaRPr/>
          </a:p>
          <a:p>
            <a:pPr indent="-171450" lvl="1" marL="628650" marR="0" rtl="0" algn="l">
              <a:lnSpc>
                <a:spcPct val="100000"/>
              </a:lnSpc>
              <a:spcBef>
                <a:spcPts val="0"/>
              </a:spcBef>
              <a:spcAft>
                <a:spcPts val="0"/>
              </a:spcAft>
              <a:buClr>
                <a:schemeClr val="dk1"/>
              </a:buClr>
              <a:buSzPts val="1200"/>
              <a:buFont typeface="Arial"/>
              <a:buChar char="•"/>
            </a:pPr>
            <a:r>
              <a:rPr lang="en-US"/>
              <a:t>PHTLS committee established in 1983.</a:t>
            </a:r>
            <a:endParaRPr/>
          </a:p>
          <a:p>
            <a:pPr indent="-171450" lvl="1" marL="6286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Brings work of practitioners and researchers around the globe together to determine standards of trauma care for the new millennium</a:t>
            </a:r>
            <a:endParaRPr/>
          </a:p>
          <a:p>
            <a:pPr indent="-171450" lvl="1" marL="6286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Support of the PHTLS family worldwide enables PHTLS leadership to keep PHTLS growing.</a:t>
            </a:r>
            <a:endParaRPr/>
          </a:p>
          <a:p>
            <a:pPr indent="-171450" lvl="1" marL="628650" marR="0" rtl="0" algn="l">
              <a:lnSpc>
                <a:spcPct val="100000"/>
              </a:lnSpc>
              <a:spcBef>
                <a:spcPts val="0"/>
              </a:spcBef>
              <a:spcAft>
                <a:spcPts val="0"/>
              </a:spcAft>
              <a:buClr>
                <a:schemeClr val="dk1"/>
              </a:buClr>
              <a:buSzPts val="1200"/>
              <a:buFont typeface="Arial"/>
              <a:buChar char="•"/>
            </a:pPr>
            <a:r>
              <a:rPr lang="en-US"/>
              <a:t>Builds upon each participant’s current knowledge base and skills to enrich </a:t>
            </a:r>
            <a:r>
              <a:rPr b="0" i="0" lang="en-US"/>
              <a:t>critical thinking and problem-solving abilities</a:t>
            </a:r>
            <a:endParaRPr/>
          </a:p>
          <a:p>
            <a:pPr indent="-171450" lvl="1" marL="628650" marR="0" rtl="0" algn="l">
              <a:lnSpc>
                <a:spcPct val="100000"/>
              </a:lnSpc>
              <a:spcBef>
                <a:spcPts val="0"/>
              </a:spcBef>
              <a:spcAft>
                <a:spcPts val="0"/>
              </a:spcAft>
              <a:buClr>
                <a:schemeClr val="dk1"/>
              </a:buClr>
              <a:buSzPts val="1200"/>
              <a:buFont typeface="Arial"/>
              <a:buChar char="•"/>
            </a:pPr>
            <a:r>
              <a:rPr lang="en-US"/>
              <a:t>Stresses importance of </a:t>
            </a:r>
            <a:r>
              <a:rPr b="0" i="0" lang="en-US"/>
              <a:t>teamwork</a:t>
            </a:r>
            <a:r>
              <a:rPr b="0" lang="en-US"/>
              <a:t> between providers with various levels of knowledge, skills, and resources</a:t>
            </a:r>
            <a:endParaRPr/>
          </a:p>
          <a:p>
            <a:pPr indent="-171450" lvl="1" marL="628650" marR="0" rtl="0" algn="l">
              <a:lnSpc>
                <a:spcPct val="100000"/>
              </a:lnSpc>
              <a:spcBef>
                <a:spcPts val="0"/>
              </a:spcBef>
              <a:spcAft>
                <a:spcPts val="0"/>
              </a:spcAft>
              <a:buClr>
                <a:schemeClr val="dk1"/>
              </a:buClr>
              <a:buSzPts val="1200"/>
              <a:buFont typeface="Arial"/>
              <a:buChar char="•"/>
            </a:pPr>
            <a:r>
              <a:rPr lang="en-US"/>
              <a:t>Provides environment conducive to learning to practice trauma assessment and treatment skills</a:t>
            </a:r>
            <a:endParaRPr/>
          </a:p>
          <a:p>
            <a:pPr indent="0" lvl="1" marL="457200" marR="0" rtl="0" algn="l">
              <a:lnSpc>
                <a:spcPct val="100000"/>
              </a:lnSpc>
              <a:spcBef>
                <a:spcPts val="0"/>
              </a:spcBef>
              <a:spcAft>
                <a:spcPts val="0"/>
              </a:spcAft>
              <a:buClr>
                <a:schemeClr val="dk1"/>
              </a:buClr>
              <a:buSzPts val="1200"/>
              <a:buFont typeface="Arial"/>
              <a:buNone/>
            </a:pPr>
            <a:r>
              <a:t/>
            </a:r>
            <a:endParaRPr/>
          </a:p>
          <a:p>
            <a:pPr indent="-95250" lvl="1" marL="628650" marR="0" rtl="0" algn="l">
              <a:lnSpc>
                <a:spcPct val="100000"/>
              </a:lnSpc>
              <a:spcBef>
                <a:spcPts val="0"/>
              </a:spcBef>
              <a:spcAft>
                <a:spcPts val="0"/>
              </a:spcAft>
              <a:buClr>
                <a:schemeClr val="dk1"/>
              </a:buClr>
              <a:buSzPts val="1200"/>
              <a:buFont typeface="Arial"/>
              <a:buNone/>
            </a:pPr>
            <a:r>
              <a:t/>
            </a:r>
            <a:endParaRPr b="0" i="0"/>
          </a:p>
          <a:p>
            <a:pPr indent="-95250" lvl="0" marL="171450" marR="0" rtl="0" algn="l">
              <a:lnSpc>
                <a:spcPct val="100000"/>
              </a:lnSpc>
              <a:spcBef>
                <a:spcPts val="0"/>
              </a:spcBef>
              <a:spcAft>
                <a:spcPts val="0"/>
              </a:spcAft>
              <a:buClr>
                <a:schemeClr val="dk1"/>
              </a:buClr>
              <a:buSzPts val="1200"/>
              <a:buFont typeface="Arial"/>
              <a:buNone/>
            </a:pPr>
            <a:r>
              <a:t/>
            </a:r>
            <a:endParaRPr/>
          </a:p>
          <a:p>
            <a:pPr indent="-95250" lvl="0" marL="171450" marR="0" rtl="0" algn="l">
              <a:lnSpc>
                <a:spcPct val="100000"/>
              </a:lnSpc>
              <a:spcBef>
                <a:spcPts val="0"/>
              </a:spcBef>
              <a:spcAft>
                <a:spcPts val="0"/>
              </a:spcAft>
              <a:buClr>
                <a:schemeClr val="dk1"/>
              </a:buClr>
              <a:buSzPts val="1200"/>
              <a:buFont typeface="Arial"/>
              <a:buNone/>
            </a:pPr>
            <a:r>
              <a:t/>
            </a:r>
            <a:endParaRPr b="0"/>
          </a:p>
          <a:p>
            <a:pPr indent="-95250" lvl="0" marL="171450" marR="0" rtl="0" algn="l">
              <a:lnSpc>
                <a:spcPct val="100000"/>
              </a:lnSpc>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65" name="Google Shape;6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 name="Google Shape;7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You have come from all across the United States and across the globe, representing the 11,222 PHTLS instructors from 69 countries providing PHTLS to prehospital providers in their communities.  PHTLS is truly a global movement dedicated to excellence in prehospital trauma care.</a:t>
            </a:r>
            <a:endParaRPr/>
          </a:p>
        </p:txBody>
      </p:sp>
      <p:sp>
        <p:nvSpPr>
          <p:cNvPr id="72" name="Google Shape;7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Prehospital care providers must have a good foundation of knowledge, be critical thinkers, and have the appropriate technical skills necessary to provide patient care to trauma patients in less-than-optimal circumstances.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PHTLS supplies the knowledge and skills to enable the use of critical thinking by prehospital </a:t>
            </a:r>
            <a:r>
              <a:rPr b="0" lang="en-US" sz="1200">
                <a:solidFill>
                  <a:schemeClr val="dk1"/>
                </a:solidFill>
                <a:latin typeface="Calibri"/>
                <a:ea typeface="Calibri"/>
                <a:cs typeface="Calibri"/>
                <a:sym typeface="Calibri"/>
              </a:rPr>
              <a:t>care</a:t>
            </a:r>
            <a:r>
              <a:rPr lang="en-US" sz="1200">
                <a:solidFill>
                  <a:schemeClr val="dk1"/>
                </a:solidFill>
                <a:latin typeface="Calibri"/>
                <a:ea typeface="Calibri"/>
                <a:cs typeface="Calibri"/>
                <a:sym typeface="Calibri"/>
              </a:rPr>
              <a:t> providers in achieving the best care possible for the trauma patient.</a:t>
            </a:r>
            <a:endParaRPr/>
          </a:p>
          <a:p>
            <a:pPr indent="0" lvl="0" marL="0" rtl="0" algn="l">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90" name="Google Shape;9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b="0"/>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0" marL="171450" marR="0" rtl="0" algn="l">
              <a:lnSpc>
                <a:spcPct val="100000"/>
              </a:lnSpc>
              <a:spcBef>
                <a:spcPts val="0"/>
              </a:spcBef>
              <a:spcAft>
                <a:spcPts val="0"/>
              </a:spcAft>
              <a:buClr>
                <a:schemeClr val="dk1"/>
              </a:buClr>
              <a:buSzPts val="1200"/>
              <a:buFont typeface="Arial"/>
              <a:buChar char="•"/>
            </a:pPr>
            <a:r>
              <a:rPr lang="en-US"/>
              <a:t>Research</a:t>
            </a:r>
            <a:endParaRPr/>
          </a:p>
          <a:p>
            <a:pPr indent="-171450" lvl="1" marL="628650" marR="0" rtl="0" algn="l">
              <a:lnSpc>
                <a:spcPct val="100000"/>
              </a:lnSpc>
              <a:spcBef>
                <a:spcPts val="0"/>
              </a:spcBef>
              <a:spcAft>
                <a:spcPts val="0"/>
              </a:spcAft>
              <a:buClr>
                <a:schemeClr val="dk1"/>
              </a:buClr>
              <a:buSzPts val="1200"/>
              <a:buFont typeface="Arial"/>
              <a:buChar char="•"/>
            </a:pPr>
            <a:r>
              <a:rPr lang="en-US"/>
              <a:t>Provides us with the foundation for the best practices for trauma care</a:t>
            </a:r>
            <a:endParaRPr/>
          </a:p>
          <a:p>
            <a:pPr indent="-171450" lvl="1" marL="628650" rtl="0" algn="l">
              <a:spcBef>
                <a:spcPts val="0"/>
              </a:spcBef>
              <a:spcAft>
                <a:spcPts val="0"/>
              </a:spcAft>
              <a:buClr>
                <a:schemeClr val="dk1"/>
              </a:buClr>
              <a:buSzPts val="1200"/>
              <a:buFont typeface="Arial"/>
              <a:buChar char="•"/>
            </a:pPr>
            <a:r>
              <a:rPr lang="en-US"/>
              <a:t>Validates or contests current practices and determines future practices</a:t>
            </a:r>
            <a:endParaRPr/>
          </a:p>
          <a:p>
            <a:pPr indent="-171450" lvl="1" marL="628650" rtl="0" algn="l">
              <a:spcBef>
                <a:spcPts val="0"/>
              </a:spcBef>
              <a:spcAft>
                <a:spcPts val="0"/>
              </a:spcAft>
              <a:buClr>
                <a:schemeClr val="dk1"/>
              </a:buClr>
              <a:buSzPts val="1200"/>
              <a:buFont typeface="Arial"/>
              <a:buChar char="•"/>
            </a:pPr>
            <a:r>
              <a:rPr lang="en-US"/>
              <a:t>Must be critically evaluated if findings apply to EMS systems and patient populations before a practice can be changed</a:t>
            </a:r>
            <a:endParaRPr/>
          </a:p>
          <a:p>
            <a:pPr indent="-171450" lvl="1" marL="628650" marR="0" rtl="0" algn="l">
              <a:lnSpc>
                <a:spcPct val="100000"/>
              </a:lnSpc>
              <a:spcBef>
                <a:spcPts val="0"/>
              </a:spcBef>
              <a:spcAft>
                <a:spcPts val="0"/>
              </a:spcAft>
              <a:buClr>
                <a:schemeClr val="dk1"/>
              </a:buClr>
              <a:buSzPts val="1200"/>
              <a:buFont typeface="Arial"/>
              <a:buChar char="•"/>
            </a:pPr>
            <a:r>
              <a:rPr lang="en-US"/>
              <a:t>The </a:t>
            </a:r>
            <a:r>
              <a:rPr i="0" lang="en-US"/>
              <a:t>PHTLS</a:t>
            </a:r>
            <a:r>
              <a:rPr lang="en-US"/>
              <a:t> textbook and program </a:t>
            </a:r>
            <a:r>
              <a:rPr lang="en-US">
                <a:solidFill>
                  <a:srgbClr val="FF0000"/>
                </a:solidFill>
              </a:rPr>
              <a:t>are</a:t>
            </a:r>
            <a:r>
              <a:rPr lang="en-US"/>
              <a:t> based on current research. </a:t>
            </a:r>
            <a:endParaRPr/>
          </a:p>
          <a:p>
            <a:pPr indent="-171450" lvl="1" marL="628650" marR="0" rtl="0" algn="l">
              <a:lnSpc>
                <a:spcPct val="100000"/>
              </a:lnSpc>
              <a:spcBef>
                <a:spcPts val="0"/>
              </a:spcBef>
              <a:spcAft>
                <a:spcPts val="0"/>
              </a:spcAft>
              <a:buClr>
                <a:schemeClr val="dk1"/>
              </a:buClr>
              <a:buSzPts val="1200"/>
              <a:buFont typeface="Arial"/>
              <a:buChar char="•"/>
            </a:pPr>
            <a:r>
              <a:rPr lang="en-US"/>
              <a:t>Prehospital care providers should continue to be involved with research in prehospital care. </a:t>
            </a:r>
            <a:endParaRPr/>
          </a:p>
          <a:p>
            <a:pPr indent="-171450" lvl="2" marL="1085850" marR="0" rtl="0" algn="l">
              <a:lnSpc>
                <a:spcPct val="100000"/>
              </a:lnSpc>
              <a:spcBef>
                <a:spcPts val="0"/>
              </a:spcBef>
              <a:spcAft>
                <a:spcPts val="0"/>
              </a:spcAft>
              <a:buClr>
                <a:schemeClr val="dk1"/>
              </a:buClr>
              <a:buSzPts val="1200"/>
              <a:buFont typeface="Arial"/>
              <a:buChar char="•"/>
            </a:pPr>
            <a:r>
              <a:rPr b="0" lang="en-US"/>
              <a:t>Direct participants to Lesson 1: </a:t>
            </a:r>
            <a:r>
              <a:rPr b="0" lang="en-US" sz="1200">
                <a:solidFill>
                  <a:schemeClr val="dk1"/>
                </a:solidFill>
                <a:latin typeface="Calibri"/>
                <a:ea typeface="Calibri"/>
                <a:cs typeface="Calibri"/>
                <a:sym typeface="Calibri"/>
              </a:rPr>
              <a:t>Introduction and Overview of Trauma Care and PHTLS</a:t>
            </a:r>
            <a:r>
              <a:rPr b="0" lang="en-US"/>
              <a:t> in the PHTLS 9e Course Manual.</a:t>
            </a:r>
            <a:r>
              <a:rPr b="0" i="1" lang="en-US" strike="sngStrike"/>
              <a:t> </a:t>
            </a:r>
            <a:endParaRPr b="0" strike="sngStrike"/>
          </a:p>
          <a:p>
            <a:pPr indent="-171450" lvl="0" marL="171450" marR="0" rtl="0" algn="l">
              <a:lnSpc>
                <a:spcPct val="100000"/>
              </a:lnSpc>
              <a:spcBef>
                <a:spcPts val="0"/>
              </a:spcBef>
              <a:spcAft>
                <a:spcPts val="0"/>
              </a:spcAft>
              <a:buClr>
                <a:schemeClr val="dk1"/>
              </a:buClr>
              <a:buSzPts val="1200"/>
              <a:buFont typeface="Arial"/>
              <a:buChar char="•"/>
            </a:pPr>
            <a:r>
              <a:rPr lang="en-US"/>
              <a:t>Interventions</a:t>
            </a:r>
            <a:endParaRPr/>
          </a:p>
          <a:p>
            <a:pPr indent="-171450" lvl="1" marL="628650" marR="0" rtl="0" algn="l">
              <a:lnSpc>
                <a:spcPct val="100000"/>
              </a:lnSpc>
              <a:spcBef>
                <a:spcPts val="0"/>
              </a:spcBef>
              <a:spcAft>
                <a:spcPts val="0"/>
              </a:spcAft>
              <a:buClr>
                <a:schemeClr val="dk1"/>
              </a:buClr>
              <a:buSzPts val="1200"/>
              <a:buFont typeface="Arial"/>
              <a:buChar char="•"/>
            </a:pPr>
            <a:r>
              <a:rPr lang="en-US"/>
              <a:t>Appropriate interventions are based on the assessment of each patient.</a:t>
            </a:r>
            <a:endParaRPr/>
          </a:p>
          <a:p>
            <a:pPr indent="-171450" lvl="2" marL="1085850" marR="0" rtl="0" algn="l">
              <a:lnSpc>
                <a:spcPct val="100000"/>
              </a:lnSpc>
              <a:spcBef>
                <a:spcPts val="0"/>
              </a:spcBef>
              <a:spcAft>
                <a:spcPts val="0"/>
              </a:spcAft>
              <a:buClr>
                <a:schemeClr val="dk1"/>
              </a:buClr>
              <a:buSzPts val="1200"/>
              <a:buFont typeface="Arial"/>
              <a:buChar char="•"/>
            </a:pPr>
            <a:r>
              <a:rPr lang="en-US"/>
              <a:t>Knowing when not to do something is more important than knowing when to do something.</a:t>
            </a:r>
            <a:endParaRPr/>
          </a:p>
          <a:p>
            <a:pPr indent="-171450" lvl="2" marL="1085850" marR="0" rtl="0" algn="l">
              <a:lnSpc>
                <a:spcPct val="100000"/>
              </a:lnSpc>
              <a:spcBef>
                <a:spcPts val="0"/>
              </a:spcBef>
              <a:spcAft>
                <a:spcPts val="0"/>
              </a:spcAft>
              <a:buClr>
                <a:schemeClr val="dk1"/>
              </a:buClr>
              <a:buSzPts val="1200"/>
              <a:buFont typeface="Arial"/>
              <a:buChar char="•"/>
            </a:pPr>
            <a:r>
              <a:rPr lang="en-US"/>
              <a:t>Therefore, prehospital </a:t>
            </a:r>
            <a:r>
              <a:rPr b="0" lang="en-US"/>
              <a:t>care</a:t>
            </a:r>
            <a:r>
              <a:rPr b="1" lang="en-US"/>
              <a:t> </a:t>
            </a:r>
            <a:r>
              <a:rPr lang="en-US"/>
              <a:t>providers shall provide the most appropriate interventions for each patient. </a:t>
            </a:r>
            <a:endParaRPr/>
          </a:p>
          <a:p>
            <a:pPr indent="-171450" lvl="0" marL="171450" rtl="0" algn="l">
              <a:spcBef>
                <a:spcPts val="0"/>
              </a:spcBef>
              <a:spcAft>
                <a:spcPts val="0"/>
              </a:spcAft>
              <a:buClr>
                <a:schemeClr val="dk1"/>
              </a:buClr>
              <a:buSzPts val="1200"/>
              <a:buFont typeface="Arial"/>
              <a:buChar char="•"/>
            </a:pPr>
            <a:r>
              <a:rPr lang="en-US"/>
              <a:t>Patient care delivery</a:t>
            </a:r>
            <a:endParaRPr/>
          </a:p>
          <a:p>
            <a:pPr indent="-171450" lvl="1" marL="628650" rtl="0" algn="l">
              <a:spcBef>
                <a:spcPts val="0"/>
              </a:spcBef>
              <a:spcAft>
                <a:spcPts val="0"/>
              </a:spcAft>
              <a:buClr>
                <a:schemeClr val="dk1"/>
              </a:buClr>
              <a:buSzPts val="1200"/>
              <a:buFont typeface="Arial"/>
              <a:buChar char="•"/>
            </a:pPr>
            <a:r>
              <a:rPr lang="en-US"/>
              <a:t>Prehospital care providers must deliver the trauma patient:</a:t>
            </a:r>
            <a:endParaRPr/>
          </a:p>
          <a:p>
            <a:pPr indent="-171450" lvl="2" marL="1085850" rtl="0" algn="l">
              <a:spcBef>
                <a:spcPts val="0"/>
              </a:spcBef>
              <a:spcAft>
                <a:spcPts val="0"/>
              </a:spcAft>
              <a:buClr>
                <a:schemeClr val="dk1"/>
              </a:buClr>
              <a:buSzPts val="1200"/>
              <a:buFont typeface="Arial"/>
              <a:buChar char="•"/>
            </a:pPr>
            <a:r>
              <a:rPr lang="en-US"/>
              <a:t>To the right facility</a:t>
            </a:r>
            <a:endParaRPr/>
          </a:p>
          <a:p>
            <a:pPr indent="-171450" lvl="2" marL="1085850" rtl="0" algn="l">
              <a:spcBef>
                <a:spcPts val="0"/>
              </a:spcBef>
              <a:spcAft>
                <a:spcPts val="0"/>
              </a:spcAft>
              <a:buClr>
                <a:schemeClr val="dk1"/>
              </a:buClr>
              <a:buSzPts val="1200"/>
              <a:buFont typeface="Arial"/>
              <a:buChar char="•"/>
            </a:pPr>
            <a:r>
              <a:rPr lang="en-US"/>
              <a:t>Utilizing the right mode of transport</a:t>
            </a:r>
            <a:endParaRPr/>
          </a:p>
          <a:p>
            <a:pPr indent="-171450" lvl="2" marL="1085850" rtl="0" algn="l">
              <a:spcBef>
                <a:spcPts val="0"/>
              </a:spcBef>
              <a:spcAft>
                <a:spcPts val="0"/>
              </a:spcAft>
              <a:buClr>
                <a:schemeClr val="dk1"/>
              </a:buClr>
              <a:buSzPts val="1200"/>
              <a:buFont typeface="Arial"/>
              <a:buChar char="•"/>
            </a:pPr>
            <a:r>
              <a:rPr lang="en-US"/>
              <a:t>In the right amount of time</a:t>
            </a:r>
            <a:endParaRPr/>
          </a:p>
          <a:p>
            <a:pPr indent="-171450" lvl="2" marL="1085850" rtl="0" algn="l">
              <a:spcBef>
                <a:spcPts val="0"/>
              </a:spcBef>
              <a:spcAft>
                <a:spcPts val="0"/>
              </a:spcAft>
              <a:buClr>
                <a:schemeClr val="dk1"/>
              </a:buClr>
              <a:buSzPts val="1200"/>
              <a:buFont typeface="Arial"/>
              <a:buChar char="•"/>
            </a:pPr>
            <a:r>
              <a:rPr lang="en-US"/>
              <a:t>As safely as possible</a:t>
            </a:r>
            <a:endParaRPr/>
          </a:p>
          <a:p>
            <a:pPr indent="-95250" lvl="0" marL="171450" marR="0" rtl="0" algn="l">
              <a:lnSpc>
                <a:spcPct val="100000"/>
              </a:lnSpc>
              <a:spcBef>
                <a:spcPts val="0"/>
              </a:spcBef>
              <a:spcAft>
                <a:spcPts val="0"/>
              </a:spcAft>
              <a:buClr>
                <a:schemeClr val="dk1"/>
              </a:buClr>
              <a:buSzPts val="1200"/>
              <a:buFont typeface="Arial"/>
              <a:buNone/>
            </a:pPr>
            <a:r>
              <a:t/>
            </a:r>
            <a:endParaRPr/>
          </a:p>
        </p:txBody>
      </p:sp>
      <p:sp>
        <p:nvSpPr>
          <p:cNvPr id="99" name="Google Shape;9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0" marL="1714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Team approach</a:t>
            </a:r>
            <a:endParaRPr/>
          </a:p>
          <a:p>
            <a:pPr indent="-171450" lvl="1" marL="6286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PHTLS stresses utilizing a team approach between people with various levels of knowledge and skills.</a:t>
            </a:r>
            <a:endParaRPr/>
          </a:p>
          <a:p>
            <a:pPr indent="-171450" lvl="3" marL="1543050" marR="0" rtl="0" algn="l">
              <a:lnSpc>
                <a:spcPct val="100000"/>
              </a:lnSpc>
              <a:spcBef>
                <a:spcPts val="0"/>
              </a:spcBef>
              <a:spcAft>
                <a:spcPts val="0"/>
              </a:spcAft>
              <a:buClr>
                <a:schemeClr val="dk1"/>
              </a:buClr>
              <a:buSzPts val="1200"/>
              <a:buFont typeface="Arial"/>
              <a:buChar char="•"/>
            </a:pPr>
            <a:r>
              <a:rPr lang="en-US" sz="1200" strike="noStrike">
                <a:solidFill>
                  <a:schemeClr val="dk1"/>
                </a:solidFill>
                <a:latin typeface="Calibri"/>
                <a:ea typeface="Calibri"/>
                <a:cs typeface="Calibri"/>
                <a:sym typeface="Calibri"/>
              </a:rPr>
              <a:t>Discuss various members of a trauma team. </a:t>
            </a:r>
            <a:endParaRPr/>
          </a:p>
          <a:p>
            <a:pPr indent="-171450" lvl="1" marL="6286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Trauma is a global problem, where prevention is a vital part of our job.</a:t>
            </a:r>
            <a:endParaRPr/>
          </a:p>
          <a:p>
            <a:pPr indent="-171450" lvl="2" marL="10858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Working together provides trauma patients with the highest chance of survival.</a:t>
            </a:r>
            <a:endParaRPr/>
          </a:p>
          <a:p>
            <a:pPr indent="-171450" lvl="0" marL="171450" rtl="0" algn="l">
              <a:spcBef>
                <a:spcPts val="0"/>
              </a:spcBef>
              <a:spcAft>
                <a:spcPts val="0"/>
              </a:spcAft>
              <a:buClr>
                <a:schemeClr val="dk1"/>
              </a:buClr>
              <a:buSzPts val="1200"/>
              <a:buFont typeface="Arial"/>
              <a:buChar char="•"/>
            </a:pPr>
            <a:r>
              <a:rPr lang="en-US"/>
              <a:t>Assessment and treatment of trauma patients</a:t>
            </a:r>
            <a:endParaRPr/>
          </a:p>
          <a:p>
            <a:pPr indent="-171450" lvl="1" marL="628650" rtl="0" algn="l">
              <a:spcBef>
                <a:spcPts val="0"/>
              </a:spcBef>
              <a:spcAft>
                <a:spcPts val="0"/>
              </a:spcAft>
              <a:buClr>
                <a:schemeClr val="dk1"/>
              </a:buClr>
              <a:buSzPts val="1200"/>
              <a:buFont typeface="Arial"/>
              <a:buChar char="•"/>
            </a:pPr>
            <a:r>
              <a:rPr lang="en-US"/>
              <a:t>PHTLS now uses the XABCDE approach </a:t>
            </a:r>
            <a:r>
              <a:rPr b="0" lang="en-US"/>
              <a:t>to assessment and in </a:t>
            </a:r>
            <a:r>
              <a:rPr lang="en-US"/>
              <a:t>providing</a:t>
            </a:r>
            <a:r>
              <a:rPr b="0" lang="en-US"/>
              <a:t> lifesaving </a:t>
            </a:r>
            <a:r>
              <a:rPr lang="en-US"/>
              <a:t>care in a trauma patient.</a:t>
            </a:r>
            <a:endParaRPr/>
          </a:p>
          <a:p>
            <a:pPr indent="-171450" lvl="2" marL="1085850" rtl="0" algn="l">
              <a:spcBef>
                <a:spcPts val="0"/>
              </a:spcBef>
              <a:spcAft>
                <a:spcPts val="0"/>
              </a:spcAft>
              <a:buClr>
                <a:schemeClr val="dk1"/>
              </a:buClr>
              <a:buSzPts val="1200"/>
              <a:buFont typeface="Arial"/>
              <a:buChar char="•"/>
            </a:pPr>
            <a:r>
              <a:rPr lang="en-US"/>
              <a:t>eXsanguination</a:t>
            </a:r>
            <a:endParaRPr/>
          </a:p>
          <a:p>
            <a:pPr indent="-171450" lvl="3" marL="1543050" rtl="0" algn="l">
              <a:spcBef>
                <a:spcPts val="0"/>
              </a:spcBef>
              <a:spcAft>
                <a:spcPts val="0"/>
              </a:spcAft>
              <a:buClr>
                <a:schemeClr val="dk1"/>
              </a:buClr>
              <a:buSzPts val="1200"/>
              <a:buFont typeface="Arial"/>
              <a:buChar char="•"/>
            </a:pPr>
            <a:r>
              <a:rPr lang="en-US"/>
              <a:t>X is added to the ABCDE approach in trauma care to correct immediate life-threatening bleeding. </a:t>
            </a:r>
            <a:endParaRPr/>
          </a:p>
          <a:p>
            <a:pPr indent="-171450" lvl="4" marL="2000250" rtl="0" algn="l">
              <a:spcBef>
                <a:spcPts val="0"/>
              </a:spcBef>
              <a:spcAft>
                <a:spcPts val="0"/>
              </a:spcAft>
              <a:buClr>
                <a:schemeClr val="dk1"/>
              </a:buClr>
              <a:buSzPts val="1200"/>
              <a:buFont typeface="Arial"/>
              <a:buChar char="•"/>
            </a:pPr>
            <a:r>
              <a:rPr lang="en-US"/>
              <a:t>Locating the source of bleeding</a:t>
            </a:r>
            <a:endParaRPr/>
          </a:p>
          <a:p>
            <a:pPr indent="-171450" lvl="4" marL="2000250" rtl="0" algn="l">
              <a:spcBef>
                <a:spcPts val="0"/>
              </a:spcBef>
              <a:spcAft>
                <a:spcPts val="0"/>
              </a:spcAft>
              <a:buClr>
                <a:schemeClr val="dk1"/>
              </a:buClr>
              <a:buSzPts val="1200"/>
              <a:buFont typeface="Arial"/>
              <a:buChar char="•"/>
            </a:pPr>
            <a:r>
              <a:rPr lang="en-US"/>
              <a:t>Applying pressure to the source until bleeding stops</a:t>
            </a:r>
            <a:endParaRPr/>
          </a:p>
          <a:p>
            <a:pPr indent="-171450" lvl="4" marL="2000250" rtl="0" algn="l">
              <a:spcBef>
                <a:spcPts val="0"/>
              </a:spcBef>
              <a:spcAft>
                <a:spcPts val="0"/>
              </a:spcAft>
              <a:buClr>
                <a:schemeClr val="dk1"/>
              </a:buClr>
              <a:buSzPts val="1200"/>
              <a:buFont typeface="Arial"/>
              <a:buChar char="•"/>
            </a:pPr>
            <a:r>
              <a:rPr lang="en-US"/>
              <a:t>Using hemostatic dressings or tourniquets to stop bleeding</a:t>
            </a:r>
            <a:endParaRPr/>
          </a:p>
          <a:p>
            <a:pPr indent="-171450" lvl="4" marL="2000250" rtl="0" algn="l">
              <a:spcBef>
                <a:spcPts val="0"/>
              </a:spcBef>
              <a:spcAft>
                <a:spcPts val="0"/>
              </a:spcAft>
              <a:buClr>
                <a:schemeClr val="dk1"/>
              </a:buClr>
              <a:buSzPts val="1200"/>
              <a:buFont typeface="Arial"/>
              <a:buChar char="•"/>
            </a:pPr>
            <a:r>
              <a:rPr lang="en-US"/>
              <a:t>Avoid popping the clot and further diluting the blood through fluid resuscitation.</a:t>
            </a:r>
            <a:endParaRPr/>
          </a:p>
          <a:p>
            <a:pPr indent="-171450" lvl="5" marL="2457450" rtl="0" algn="l">
              <a:spcBef>
                <a:spcPts val="0"/>
              </a:spcBef>
              <a:spcAft>
                <a:spcPts val="0"/>
              </a:spcAft>
              <a:buClr>
                <a:schemeClr val="dk1"/>
              </a:buClr>
              <a:buSzPts val="1200"/>
              <a:buFont typeface="Arial"/>
              <a:buChar char="•"/>
            </a:pPr>
            <a:r>
              <a:rPr lang="en-US"/>
              <a:t>ALL RBCs COUNT!!</a:t>
            </a:r>
            <a:endParaRPr/>
          </a:p>
          <a:p>
            <a:pPr indent="-171450" lvl="2" marL="1085850" rtl="0" algn="l">
              <a:spcBef>
                <a:spcPts val="0"/>
              </a:spcBef>
              <a:spcAft>
                <a:spcPts val="0"/>
              </a:spcAft>
              <a:buClr>
                <a:schemeClr val="dk1"/>
              </a:buClr>
              <a:buSzPts val="1200"/>
              <a:buFont typeface="Arial"/>
              <a:buChar char="•"/>
            </a:pPr>
            <a:r>
              <a:rPr lang="en-US"/>
              <a:t>Airway</a:t>
            </a:r>
            <a:endParaRPr/>
          </a:p>
          <a:p>
            <a:pPr indent="-171450" lvl="2" marL="1085850" rtl="0" algn="l">
              <a:spcBef>
                <a:spcPts val="0"/>
              </a:spcBef>
              <a:spcAft>
                <a:spcPts val="0"/>
              </a:spcAft>
              <a:buClr>
                <a:schemeClr val="dk1"/>
              </a:buClr>
              <a:buSzPts val="1200"/>
              <a:buFont typeface="Arial"/>
              <a:buChar char="•"/>
            </a:pPr>
            <a:r>
              <a:rPr lang="en-US"/>
              <a:t>Breathing</a:t>
            </a:r>
            <a:endParaRPr/>
          </a:p>
          <a:p>
            <a:pPr indent="-171450" lvl="2" marL="1085850" rtl="0" algn="l">
              <a:spcBef>
                <a:spcPts val="0"/>
              </a:spcBef>
              <a:spcAft>
                <a:spcPts val="0"/>
              </a:spcAft>
              <a:buClr>
                <a:schemeClr val="dk1"/>
              </a:buClr>
              <a:buSzPts val="1200"/>
              <a:buFont typeface="Arial"/>
              <a:buChar char="•"/>
            </a:pPr>
            <a:r>
              <a:rPr lang="en-US"/>
              <a:t>Circulation</a:t>
            </a:r>
            <a:endParaRPr/>
          </a:p>
          <a:p>
            <a:pPr indent="-171450" lvl="2" marL="1085850" rtl="0" algn="l">
              <a:spcBef>
                <a:spcPts val="0"/>
              </a:spcBef>
              <a:spcAft>
                <a:spcPts val="0"/>
              </a:spcAft>
              <a:buClr>
                <a:schemeClr val="dk1"/>
              </a:buClr>
              <a:buSzPts val="1200"/>
              <a:buFont typeface="Arial"/>
              <a:buChar char="•"/>
            </a:pPr>
            <a:r>
              <a:rPr lang="en-US"/>
              <a:t>Disability </a:t>
            </a:r>
            <a:endParaRPr/>
          </a:p>
          <a:p>
            <a:pPr indent="-171450" lvl="2" marL="1085850" rtl="0" algn="l">
              <a:spcBef>
                <a:spcPts val="0"/>
              </a:spcBef>
              <a:spcAft>
                <a:spcPts val="0"/>
              </a:spcAft>
              <a:buClr>
                <a:schemeClr val="dk1"/>
              </a:buClr>
              <a:buSzPts val="1200"/>
              <a:buFont typeface="Arial"/>
              <a:buChar char="•"/>
            </a:pPr>
            <a:r>
              <a:rPr lang="en-US"/>
              <a:t>Expose/environment</a:t>
            </a:r>
            <a:endParaRPr/>
          </a:p>
          <a:p>
            <a:pPr indent="-171450" lvl="1" marL="628650" rtl="0" algn="l">
              <a:spcBef>
                <a:spcPts val="0"/>
              </a:spcBef>
              <a:spcAft>
                <a:spcPts val="0"/>
              </a:spcAft>
              <a:buClr>
                <a:schemeClr val="dk1"/>
              </a:buClr>
              <a:buSzPts val="1200"/>
              <a:buFont typeface="Arial"/>
              <a:buChar char="•"/>
            </a:pPr>
            <a:r>
              <a:rPr lang="en-US"/>
              <a:t>This approach is similar to the MARCH and CABCDE approach.</a:t>
            </a:r>
            <a:endParaRPr/>
          </a:p>
          <a:p>
            <a:pPr indent="-171450" lvl="2" marL="1085850" rtl="0" algn="l">
              <a:spcBef>
                <a:spcPts val="0"/>
              </a:spcBef>
              <a:spcAft>
                <a:spcPts val="0"/>
              </a:spcAft>
              <a:buClr>
                <a:schemeClr val="dk1"/>
              </a:buClr>
              <a:buSzPts val="1200"/>
              <a:buFont typeface="Arial"/>
              <a:buChar char="•"/>
            </a:pPr>
            <a:r>
              <a:rPr lang="en-US"/>
              <a:t>Massive bleeding, Airway, Respirations, Circulation, Head</a:t>
            </a:r>
            <a:endParaRPr/>
          </a:p>
          <a:p>
            <a:pPr indent="-171450" lvl="2" marL="1085850" rtl="0" algn="l">
              <a:spcBef>
                <a:spcPts val="0"/>
              </a:spcBef>
              <a:spcAft>
                <a:spcPts val="0"/>
              </a:spcAft>
              <a:buClr>
                <a:schemeClr val="dk1"/>
              </a:buClr>
              <a:buSzPts val="1200"/>
              <a:buFont typeface="Arial"/>
              <a:buChar char="•"/>
            </a:pPr>
            <a:r>
              <a:rPr lang="en-US"/>
              <a:t>Catastrophic hemorrhage control, Airway, Breathing, Circulation, Disability, Expose/environment</a:t>
            </a:r>
            <a:endParaRPr/>
          </a:p>
          <a:p>
            <a:pPr indent="-171450" lvl="2" marL="1085850" rtl="0" algn="l">
              <a:spcBef>
                <a:spcPts val="0"/>
              </a:spcBef>
              <a:spcAft>
                <a:spcPts val="0"/>
              </a:spcAft>
              <a:buClr>
                <a:schemeClr val="dk1"/>
              </a:buClr>
              <a:buSzPts val="1200"/>
              <a:buFont typeface="Arial"/>
              <a:buChar char="•"/>
            </a:pPr>
            <a:r>
              <a:rPr lang="en-US"/>
              <a:t>Let students know they will see this new approach throughout the PHTLS course, textbook, and course manual. </a:t>
            </a:r>
            <a:endParaRPr/>
          </a:p>
        </p:txBody>
      </p:sp>
      <p:sp>
        <p:nvSpPr>
          <p:cNvPr id="108" name="Google Shape;10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1" marL="628650" marR="0" rtl="0" algn="l">
              <a:lnSpc>
                <a:spcPct val="100000"/>
              </a:lnSpc>
              <a:spcBef>
                <a:spcPts val="0"/>
              </a:spcBef>
              <a:spcAft>
                <a:spcPts val="0"/>
              </a:spcAft>
              <a:buClr>
                <a:schemeClr val="dk1"/>
              </a:buClr>
              <a:buSzPts val="1200"/>
              <a:buFont typeface="Arial"/>
              <a:buChar char="•"/>
            </a:pPr>
            <a:r>
              <a:rPr b="0" i="0" lang="en-US"/>
              <a:t>PHTLS teaches the principles of care rather than focusing on preferences.</a:t>
            </a:r>
            <a:endParaRPr/>
          </a:p>
          <a:p>
            <a:pPr indent="-171450" lvl="2" marL="1085850" marR="0" rtl="0" algn="l">
              <a:lnSpc>
                <a:spcPct val="100000"/>
              </a:lnSpc>
              <a:spcBef>
                <a:spcPts val="0"/>
              </a:spcBef>
              <a:spcAft>
                <a:spcPts val="0"/>
              </a:spcAft>
              <a:buClr>
                <a:schemeClr val="dk1"/>
              </a:buClr>
              <a:buSzPts val="1200"/>
              <a:buFont typeface="Arial"/>
              <a:buChar char="•"/>
            </a:pPr>
            <a:r>
              <a:rPr b="0" lang="en-US"/>
              <a:t>The principle is </a:t>
            </a:r>
            <a:r>
              <a:rPr b="0" i="0" lang="en-US"/>
              <a:t>what </a:t>
            </a:r>
            <a:r>
              <a:rPr b="0" lang="en-US"/>
              <a:t>needs to be done for a patient based on the patient assessment.</a:t>
            </a:r>
            <a:endParaRPr b="0" sz="1000"/>
          </a:p>
          <a:p>
            <a:pPr indent="-171450" lvl="2" marL="1085850" marR="0" rtl="0" algn="l">
              <a:lnSpc>
                <a:spcPct val="100000"/>
              </a:lnSpc>
              <a:spcBef>
                <a:spcPts val="0"/>
              </a:spcBef>
              <a:spcAft>
                <a:spcPts val="0"/>
              </a:spcAft>
              <a:buClr>
                <a:schemeClr val="dk1"/>
              </a:buClr>
              <a:buSzPts val="1200"/>
              <a:buFont typeface="Arial"/>
              <a:buChar char="•"/>
            </a:pPr>
            <a:r>
              <a:rPr b="0" lang="en-US"/>
              <a:t>The preference is </a:t>
            </a:r>
            <a:r>
              <a:rPr b="0" i="0" lang="en-US"/>
              <a:t>how</a:t>
            </a:r>
            <a:r>
              <a:rPr b="0" lang="en-US"/>
              <a:t> the principle is accomplished.</a:t>
            </a:r>
            <a:endParaRPr/>
          </a:p>
          <a:p>
            <a:pPr indent="-171450" lvl="3" marL="1543050" marR="0" rtl="0" algn="l">
              <a:lnSpc>
                <a:spcPct val="100000"/>
              </a:lnSpc>
              <a:spcBef>
                <a:spcPts val="0"/>
              </a:spcBef>
              <a:spcAft>
                <a:spcPts val="0"/>
              </a:spcAft>
              <a:buClr>
                <a:schemeClr val="dk1"/>
              </a:buClr>
              <a:buSzPts val="1200"/>
              <a:buFont typeface="Arial"/>
              <a:buChar char="•"/>
            </a:pPr>
            <a:r>
              <a:rPr b="0" lang="en-US"/>
              <a:t>The preference may change depending on: </a:t>
            </a:r>
            <a:endParaRPr/>
          </a:p>
          <a:p>
            <a:pPr indent="-171450" lvl="4" marL="2000250" marR="0" rtl="0" algn="l">
              <a:lnSpc>
                <a:spcPct val="100000"/>
              </a:lnSpc>
              <a:spcBef>
                <a:spcPts val="0"/>
              </a:spcBef>
              <a:spcAft>
                <a:spcPts val="0"/>
              </a:spcAft>
              <a:buClr>
                <a:schemeClr val="dk1"/>
              </a:buClr>
              <a:buSzPts val="1200"/>
              <a:buFont typeface="Arial"/>
              <a:buChar char="•"/>
            </a:pPr>
            <a:r>
              <a:rPr b="0" lang="en-US"/>
              <a:t>Situation at scene</a:t>
            </a:r>
            <a:endParaRPr/>
          </a:p>
          <a:p>
            <a:pPr indent="-171450" lvl="4" marL="2000250" marR="0" rtl="0" algn="l">
              <a:lnSpc>
                <a:spcPct val="100000"/>
              </a:lnSpc>
              <a:spcBef>
                <a:spcPts val="0"/>
              </a:spcBef>
              <a:spcAft>
                <a:spcPts val="0"/>
              </a:spcAft>
              <a:buClr>
                <a:schemeClr val="dk1"/>
              </a:buClr>
              <a:buSzPts val="1200"/>
              <a:buFont typeface="Arial"/>
              <a:buChar char="•"/>
            </a:pPr>
            <a:r>
              <a:rPr b="0" lang="en-US"/>
              <a:t>Patient severity</a:t>
            </a:r>
            <a:endParaRPr b="0"/>
          </a:p>
          <a:p>
            <a:pPr indent="-171450" lvl="4" marL="2000250" marR="0" rtl="0" algn="l">
              <a:lnSpc>
                <a:spcPct val="100000"/>
              </a:lnSpc>
              <a:spcBef>
                <a:spcPts val="0"/>
              </a:spcBef>
              <a:spcAft>
                <a:spcPts val="0"/>
              </a:spcAft>
              <a:buClr>
                <a:schemeClr val="dk1"/>
              </a:buClr>
              <a:buSzPts val="1200"/>
              <a:buFont typeface="Arial"/>
              <a:buChar char="•"/>
            </a:pPr>
            <a:r>
              <a:rPr b="0" lang="en-US"/>
              <a:t>Prehospital care provider knowledge and skills</a:t>
            </a:r>
            <a:endParaRPr/>
          </a:p>
          <a:p>
            <a:pPr indent="-171450" lvl="4" marL="2000250" marR="0" rtl="0" algn="l">
              <a:lnSpc>
                <a:spcPct val="100000"/>
              </a:lnSpc>
              <a:spcBef>
                <a:spcPts val="0"/>
              </a:spcBef>
              <a:spcAft>
                <a:spcPts val="0"/>
              </a:spcAft>
              <a:buClr>
                <a:schemeClr val="dk1"/>
              </a:buClr>
              <a:buSzPts val="1200"/>
              <a:buFont typeface="Arial"/>
              <a:buChar char="•"/>
            </a:pPr>
            <a:r>
              <a:rPr b="0" lang="en-US"/>
              <a:t>Resources available</a:t>
            </a:r>
            <a:endParaRPr b="0" sz="3600"/>
          </a:p>
          <a:p>
            <a:pPr indent="-95250" lvl="1" marL="628650" marR="0" rtl="0" algn="l">
              <a:lnSpc>
                <a:spcPct val="100000"/>
              </a:lnSpc>
              <a:spcBef>
                <a:spcPts val="0"/>
              </a:spcBef>
              <a:spcAft>
                <a:spcPts val="0"/>
              </a:spcAft>
              <a:buClr>
                <a:schemeClr val="dk1"/>
              </a:buClr>
              <a:buSzPts val="1200"/>
              <a:buFont typeface="Arial"/>
              <a:buNone/>
            </a:pPr>
            <a:r>
              <a:t/>
            </a:r>
            <a:endParaRPr/>
          </a:p>
          <a:p>
            <a:pPr indent="-95250" lvl="1" marL="628650" marR="0" rtl="0" algn="l">
              <a:lnSpc>
                <a:spcPct val="100000"/>
              </a:lnSpc>
              <a:spcBef>
                <a:spcPts val="0"/>
              </a:spcBef>
              <a:spcAft>
                <a:spcPts val="0"/>
              </a:spcAft>
              <a:buClr>
                <a:schemeClr val="dk1"/>
              </a:buClr>
              <a:buSzPts val="1200"/>
              <a:buFont typeface="Arial"/>
              <a:buNone/>
            </a:pPr>
            <a:r>
              <a:t/>
            </a:r>
            <a:endParaRPr b="0" i="0"/>
          </a:p>
          <a:p>
            <a:pPr indent="-95250" lvl="0" marL="171450" marR="0" rtl="0" algn="l">
              <a:lnSpc>
                <a:spcPct val="100000"/>
              </a:lnSpc>
              <a:spcBef>
                <a:spcPts val="0"/>
              </a:spcBef>
              <a:spcAft>
                <a:spcPts val="0"/>
              </a:spcAft>
              <a:buClr>
                <a:schemeClr val="dk1"/>
              </a:buClr>
              <a:buSzPts val="1200"/>
              <a:buFont typeface="Arial"/>
              <a:buNone/>
            </a:pPr>
            <a:r>
              <a:t/>
            </a:r>
            <a:endParaRPr/>
          </a:p>
          <a:p>
            <a:pPr indent="-95250" lvl="0" marL="171450" marR="0" rtl="0" algn="l">
              <a:lnSpc>
                <a:spcPct val="100000"/>
              </a:lnSpc>
              <a:spcBef>
                <a:spcPts val="0"/>
              </a:spcBef>
              <a:spcAft>
                <a:spcPts val="0"/>
              </a:spcAft>
              <a:buClr>
                <a:schemeClr val="dk1"/>
              </a:buClr>
              <a:buSzPts val="1200"/>
              <a:buFont typeface="Arial"/>
              <a:buNone/>
            </a:pPr>
            <a:r>
              <a:t/>
            </a:r>
            <a:endParaRPr b="0"/>
          </a:p>
          <a:p>
            <a:pPr indent="-95250" lvl="0" marL="171450" marR="0" rtl="0" algn="l">
              <a:lnSpc>
                <a:spcPct val="100000"/>
              </a:lnSpc>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117" name="Google Shape;11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0" marL="171450" rtl="0" algn="l">
              <a:spcBef>
                <a:spcPts val="0"/>
              </a:spcBef>
              <a:spcAft>
                <a:spcPts val="0"/>
              </a:spcAft>
              <a:buClr>
                <a:schemeClr val="dk1"/>
              </a:buClr>
              <a:buSzPts val="1200"/>
              <a:buFont typeface="Arial"/>
              <a:buChar char="•"/>
            </a:pPr>
            <a:r>
              <a:rPr b="0" lang="en-US"/>
              <a:t>Pre-event phase</a:t>
            </a:r>
            <a:endParaRPr/>
          </a:p>
          <a:p>
            <a:pPr indent="-171450" lvl="1" marL="628650" rtl="0" algn="l">
              <a:spcBef>
                <a:spcPts val="0"/>
              </a:spcBef>
              <a:spcAft>
                <a:spcPts val="0"/>
              </a:spcAft>
              <a:buClr>
                <a:schemeClr val="dk1"/>
              </a:buClr>
              <a:buSzPts val="1200"/>
              <a:buFont typeface="Arial"/>
              <a:buChar char="•"/>
            </a:pPr>
            <a:r>
              <a:rPr b="0" lang="en-US"/>
              <a:t>Circumstances leading up to injury</a:t>
            </a:r>
            <a:endParaRPr/>
          </a:p>
          <a:p>
            <a:pPr indent="-171450" lvl="2" marL="1085850" rtl="0" algn="l">
              <a:spcBef>
                <a:spcPts val="0"/>
              </a:spcBef>
              <a:spcAft>
                <a:spcPts val="0"/>
              </a:spcAft>
              <a:buClr>
                <a:schemeClr val="dk1"/>
              </a:buClr>
              <a:buSzPts val="1200"/>
              <a:buFont typeface="Arial"/>
              <a:buChar char="•"/>
            </a:pPr>
            <a:r>
              <a:rPr b="0" lang="en-US"/>
              <a:t>Primarily focuses on injury prevention</a:t>
            </a:r>
            <a:endParaRPr/>
          </a:p>
          <a:p>
            <a:pPr indent="-171450" lvl="2" marL="1085850" rtl="0" algn="l">
              <a:spcBef>
                <a:spcPts val="0"/>
              </a:spcBef>
              <a:spcAft>
                <a:spcPts val="0"/>
              </a:spcAft>
              <a:buClr>
                <a:schemeClr val="dk1"/>
              </a:buClr>
              <a:buSzPts val="1200"/>
              <a:buFont typeface="Arial"/>
              <a:buChar char="•"/>
            </a:pPr>
            <a:r>
              <a:rPr b="0" lang="en-US"/>
              <a:t>For example, there are an estimated 660,000 drivers using a mobile device while operating motor vehicles any given day.</a:t>
            </a:r>
            <a:endParaRPr/>
          </a:p>
          <a:p>
            <a:pPr indent="-171450" lvl="3" marL="1543050" rtl="0" algn="l">
              <a:spcBef>
                <a:spcPts val="0"/>
              </a:spcBef>
              <a:spcAft>
                <a:spcPts val="0"/>
              </a:spcAft>
              <a:buClr>
                <a:schemeClr val="dk1"/>
              </a:buClr>
              <a:buSzPts val="1200"/>
              <a:buFont typeface="Arial"/>
              <a:buChar char="•"/>
            </a:pPr>
            <a:r>
              <a:rPr b="0" lang="en-US"/>
              <a:t>Distracted driving in 2015 led to 3,500 deaths and 400,000 injuries in the United States.</a:t>
            </a:r>
            <a:endParaRPr/>
          </a:p>
          <a:p>
            <a:pPr indent="-171450" lvl="3" marL="1543050" rtl="0" algn="l">
              <a:spcBef>
                <a:spcPts val="0"/>
              </a:spcBef>
              <a:spcAft>
                <a:spcPts val="0"/>
              </a:spcAft>
              <a:buClr>
                <a:schemeClr val="dk1"/>
              </a:buClr>
              <a:buSzPts val="1200"/>
              <a:buFont typeface="Arial"/>
              <a:buChar char="•"/>
            </a:pPr>
            <a:r>
              <a:rPr b="0" lang="en-US"/>
              <a:t>Prevention efforts have taken place to curb this rising trend. </a:t>
            </a:r>
            <a:endParaRPr/>
          </a:p>
          <a:p>
            <a:pPr indent="-171450" lvl="4" marL="2000250" rtl="0" algn="l">
              <a:spcBef>
                <a:spcPts val="0"/>
              </a:spcBef>
              <a:spcAft>
                <a:spcPts val="0"/>
              </a:spcAft>
              <a:buClr>
                <a:schemeClr val="dk1"/>
              </a:buClr>
              <a:buSzPts val="1200"/>
              <a:buFont typeface="Arial"/>
              <a:buChar char="•"/>
            </a:pPr>
            <a:r>
              <a:rPr b="0" lang="en-US"/>
              <a:t>Legal enforcement is aimed specifically to prevent traffic accidents.</a:t>
            </a:r>
            <a:endParaRPr/>
          </a:p>
          <a:p>
            <a:pPr indent="-171450" lvl="1" marL="628650" rtl="0" algn="l">
              <a:spcBef>
                <a:spcPts val="0"/>
              </a:spcBef>
              <a:spcAft>
                <a:spcPts val="0"/>
              </a:spcAft>
              <a:buClr>
                <a:schemeClr val="dk1"/>
              </a:buClr>
              <a:buSzPts val="1200"/>
              <a:buFont typeface="Arial"/>
              <a:buChar char="•"/>
            </a:pPr>
            <a:r>
              <a:rPr b="0" lang="en-US"/>
              <a:t>Preparation of prehospital care providers for events that are not preventable</a:t>
            </a:r>
            <a:endParaRPr/>
          </a:p>
          <a:p>
            <a:pPr indent="-171450" lvl="3" marL="1543050" rtl="0" algn="l">
              <a:spcBef>
                <a:spcPts val="0"/>
              </a:spcBef>
              <a:spcAft>
                <a:spcPts val="0"/>
              </a:spcAft>
              <a:buClr>
                <a:schemeClr val="dk1"/>
              </a:buClr>
              <a:buSzPts val="1200"/>
              <a:buFont typeface="Arial"/>
              <a:buChar char="•"/>
            </a:pPr>
            <a:r>
              <a:rPr b="0" lang="en-US"/>
              <a:t>Maintain your education on the most current evidence-based medical practices.</a:t>
            </a:r>
            <a:endParaRPr/>
          </a:p>
          <a:p>
            <a:pPr indent="-171450" lvl="4" marL="2000250" rtl="0" algn="l">
              <a:spcBef>
                <a:spcPts val="0"/>
              </a:spcBef>
              <a:spcAft>
                <a:spcPts val="0"/>
              </a:spcAft>
              <a:buClr>
                <a:schemeClr val="dk1"/>
              </a:buClr>
              <a:buSzPts val="1200"/>
              <a:buFont typeface="Arial"/>
              <a:buChar char="•"/>
            </a:pPr>
            <a:r>
              <a:rPr b="0" lang="en-US"/>
              <a:t>Medicine is much like technology, you must update your medical knowledge much like you update your handheld devices.</a:t>
            </a:r>
            <a:endParaRPr/>
          </a:p>
          <a:p>
            <a:pPr indent="-171450" lvl="4" marL="2000250" rtl="0" algn="l">
              <a:spcBef>
                <a:spcPts val="0"/>
              </a:spcBef>
              <a:spcAft>
                <a:spcPts val="0"/>
              </a:spcAft>
              <a:buClr>
                <a:schemeClr val="dk1"/>
              </a:buClr>
              <a:buSzPts val="1200"/>
              <a:buFont typeface="Arial"/>
              <a:buChar char="•"/>
            </a:pPr>
            <a:r>
              <a:rPr b="0" lang="en-US"/>
              <a:t>Review new and current equipment on your response unit at the beginning of your shift and in training. </a:t>
            </a:r>
            <a:endParaRPr/>
          </a:p>
          <a:p>
            <a:pPr indent="-171450" lvl="4" marL="2000250" rtl="0" algn="l">
              <a:spcBef>
                <a:spcPts val="0"/>
              </a:spcBef>
              <a:spcAft>
                <a:spcPts val="0"/>
              </a:spcAft>
              <a:buClr>
                <a:schemeClr val="dk1"/>
              </a:buClr>
              <a:buSzPts val="1200"/>
              <a:buFont typeface="Arial"/>
              <a:buChar char="•"/>
            </a:pPr>
            <a:r>
              <a:rPr b="0" lang="en-US"/>
              <a:t>Discuss individual responsibilities and expectations of shift and patient care duties.</a:t>
            </a:r>
            <a:endParaRPr b="0"/>
          </a:p>
        </p:txBody>
      </p:sp>
      <p:sp>
        <p:nvSpPr>
          <p:cNvPr id="124" name="Google Shape;12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b="0"/>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0" marL="171450" rtl="0" algn="l">
              <a:spcBef>
                <a:spcPts val="0"/>
              </a:spcBef>
              <a:spcAft>
                <a:spcPts val="0"/>
              </a:spcAft>
              <a:buClr>
                <a:schemeClr val="dk1"/>
              </a:buClr>
              <a:buSzPts val="1200"/>
              <a:buFont typeface="Arial"/>
              <a:buChar char="•"/>
            </a:pPr>
            <a:r>
              <a:rPr b="0" lang="en-US"/>
              <a:t>Event phase</a:t>
            </a:r>
            <a:endParaRPr/>
          </a:p>
          <a:p>
            <a:pPr indent="-171450" lvl="1" marL="628650" rtl="0" algn="l">
              <a:spcBef>
                <a:spcPts val="0"/>
              </a:spcBef>
              <a:spcAft>
                <a:spcPts val="0"/>
              </a:spcAft>
              <a:buClr>
                <a:schemeClr val="dk1"/>
              </a:buClr>
              <a:buSzPts val="1200"/>
              <a:buFont typeface="Arial"/>
              <a:buChar char="•"/>
            </a:pPr>
            <a:r>
              <a:rPr b="0" lang="en-US"/>
              <a:t>Moment of actual trauma</a:t>
            </a:r>
            <a:endParaRPr/>
          </a:p>
          <a:p>
            <a:pPr indent="-171450" lvl="2" marL="1085850" rtl="0" algn="l">
              <a:spcBef>
                <a:spcPts val="0"/>
              </a:spcBef>
              <a:spcAft>
                <a:spcPts val="0"/>
              </a:spcAft>
              <a:buClr>
                <a:schemeClr val="dk1"/>
              </a:buClr>
              <a:buSzPts val="1200"/>
              <a:buFont typeface="Arial"/>
              <a:buChar char="•"/>
            </a:pPr>
            <a:r>
              <a:rPr b="0" lang="en-US"/>
              <a:t>Actions taken during this phase aim to minimize injuries as a result of trauma.</a:t>
            </a:r>
            <a:endParaRPr/>
          </a:p>
          <a:p>
            <a:pPr indent="-171450" lvl="3" marL="1543050" rtl="0" algn="l">
              <a:spcBef>
                <a:spcPts val="0"/>
              </a:spcBef>
              <a:spcAft>
                <a:spcPts val="0"/>
              </a:spcAft>
              <a:buClr>
                <a:schemeClr val="dk1"/>
              </a:buClr>
              <a:buSzPts val="1200"/>
              <a:buFont typeface="Arial"/>
              <a:buChar char="•"/>
            </a:pPr>
            <a:r>
              <a:rPr b="0" lang="en-US"/>
              <a:t>Motor vehicle safety restraint systems, air bags, and motorcycle helmets play a role in injury reduction.</a:t>
            </a:r>
            <a:endParaRPr/>
          </a:p>
        </p:txBody>
      </p:sp>
      <p:sp>
        <p:nvSpPr>
          <p:cNvPr id="133" name="Google Shape;13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0" marL="171450" rtl="0" algn="l">
              <a:spcBef>
                <a:spcPts val="0"/>
              </a:spcBef>
              <a:spcAft>
                <a:spcPts val="0"/>
              </a:spcAft>
              <a:buClr>
                <a:schemeClr val="dk1"/>
              </a:buClr>
              <a:buSzPts val="1200"/>
              <a:buFont typeface="Arial"/>
              <a:buChar char="•"/>
            </a:pPr>
            <a:r>
              <a:rPr b="0" lang="en-US"/>
              <a:t>Postevent phase</a:t>
            </a:r>
            <a:endParaRPr/>
          </a:p>
          <a:p>
            <a:pPr indent="-171450" lvl="1" marL="628650" rtl="0" algn="l">
              <a:spcBef>
                <a:spcPts val="0"/>
              </a:spcBef>
              <a:spcAft>
                <a:spcPts val="0"/>
              </a:spcAft>
              <a:buClr>
                <a:schemeClr val="dk1"/>
              </a:buClr>
              <a:buSzPts val="1200"/>
              <a:buFont typeface="Arial"/>
              <a:buChar char="•"/>
            </a:pPr>
            <a:r>
              <a:rPr b="0" lang="en-US"/>
              <a:t>Outcome from a traumatic event.</a:t>
            </a:r>
            <a:endParaRPr/>
          </a:p>
          <a:p>
            <a:pPr indent="-171450" lvl="2" marL="1085850" rtl="0" algn="l">
              <a:spcBef>
                <a:spcPts val="0"/>
              </a:spcBef>
              <a:spcAft>
                <a:spcPts val="0"/>
              </a:spcAft>
              <a:buClr>
                <a:schemeClr val="dk1"/>
              </a:buClr>
              <a:buSzPts val="1200"/>
              <a:buFont typeface="Arial"/>
              <a:buChar char="•"/>
            </a:pPr>
            <a:r>
              <a:rPr b="0" lang="en-US"/>
              <a:t>First phase of death occurs within first hour after an incident.</a:t>
            </a:r>
            <a:endParaRPr/>
          </a:p>
          <a:p>
            <a:pPr indent="-171450" lvl="3" marL="1543050" rtl="0" algn="l">
              <a:spcBef>
                <a:spcPts val="0"/>
              </a:spcBef>
              <a:spcAft>
                <a:spcPts val="0"/>
              </a:spcAft>
              <a:buClr>
                <a:schemeClr val="dk1"/>
              </a:buClr>
              <a:buSzPts val="1200"/>
              <a:buFont typeface="Arial"/>
              <a:buChar char="•"/>
            </a:pPr>
            <a:r>
              <a:rPr b="0" lang="en-US"/>
              <a:t>Massive hemorrhage occurs for some while waiting for medical care to arrive.</a:t>
            </a:r>
            <a:endParaRPr/>
          </a:p>
          <a:p>
            <a:pPr indent="-171450" lvl="3" marL="1543050" rtl="0" algn="l">
              <a:spcBef>
                <a:spcPts val="0"/>
              </a:spcBef>
              <a:spcAft>
                <a:spcPts val="0"/>
              </a:spcAft>
              <a:buClr>
                <a:schemeClr val="dk1"/>
              </a:buClr>
              <a:buSzPts val="1200"/>
              <a:buFont typeface="Arial"/>
              <a:buChar char="•"/>
            </a:pPr>
            <a:r>
              <a:rPr b="0" lang="en-US"/>
              <a:t>Public awareness campaigns encourage education on the use of tourniquets by lay persons and an increased presence of hemorrhage control kits made available in public areas and in police vehicles.</a:t>
            </a:r>
            <a:endParaRPr/>
          </a:p>
          <a:p>
            <a:pPr indent="-171450" lvl="2" marL="1085850" rtl="0" algn="l">
              <a:spcBef>
                <a:spcPts val="0"/>
              </a:spcBef>
              <a:spcAft>
                <a:spcPts val="0"/>
              </a:spcAft>
              <a:buClr>
                <a:schemeClr val="dk1"/>
              </a:buClr>
              <a:buSzPts val="1200"/>
              <a:buFont typeface="Arial"/>
              <a:buChar char="•"/>
            </a:pPr>
            <a:r>
              <a:rPr b="0" lang="en-US"/>
              <a:t>Second phase of death occurs within the first few hours of an incident.</a:t>
            </a:r>
            <a:endParaRPr/>
          </a:p>
          <a:p>
            <a:pPr indent="-171450" lvl="3" marL="1543050" rtl="0" algn="l">
              <a:spcBef>
                <a:spcPts val="0"/>
              </a:spcBef>
              <a:spcAft>
                <a:spcPts val="0"/>
              </a:spcAft>
              <a:buClr>
                <a:schemeClr val="dk1"/>
              </a:buClr>
              <a:buSzPts val="1200"/>
              <a:buFont typeface="Arial"/>
              <a:buChar char="•"/>
            </a:pPr>
            <a:r>
              <a:rPr b="0" lang="en-US"/>
              <a:t>Preventable with quality prehospital and hospital care.</a:t>
            </a:r>
            <a:endParaRPr/>
          </a:p>
          <a:p>
            <a:pPr indent="-171450" lvl="2" marL="1085850" rtl="0" algn="l">
              <a:spcBef>
                <a:spcPts val="0"/>
              </a:spcBef>
              <a:spcAft>
                <a:spcPts val="0"/>
              </a:spcAft>
              <a:buClr>
                <a:schemeClr val="dk1"/>
              </a:buClr>
              <a:buSzPts val="1200"/>
              <a:buFont typeface="Arial"/>
              <a:buChar char="•"/>
            </a:pPr>
            <a:r>
              <a:rPr b="0" lang="en-US"/>
              <a:t>Third phase of death occurs several days to several weeks after the incident.</a:t>
            </a:r>
            <a:endParaRPr/>
          </a:p>
          <a:p>
            <a:pPr indent="-171450" lvl="3" marL="1543050" rtl="0" algn="l">
              <a:spcBef>
                <a:spcPts val="0"/>
              </a:spcBef>
              <a:spcAft>
                <a:spcPts val="0"/>
              </a:spcAft>
              <a:buClr>
                <a:schemeClr val="dk1"/>
              </a:buClr>
              <a:buSzPts val="1200"/>
              <a:buFont typeface="Arial"/>
              <a:buChar char="•"/>
            </a:pPr>
            <a:r>
              <a:rPr b="0" lang="en-US"/>
              <a:t>Caused by multiple organ failure</a:t>
            </a:r>
            <a:endParaRPr/>
          </a:p>
          <a:p>
            <a:pPr indent="-171450" lvl="3" marL="1543050" rtl="0" algn="l">
              <a:spcBef>
                <a:spcPts val="0"/>
              </a:spcBef>
              <a:spcAft>
                <a:spcPts val="0"/>
              </a:spcAft>
              <a:buClr>
                <a:schemeClr val="dk1"/>
              </a:buClr>
              <a:buSzPts val="1200"/>
              <a:buFont typeface="Arial"/>
              <a:buChar char="•"/>
            </a:pPr>
            <a:r>
              <a:rPr b="0" lang="en-US"/>
              <a:t>Future research is needed for managing and preventing multiple organ failure.</a:t>
            </a:r>
            <a:endParaRPr/>
          </a:p>
          <a:p>
            <a:pPr indent="-171450" lvl="3" marL="1543050" rtl="0" algn="l">
              <a:spcBef>
                <a:spcPts val="0"/>
              </a:spcBef>
              <a:spcAft>
                <a:spcPts val="0"/>
              </a:spcAft>
              <a:buClr>
                <a:schemeClr val="dk1"/>
              </a:buClr>
              <a:buSzPts val="1200"/>
              <a:buFont typeface="Arial"/>
              <a:buChar char="•"/>
            </a:pPr>
            <a:r>
              <a:rPr b="0" lang="en-US"/>
              <a:t>Early and aggressive treatment of shock in prehospital setting can prevent come of these deaths. </a:t>
            </a:r>
            <a:endParaRPr/>
          </a:p>
          <a:p>
            <a:pPr indent="-95250" lvl="2" marL="1085850" rtl="0" algn="l">
              <a:spcBef>
                <a:spcPts val="0"/>
              </a:spcBef>
              <a:spcAft>
                <a:spcPts val="0"/>
              </a:spcAft>
              <a:buClr>
                <a:schemeClr val="dk1"/>
              </a:buClr>
              <a:buSzPts val="1200"/>
              <a:buFont typeface="Arial"/>
              <a:buNone/>
            </a:pPr>
            <a:r>
              <a:t/>
            </a:r>
            <a:endParaRPr b="0"/>
          </a:p>
          <a:p>
            <a:pPr indent="0" lvl="2" marL="914400" rtl="0" algn="l">
              <a:spcBef>
                <a:spcPts val="0"/>
              </a:spcBef>
              <a:spcAft>
                <a:spcPts val="0"/>
              </a:spcAft>
              <a:buClr>
                <a:schemeClr val="dk1"/>
              </a:buClr>
              <a:buSzPts val="1200"/>
              <a:buFont typeface="Arial"/>
              <a:buNone/>
            </a:pPr>
            <a:r>
              <a:t/>
            </a:r>
            <a:endParaRPr b="0"/>
          </a:p>
        </p:txBody>
      </p:sp>
      <p:sp>
        <p:nvSpPr>
          <p:cNvPr id="142" name="Google Shape;14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0" marL="171450" rtl="0" algn="l">
              <a:spcBef>
                <a:spcPts val="0"/>
              </a:spcBef>
              <a:spcAft>
                <a:spcPts val="0"/>
              </a:spcAft>
              <a:buClr>
                <a:schemeClr val="dk1"/>
              </a:buClr>
              <a:buSzPts val="1200"/>
              <a:buFont typeface="Arial"/>
              <a:buChar char="•"/>
            </a:pPr>
            <a:r>
              <a:rPr b="0" lang="en-US" strike="noStrike"/>
              <a:t>Golden Hour</a:t>
            </a:r>
            <a:endParaRPr/>
          </a:p>
          <a:p>
            <a:pPr indent="-171450" lvl="1" marL="628650" rtl="0" algn="l">
              <a:spcBef>
                <a:spcPts val="0"/>
              </a:spcBef>
              <a:spcAft>
                <a:spcPts val="0"/>
              </a:spcAft>
              <a:buClr>
                <a:schemeClr val="dk1"/>
              </a:buClr>
              <a:buSzPts val="1200"/>
              <a:buFont typeface="Arial"/>
              <a:buChar char="•"/>
            </a:pPr>
            <a:r>
              <a:rPr b="0" lang="en-US" strike="noStrike"/>
              <a:t>A historical term </a:t>
            </a:r>
            <a:r>
              <a:rPr b="0" lang="en-US" sz="1200">
                <a:solidFill>
                  <a:schemeClr val="dk1"/>
                </a:solidFill>
                <a:latin typeface="Calibri"/>
                <a:ea typeface="Calibri"/>
                <a:cs typeface="Calibri"/>
                <a:sym typeface="Calibri"/>
              </a:rPr>
              <a:t>used to define the general goal of delivering definitive care within 60 minutes of being injured to maximize chance of </a:t>
            </a:r>
            <a:r>
              <a:rPr b="0" lang="en-US" strike="noStrike"/>
              <a:t>survival.</a:t>
            </a:r>
            <a:endParaRPr/>
          </a:p>
          <a:p>
            <a:pPr indent="-171450" lvl="1" marL="628650" rtl="0" algn="l">
              <a:spcBef>
                <a:spcPts val="0"/>
              </a:spcBef>
              <a:spcAft>
                <a:spcPts val="0"/>
              </a:spcAft>
              <a:buClr>
                <a:schemeClr val="dk1"/>
              </a:buClr>
              <a:buSzPts val="1200"/>
              <a:buFont typeface="Arial"/>
              <a:buChar char="•"/>
            </a:pPr>
            <a:r>
              <a:rPr b="0" lang="en-US" sz="1200">
                <a:solidFill>
                  <a:schemeClr val="dk1"/>
                </a:solidFill>
                <a:latin typeface="Calibri"/>
                <a:ea typeface="Calibri"/>
                <a:cs typeface="Calibri"/>
                <a:sym typeface="Calibri"/>
              </a:rPr>
              <a:t>Since not all trauma patients have 60 minutes and some interpreted the term </a:t>
            </a:r>
            <a:r>
              <a:rPr b="0" i="1" lang="en-US" sz="1200">
                <a:solidFill>
                  <a:schemeClr val="dk1"/>
                </a:solidFill>
                <a:latin typeface="Calibri"/>
                <a:ea typeface="Calibri"/>
                <a:cs typeface="Calibri"/>
                <a:sym typeface="Calibri"/>
              </a:rPr>
              <a:t>Golden Hour </a:t>
            </a:r>
            <a:r>
              <a:rPr b="0" lang="en-US" sz="1200">
                <a:solidFill>
                  <a:schemeClr val="dk1"/>
                </a:solidFill>
                <a:latin typeface="Calibri"/>
                <a:ea typeface="Calibri"/>
                <a:cs typeface="Calibri"/>
                <a:sym typeface="Calibri"/>
              </a:rPr>
              <a:t>very literally when it was actually only intended to remind people of the urgency of addressing shock, the term </a:t>
            </a:r>
            <a:r>
              <a:rPr b="0" i="1" lang="en-US" sz="1200">
                <a:solidFill>
                  <a:schemeClr val="dk1"/>
                </a:solidFill>
                <a:latin typeface="Calibri"/>
                <a:ea typeface="Calibri"/>
                <a:cs typeface="Calibri"/>
                <a:sym typeface="Calibri"/>
              </a:rPr>
              <a:t>Golden Period</a:t>
            </a:r>
            <a:r>
              <a:rPr b="0" lang="en-US" sz="1200">
                <a:solidFill>
                  <a:schemeClr val="dk1"/>
                </a:solidFill>
                <a:latin typeface="Calibri"/>
                <a:ea typeface="Calibri"/>
                <a:cs typeface="Calibri"/>
                <a:sym typeface="Calibri"/>
              </a:rPr>
              <a:t> has been adopted by some as an alternative.</a:t>
            </a:r>
            <a:endParaRPr b="0" strike="noStrike"/>
          </a:p>
          <a:p>
            <a:pPr indent="-171450" lvl="0" marL="171450" rtl="0" algn="l">
              <a:spcBef>
                <a:spcPts val="0"/>
              </a:spcBef>
              <a:spcAft>
                <a:spcPts val="0"/>
              </a:spcAft>
              <a:buClr>
                <a:schemeClr val="dk1"/>
              </a:buClr>
              <a:buSzPts val="1200"/>
              <a:buFont typeface="Arial"/>
              <a:buChar char="•"/>
            </a:pPr>
            <a:r>
              <a:rPr b="0" lang="en-US" strike="noStrike"/>
              <a:t>Golden Period</a:t>
            </a:r>
            <a:endParaRPr/>
          </a:p>
          <a:p>
            <a:pPr indent="-171450" lvl="1" marL="628650" rtl="0" algn="l">
              <a:spcBef>
                <a:spcPts val="0"/>
              </a:spcBef>
              <a:spcAft>
                <a:spcPts val="0"/>
              </a:spcAft>
              <a:buClr>
                <a:schemeClr val="dk1"/>
              </a:buClr>
              <a:buSzPts val="1200"/>
              <a:buFont typeface="Arial"/>
              <a:buChar char="•"/>
            </a:pPr>
            <a:r>
              <a:rPr b="0" lang="en-US" strike="noStrike"/>
              <a:t>Urban prehospital systems in the United States average 8</a:t>
            </a:r>
            <a:r>
              <a:rPr b="1" lang="en-US" strike="noStrike"/>
              <a:t> </a:t>
            </a:r>
            <a:r>
              <a:rPr b="0" lang="en-US" strike="noStrike"/>
              <a:t>to 9 minutes in response between activation of emergency services and scene arrival.</a:t>
            </a:r>
            <a:endParaRPr/>
          </a:p>
          <a:p>
            <a:pPr indent="-171450" lvl="2" marL="1085850" rtl="0" algn="l">
              <a:spcBef>
                <a:spcPts val="0"/>
              </a:spcBef>
              <a:spcAft>
                <a:spcPts val="0"/>
              </a:spcAft>
              <a:buClr>
                <a:schemeClr val="dk1"/>
              </a:buClr>
              <a:buSzPts val="1200"/>
              <a:buFont typeface="Arial"/>
              <a:buChar char="•"/>
            </a:pPr>
            <a:r>
              <a:rPr b="0" lang="en-US" strike="noStrike"/>
              <a:t>Does not include time between injury and emergency services activation</a:t>
            </a:r>
            <a:endParaRPr/>
          </a:p>
          <a:p>
            <a:pPr indent="-171450" lvl="1" marL="628650" rtl="0" algn="l">
              <a:spcBef>
                <a:spcPts val="0"/>
              </a:spcBef>
              <a:spcAft>
                <a:spcPts val="0"/>
              </a:spcAft>
              <a:buClr>
                <a:schemeClr val="dk1"/>
              </a:buClr>
              <a:buSzPts val="1200"/>
              <a:buFont typeface="Arial"/>
              <a:buChar char="•"/>
            </a:pPr>
            <a:r>
              <a:rPr b="0" lang="en-US" strike="noStrike"/>
              <a:t>Average transport time to receiving facility is an additional 8</a:t>
            </a:r>
            <a:r>
              <a:rPr b="1" lang="en-US" strike="noStrike"/>
              <a:t> </a:t>
            </a:r>
            <a:r>
              <a:rPr b="0" lang="en-US" strike="noStrike"/>
              <a:t>to 9 minutes.</a:t>
            </a:r>
            <a:endParaRPr/>
          </a:p>
          <a:p>
            <a:pPr indent="-171450" lvl="1" marL="628650" marR="0" rtl="0" algn="l">
              <a:lnSpc>
                <a:spcPct val="100000"/>
              </a:lnSpc>
              <a:spcBef>
                <a:spcPts val="0"/>
              </a:spcBef>
              <a:spcAft>
                <a:spcPts val="0"/>
              </a:spcAft>
              <a:buClr>
                <a:schemeClr val="dk1"/>
              </a:buClr>
              <a:buSzPts val="1200"/>
              <a:buFont typeface="Arial"/>
              <a:buChar char="•"/>
            </a:pPr>
            <a:r>
              <a:rPr lang="en-US" sz="1200" strike="noStrike">
                <a:solidFill>
                  <a:schemeClr val="dk1"/>
                </a:solidFill>
                <a:latin typeface="Calibri"/>
                <a:ea typeface="Calibri"/>
                <a:cs typeface="Calibri"/>
                <a:sym typeface="Calibri"/>
              </a:rPr>
              <a:t>Some patients have less than an hour in which to receive care, whereas others have more time.  </a:t>
            </a:r>
            <a:endParaRPr/>
          </a:p>
          <a:p>
            <a:pPr indent="-171450" lvl="2" marL="1085850" marR="0" rtl="0" algn="l">
              <a:lnSpc>
                <a:spcPct val="100000"/>
              </a:lnSpc>
              <a:spcBef>
                <a:spcPts val="0"/>
              </a:spcBef>
              <a:spcAft>
                <a:spcPts val="0"/>
              </a:spcAft>
              <a:buClr>
                <a:schemeClr val="dk1"/>
              </a:buClr>
              <a:buSzPts val="1200"/>
              <a:buFont typeface="Arial"/>
              <a:buChar char="•"/>
            </a:pPr>
            <a:r>
              <a:rPr b="0" lang="en-US" sz="1200" strike="noStrike">
                <a:solidFill>
                  <a:schemeClr val="dk1"/>
                </a:solidFill>
                <a:latin typeface="Calibri"/>
                <a:ea typeface="Calibri"/>
                <a:cs typeface="Calibri"/>
                <a:sym typeface="Calibri"/>
              </a:rPr>
              <a:t>Direct participants to Lesson 1: </a:t>
            </a:r>
            <a:r>
              <a:rPr b="0" lang="en-US" sz="1200">
                <a:solidFill>
                  <a:schemeClr val="dk1"/>
                </a:solidFill>
                <a:latin typeface="Calibri"/>
                <a:ea typeface="Calibri"/>
                <a:cs typeface="Calibri"/>
                <a:sym typeface="Calibri"/>
              </a:rPr>
              <a:t>Introduction and Overview of Trauma Care and PHTLS</a:t>
            </a:r>
            <a:r>
              <a:rPr b="0" lang="en-US" sz="1200" strike="noStrike">
                <a:solidFill>
                  <a:schemeClr val="dk1"/>
                </a:solidFill>
                <a:latin typeface="Calibri"/>
                <a:ea typeface="Calibri"/>
                <a:cs typeface="Calibri"/>
                <a:sym typeface="Calibri"/>
              </a:rPr>
              <a:t> in the PHTLS 9e Course Manual for more information. </a:t>
            </a:r>
            <a:endParaRPr/>
          </a:p>
          <a:p>
            <a:pPr indent="-171450" lvl="0" marL="171450" rtl="0" algn="l">
              <a:spcBef>
                <a:spcPts val="0"/>
              </a:spcBef>
              <a:spcAft>
                <a:spcPts val="0"/>
              </a:spcAft>
              <a:buClr>
                <a:schemeClr val="dk1"/>
              </a:buClr>
              <a:buSzPts val="1200"/>
              <a:buFont typeface="Arial"/>
              <a:buChar char="•"/>
            </a:pPr>
            <a:r>
              <a:rPr b="0" lang="en-US" strike="noStrike"/>
              <a:t>Responsibilities</a:t>
            </a:r>
            <a:endParaRPr/>
          </a:p>
          <a:p>
            <a:pPr indent="-171450" lvl="1" marL="628650" marR="0" rtl="0" algn="l">
              <a:lnSpc>
                <a:spcPct val="100000"/>
              </a:lnSpc>
              <a:spcBef>
                <a:spcPts val="0"/>
              </a:spcBef>
              <a:spcAft>
                <a:spcPts val="0"/>
              </a:spcAft>
              <a:buClr>
                <a:schemeClr val="dk1"/>
              </a:buClr>
              <a:buSzPts val="1200"/>
              <a:buFont typeface="Arial"/>
              <a:buChar char="•"/>
            </a:pPr>
            <a:r>
              <a:rPr b="0" lang="en-US" sz="1200" strike="noStrike">
                <a:solidFill>
                  <a:schemeClr val="dk1"/>
                </a:solidFill>
                <a:latin typeface="Calibri"/>
                <a:ea typeface="Calibri"/>
                <a:cs typeface="Calibri"/>
                <a:sym typeface="Calibri"/>
              </a:rPr>
              <a:t>Prehospital care providers must spend as little time on scene as possible.</a:t>
            </a:r>
            <a:endParaRPr b="0" sz="1200" strike="sngStrike">
              <a:solidFill>
                <a:schemeClr val="dk1"/>
              </a:solidFill>
              <a:latin typeface="Calibri"/>
              <a:ea typeface="Calibri"/>
              <a:cs typeface="Calibri"/>
              <a:sym typeface="Calibri"/>
            </a:endParaRPr>
          </a:p>
          <a:p>
            <a:pPr indent="-171450" lvl="1" marL="628650" rtl="0" algn="l">
              <a:spcBef>
                <a:spcPts val="0"/>
              </a:spcBef>
              <a:spcAft>
                <a:spcPts val="0"/>
              </a:spcAft>
              <a:buClr>
                <a:schemeClr val="dk1"/>
              </a:buClr>
              <a:buSzPts val="1200"/>
              <a:buFont typeface="Arial"/>
              <a:buChar char="•"/>
            </a:pPr>
            <a:r>
              <a:rPr b="0" lang="en-US" strike="noStrike"/>
              <a:t>Patients must be transported to the most appropriate facility. </a:t>
            </a:r>
            <a:endParaRPr/>
          </a:p>
          <a:p>
            <a:pPr indent="-171450" lvl="2" marL="1085850" rtl="0" algn="l">
              <a:spcBef>
                <a:spcPts val="0"/>
              </a:spcBef>
              <a:spcAft>
                <a:spcPts val="0"/>
              </a:spcAft>
              <a:buClr>
                <a:schemeClr val="dk1"/>
              </a:buClr>
              <a:buSzPts val="1200"/>
              <a:buFont typeface="Arial"/>
              <a:buChar char="•"/>
            </a:pPr>
            <a:r>
              <a:rPr b="0" lang="en-US" strike="noStrike"/>
              <a:t>A factor to patients’ survival is the length of time that elapses between incident and provision of definitive care.</a:t>
            </a:r>
            <a:endParaRPr/>
          </a:p>
        </p:txBody>
      </p:sp>
      <p:sp>
        <p:nvSpPr>
          <p:cNvPr id="151" name="Google Shape;15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0" lang="en-US"/>
              <a:t>Expand on the following points.</a:t>
            </a:r>
            <a:endParaRPr/>
          </a:p>
          <a:p>
            <a:pPr indent="-171450" lvl="0" marL="171450" rtl="0" algn="l">
              <a:spcBef>
                <a:spcPts val="0"/>
              </a:spcBef>
              <a:spcAft>
                <a:spcPts val="0"/>
              </a:spcAft>
              <a:buClr>
                <a:schemeClr val="dk1"/>
              </a:buClr>
              <a:buSzPts val="1200"/>
              <a:buFont typeface="Arial"/>
              <a:buChar char="•"/>
            </a:pPr>
            <a:r>
              <a:rPr lang="en-US"/>
              <a:t>Communication</a:t>
            </a:r>
            <a:endParaRPr/>
          </a:p>
          <a:p>
            <a:pPr indent="-171450" lvl="1" marL="628650" rtl="0" algn="l">
              <a:spcBef>
                <a:spcPts val="0"/>
              </a:spcBef>
              <a:spcAft>
                <a:spcPts val="0"/>
              </a:spcAft>
              <a:buClr>
                <a:schemeClr val="dk1"/>
              </a:buClr>
              <a:buSzPts val="1200"/>
              <a:buFont typeface="Arial"/>
              <a:buChar char="•"/>
            </a:pPr>
            <a:r>
              <a:rPr lang="en-US"/>
              <a:t>Communicating effectively among team members is critical to ensure quality and timely patient care.</a:t>
            </a:r>
            <a:endParaRPr/>
          </a:p>
          <a:p>
            <a:pPr indent="-171450" lvl="1" marL="628650" rtl="0" algn="l">
              <a:spcBef>
                <a:spcPts val="0"/>
              </a:spcBef>
              <a:spcAft>
                <a:spcPts val="0"/>
              </a:spcAft>
              <a:buClr>
                <a:schemeClr val="dk1"/>
              </a:buClr>
              <a:buSzPts val="1200"/>
              <a:buFont typeface="Arial"/>
              <a:buChar char="•"/>
            </a:pPr>
            <a:r>
              <a:rPr lang="en-US"/>
              <a:t>Complete and clear communication between receiving agencies and prehospital providers will further optimize care. </a:t>
            </a:r>
            <a:endParaRPr/>
          </a:p>
          <a:p>
            <a:pPr indent="-171450" lvl="2" marL="1085850" rtl="0" algn="l">
              <a:spcBef>
                <a:spcPts val="0"/>
              </a:spcBef>
              <a:spcAft>
                <a:spcPts val="0"/>
              </a:spcAft>
              <a:buClr>
                <a:schemeClr val="dk1"/>
              </a:buClr>
              <a:buSzPts val="1200"/>
              <a:buFont typeface="Arial"/>
              <a:buChar char="•"/>
            </a:pPr>
            <a:r>
              <a:rPr lang="en-US"/>
              <a:t>Assists with activating needed hospital resources such as trauma teams and surgical resources</a:t>
            </a:r>
            <a:endParaRPr/>
          </a:p>
          <a:p>
            <a:pPr indent="-171450" lvl="1" marL="628650" rtl="0" algn="l">
              <a:spcBef>
                <a:spcPts val="0"/>
              </a:spcBef>
              <a:spcAft>
                <a:spcPts val="0"/>
              </a:spcAft>
              <a:buClr>
                <a:schemeClr val="dk1"/>
              </a:buClr>
              <a:buSzPts val="1200"/>
              <a:buFont typeface="Arial"/>
              <a:buChar char="•"/>
            </a:pPr>
            <a:r>
              <a:rPr lang="en-US"/>
              <a:t>Discuss effective communication when used within a team based approach.</a:t>
            </a:r>
            <a:endParaRPr/>
          </a:p>
          <a:p>
            <a:pPr indent="-171450" lvl="0" marL="171450" rtl="0" algn="l">
              <a:spcBef>
                <a:spcPts val="0"/>
              </a:spcBef>
              <a:spcAft>
                <a:spcPts val="0"/>
              </a:spcAft>
              <a:buClr>
                <a:schemeClr val="dk1"/>
              </a:buClr>
              <a:buSzPts val="1200"/>
              <a:buFont typeface="Arial"/>
              <a:buChar char="•"/>
            </a:pPr>
            <a:r>
              <a:rPr lang="en-US"/>
              <a:t>Effective documentation</a:t>
            </a:r>
            <a:endParaRPr/>
          </a:p>
          <a:p>
            <a:pPr indent="-171450" lvl="1" marL="628650" rtl="0" algn="l">
              <a:spcBef>
                <a:spcPts val="0"/>
              </a:spcBef>
              <a:spcAft>
                <a:spcPts val="0"/>
              </a:spcAft>
              <a:buClr>
                <a:schemeClr val="dk1"/>
              </a:buClr>
              <a:buSzPts val="1200"/>
              <a:buFont typeface="Arial"/>
              <a:buChar char="•"/>
            </a:pPr>
            <a:r>
              <a:rPr lang="en-US"/>
              <a:t>Required to maintain continuity of patient care</a:t>
            </a:r>
            <a:endParaRPr/>
          </a:p>
          <a:p>
            <a:pPr indent="-171450" lvl="1" marL="628650" rtl="0" algn="l">
              <a:spcBef>
                <a:spcPts val="0"/>
              </a:spcBef>
              <a:spcAft>
                <a:spcPts val="0"/>
              </a:spcAft>
              <a:buClr>
                <a:schemeClr val="dk1"/>
              </a:buClr>
              <a:buSzPts val="1200"/>
              <a:buFont typeface="Arial"/>
              <a:buChar char="•"/>
            </a:pPr>
            <a:r>
              <a:rPr lang="en-US"/>
              <a:t>For legal purposes</a:t>
            </a:r>
            <a:endParaRPr/>
          </a:p>
          <a:p>
            <a:pPr indent="-171450" lvl="1" marL="628650" rtl="0" algn="l">
              <a:spcBef>
                <a:spcPts val="0"/>
              </a:spcBef>
              <a:spcAft>
                <a:spcPts val="0"/>
              </a:spcAft>
              <a:buClr>
                <a:schemeClr val="dk1"/>
              </a:buClr>
              <a:buSzPts val="1200"/>
              <a:buFont typeface="Arial"/>
              <a:buChar char="•"/>
            </a:pPr>
            <a:r>
              <a:rPr lang="en-US"/>
              <a:t>To support and continue trauma research</a:t>
            </a:r>
            <a:endParaRPr/>
          </a:p>
          <a:p>
            <a:pPr indent="-171450" lvl="1" marL="628650" rtl="0" algn="l">
              <a:spcBef>
                <a:spcPts val="0"/>
              </a:spcBef>
              <a:spcAft>
                <a:spcPts val="0"/>
              </a:spcAft>
              <a:buClr>
                <a:schemeClr val="dk1"/>
              </a:buClr>
              <a:buSzPts val="1200"/>
              <a:buFont typeface="Arial"/>
              <a:buChar char="•"/>
            </a:pPr>
            <a:r>
              <a:rPr lang="en-US"/>
              <a:t>To support trauma system funding</a:t>
            </a:r>
            <a:endParaRPr/>
          </a:p>
          <a:p>
            <a:pPr indent="-95250" lvl="0" marL="171450" rtl="0" algn="l">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160" name="Google Shape;16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Instructor Notes </a:t>
            </a:r>
            <a:endParaRPr/>
          </a:p>
          <a:p>
            <a:pPr indent="0" lvl="0" marL="0" rtl="0" algn="l">
              <a:spcBef>
                <a:spcPts val="0"/>
              </a:spcBef>
              <a:spcAft>
                <a:spcPts val="0"/>
              </a:spcAft>
              <a:buNone/>
            </a:pPr>
            <a:r>
              <a:t/>
            </a:r>
            <a:endParaRPr/>
          </a:p>
          <a:p>
            <a:pPr indent="0" lvl="0" marL="0" rtl="0" algn="l">
              <a:spcBef>
                <a:spcPts val="0"/>
              </a:spcBef>
              <a:spcAft>
                <a:spcPts val="0"/>
              </a:spcAft>
              <a:buNone/>
            </a:pPr>
            <a:r>
              <a:rPr b="0" lang="en-US"/>
              <a:t>Expand on the following points.</a:t>
            </a:r>
            <a:endParaRPr/>
          </a:p>
          <a:p>
            <a:pPr indent="-171450" lvl="0" marL="171450" rtl="0" algn="l">
              <a:spcBef>
                <a:spcPts val="0"/>
              </a:spcBef>
              <a:spcAft>
                <a:spcPts val="0"/>
              </a:spcAft>
              <a:buClr>
                <a:schemeClr val="dk1"/>
              </a:buClr>
              <a:buSzPts val="1200"/>
              <a:buFont typeface="Arial"/>
              <a:buChar char="•"/>
            </a:pPr>
            <a:r>
              <a:rPr lang="en-US"/>
              <a:t>We must critically examine how and why we do everything.</a:t>
            </a:r>
            <a:endParaRPr/>
          </a:p>
          <a:p>
            <a:pPr indent="-171450" lvl="0" marL="171450" rtl="0" algn="l">
              <a:spcBef>
                <a:spcPts val="0"/>
              </a:spcBef>
              <a:spcAft>
                <a:spcPts val="0"/>
              </a:spcAft>
              <a:buClr>
                <a:schemeClr val="dk1"/>
              </a:buClr>
              <a:buSzPts val="1200"/>
              <a:buFont typeface="Arial"/>
              <a:buChar char="•"/>
            </a:pPr>
            <a:r>
              <a:rPr lang="en-US"/>
              <a:t>Science is always evolving, helping us to verify or refute our approach to trauma care.</a:t>
            </a:r>
            <a:endParaRPr/>
          </a:p>
          <a:p>
            <a:pPr indent="-171450" lvl="0" marL="171450" rtl="0" algn="l">
              <a:spcBef>
                <a:spcPts val="0"/>
              </a:spcBef>
              <a:spcAft>
                <a:spcPts val="0"/>
              </a:spcAft>
              <a:buClr>
                <a:schemeClr val="dk1"/>
              </a:buClr>
              <a:buSzPts val="1200"/>
              <a:buFont typeface="Arial"/>
              <a:buChar char="•"/>
            </a:pPr>
            <a:r>
              <a:rPr lang="en-US"/>
              <a:t>We must be able to adapt to changes.</a:t>
            </a:r>
            <a:endParaRPr/>
          </a:p>
          <a:p>
            <a:pPr indent="-171450" lvl="0" marL="171450" rtl="0" algn="l">
              <a:spcBef>
                <a:spcPts val="0"/>
              </a:spcBef>
              <a:spcAft>
                <a:spcPts val="0"/>
              </a:spcAft>
              <a:buClr>
                <a:schemeClr val="dk1"/>
              </a:buClr>
              <a:buSzPts val="1200"/>
              <a:buFont typeface="Arial"/>
              <a:buChar char="•"/>
            </a:pPr>
            <a:r>
              <a:rPr lang="en-US"/>
              <a:t>Coming up: </a:t>
            </a:r>
            <a:endParaRPr/>
          </a:p>
          <a:p>
            <a:pPr indent="-171450" lvl="1" marL="628650" rtl="0" algn="l">
              <a:spcBef>
                <a:spcPts val="0"/>
              </a:spcBef>
              <a:spcAft>
                <a:spcPts val="0"/>
              </a:spcAft>
              <a:buClr>
                <a:schemeClr val="dk1"/>
              </a:buClr>
              <a:buSzPts val="1200"/>
              <a:buFont typeface="Arial"/>
              <a:buChar char="•"/>
            </a:pPr>
            <a:r>
              <a:rPr lang="en-US"/>
              <a:t>Lesson 2: Scene Management and Primary Survey</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p:txBody>
      </p:sp>
      <p:sp>
        <p:nvSpPr>
          <p:cNvPr id="169" name="Google Shape;16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sp>
        <p:nvSpPr>
          <p:cNvPr id="12" name="Google Shape;12;p19"/>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900" u="none" cap="none" strike="noStrike">
                <a:solidFill>
                  <a:srgbClr val="F2F2F2"/>
                </a:solidFill>
                <a:latin typeface="Arial"/>
                <a:ea typeface="Arial"/>
                <a:cs typeface="Arial"/>
                <a:sym typeface="Arial"/>
              </a:rPr>
              <a:t>Copyright 2021 National Association of Emergency Medical Technicians (NAEMT). *Course materials are developed by NAEMT </a:t>
            </a:r>
            <a:br>
              <a:rPr b="0" i="0" lang="en-US" sz="900" u="none" cap="none" strike="noStrike">
                <a:solidFill>
                  <a:srgbClr val="F2F2F2"/>
                </a:solidFill>
                <a:latin typeface="Arial"/>
                <a:ea typeface="Arial"/>
                <a:cs typeface="Arial"/>
                <a:sym typeface="Arial"/>
              </a:rPr>
            </a:br>
            <a:r>
              <a:rPr b="0" i="0" lang="en-US" sz="900" u="none" cap="none" strike="noStrike">
                <a:solidFill>
                  <a:srgbClr val="F2F2F2"/>
                </a:solidFill>
                <a:latin typeface="Arial"/>
                <a:ea typeface="Arial"/>
                <a:cs typeface="Arial"/>
                <a:sym typeface="Arial"/>
              </a:rPr>
              <a:t>for the sole purpose of conducting NAEMT education courses and may not be utilized for any other purpose.*</a:t>
            </a:r>
            <a:endParaRPr b="0" i="0" sz="900" u="none" cap="none" strike="noStrike">
              <a:solidFill>
                <a:srgbClr val="F2F2F2"/>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bg>
      <p:bgPr>
        <a:blipFill>
          <a:blip r:embed="rId2">
            <a:alphaModFix/>
          </a:blip>
          <a:stretch>
            <a:fillRect/>
          </a:stretch>
        </a:blipFill>
      </p:bgPr>
    </p:bg>
    <p:spTree>
      <p:nvGrpSpPr>
        <p:cNvPr id="13" name="Shape 13"/>
        <p:cNvGrpSpPr/>
        <p:nvPr/>
      </p:nvGrpSpPr>
      <p:grpSpPr>
        <a:xfrm>
          <a:off x="0" y="0"/>
          <a:ext cx="0" cy="0"/>
          <a:chOff x="0" y="0"/>
          <a:chExt cx="0" cy="0"/>
        </a:xfrm>
      </p:grpSpPr>
      <p:sp>
        <p:nvSpPr>
          <p:cNvPr id="14" name="Google Shape;14;p20"/>
          <p:cNvSpPr/>
          <p:nvPr/>
        </p:nvSpPr>
        <p:spPr>
          <a:xfrm>
            <a:off x="0" y="590309"/>
            <a:ext cx="9144000" cy="6267691"/>
          </a:xfrm>
          <a:prstGeom prst="rect">
            <a:avLst/>
          </a:prstGeom>
          <a:solidFill>
            <a:srgbClr val="F8F3E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 name="Google Shape;15;p20"/>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006888"/>
              </a:buClr>
              <a:buSzPts val="4400"/>
              <a:buFont typeface="Calibri"/>
              <a:buNone/>
              <a:defRPr b="1" i="0" sz="4400" u="none" cap="none" strike="noStrike">
                <a:solidFill>
                  <a:srgbClr val="006888"/>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20"/>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7A194D"/>
              </a:buClr>
              <a:buSzPts val="2800"/>
              <a:buFont typeface="Noto Sans Symbols"/>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 name="Google Shape;17;p20"/>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900" u="none" cap="none" strike="noStrike">
                <a:solidFill>
                  <a:srgbClr val="000000"/>
                </a:solidFill>
                <a:latin typeface="Arial"/>
                <a:ea typeface="Arial"/>
                <a:cs typeface="Arial"/>
                <a:sym typeface="Arial"/>
              </a:rPr>
              <a:t>Copyright 2021 National Association of Emergency Medical Technicians (NAEMT). *Course materials are developed by NAEMT </a:t>
            </a:r>
            <a:br>
              <a:rPr b="0" i="0" lang="en-US" sz="900" u="none" cap="none" strike="noStrike">
                <a:solidFill>
                  <a:srgbClr val="000000"/>
                </a:solidFill>
                <a:latin typeface="Arial"/>
                <a:ea typeface="Arial"/>
                <a:cs typeface="Arial"/>
                <a:sym typeface="Arial"/>
              </a:rPr>
            </a:br>
            <a:r>
              <a:rPr b="0" i="0" lang="en-US" sz="900" u="none" cap="none" strike="noStrike">
                <a:solidFill>
                  <a:srgbClr val="000000"/>
                </a:solidFill>
                <a:latin typeface="Arial"/>
                <a:ea typeface="Arial"/>
                <a:cs typeface="Arial"/>
                <a:sym typeface="Arial"/>
              </a:rPr>
              <a:t>for the sole purpose of conducting NAEMT education courses and may not be utilized for any other purpose.*</a:t>
            </a:r>
            <a:endParaRPr b="0" i="0" sz="9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blipFill>
          <a:blip r:embed="rId2">
            <a:alphaModFix/>
          </a:blip>
          <a:stretch>
            <a:fillRect/>
          </a:stretch>
        </a:blipFill>
      </p:bgPr>
    </p:bg>
    <p:spTree>
      <p:nvGrpSpPr>
        <p:cNvPr id="18" name="Shape 18"/>
        <p:cNvGrpSpPr/>
        <p:nvPr/>
      </p:nvGrpSpPr>
      <p:grpSpPr>
        <a:xfrm>
          <a:off x="0" y="0"/>
          <a:ext cx="0" cy="0"/>
          <a:chOff x="0" y="0"/>
          <a:chExt cx="0" cy="0"/>
        </a:xfrm>
      </p:grpSpPr>
      <p:pic>
        <p:nvPicPr>
          <p:cNvPr id="19" name="Google Shape;19;p21"/>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0" name="Google Shape;20;p21"/>
          <p:cNvSpPr/>
          <p:nvPr/>
        </p:nvSpPr>
        <p:spPr>
          <a:xfrm>
            <a:off x="0" y="590309"/>
            <a:ext cx="9144000" cy="6267691"/>
          </a:xfrm>
          <a:prstGeom prst="rect">
            <a:avLst/>
          </a:prstGeom>
          <a:solidFill>
            <a:srgbClr val="ECF1E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 name="Google Shape;21;p21"/>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669571"/>
              </a:buClr>
              <a:buSzPts val="4400"/>
              <a:buFont typeface="Calibri"/>
              <a:buNone/>
              <a:defRPr b="1" i="0" sz="4400" u="none" cap="none" strike="noStrike">
                <a:solidFill>
                  <a:srgbClr val="6695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 name="Google Shape;22;p21"/>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7A194D"/>
              </a:buClr>
              <a:buSzPts val="2800"/>
              <a:buFont typeface="Noto Sans Symbols"/>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21"/>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900">
                <a:solidFill>
                  <a:srgbClr val="000000"/>
                </a:solidFill>
                <a:latin typeface="Arial"/>
                <a:ea typeface="Arial"/>
                <a:cs typeface="Arial"/>
                <a:sym typeface="Arial"/>
              </a:rPr>
              <a:t>Copyright 2021 National Association of Emergency Medical Technicians (NAEMT). *Course materials are developed by NAEMT </a:t>
            </a:r>
            <a:br>
              <a:rPr lang="en-US" sz="900">
                <a:solidFill>
                  <a:srgbClr val="000000"/>
                </a:solidFill>
                <a:latin typeface="Arial"/>
                <a:ea typeface="Arial"/>
                <a:cs typeface="Arial"/>
                <a:sym typeface="Arial"/>
              </a:rPr>
            </a:br>
            <a:r>
              <a:rPr lang="en-US" sz="900">
                <a:solidFill>
                  <a:srgbClr val="000000"/>
                </a:solidFill>
                <a:latin typeface="Arial"/>
                <a:ea typeface="Arial"/>
                <a:cs typeface="Arial"/>
                <a:sym typeface="Arial"/>
              </a:rPr>
              <a:t>for the sole purpose of conducting NAEMT education courses and may not be utilized for any other purpose.*</a:t>
            </a:r>
            <a:endParaRPr sz="900">
              <a:solidFill>
                <a:schemeClr val="dk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bg>
      <p:bgPr>
        <a:blipFill>
          <a:blip r:embed="rId2">
            <a:alphaModFix/>
          </a:blip>
          <a:stretch>
            <a:fillRect/>
          </a:stretch>
        </a:blipFill>
      </p:bgPr>
    </p:bg>
    <p:spTree>
      <p:nvGrpSpPr>
        <p:cNvPr id="24" name="Shape 24"/>
        <p:cNvGrpSpPr/>
        <p:nvPr/>
      </p:nvGrpSpPr>
      <p:grpSpPr>
        <a:xfrm>
          <a:off x="0" y="0"/>
          <a:ext cx="0" cy="0"/>
          <a:chOff x="0" y="0"/>
          <a:chExt cx="0" cy="0"/>
        </a:xfrm>
      </p:grpSpPr>
      <p:pic>
        <p:nvPicPr>
          <p:cNvPr id="25" name="Google Shape;25;p22"/>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6" name="Google Shape;26;p22"/>
          <p:cNvSpPr/>
          <p:nvPr/>
        </p:nvSpPr>
        <p:spPr>
          <a:xfrm>
            <a:off x="0" y="590309"/>
            <a:ext cx="9144000" cy="6267691"/>
          </a:xfrm>
          <a:prstGeom prst="rect">
            <a:avLst/>
          </a:prstGeom>
          <a:solidFill>
            <a:srgbClr val="E3E8E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 name="Google Shape;27;p22"/>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rgbClr val="006888"/>
              </a:buClr>
              <a:buSzPts val="4400"/>
              <a:buFont typeface="Calibri"/>
              <a:buNone/>
              <a:defRPr b="1" i="0" sz="4400" u="none" cap="none" strike="noStrike">
                <a:solidFill>
                  <a:srgbClr val="006888"/>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 name="Google Shape;28;p22"/>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7A194D"/>
              </a:buClr>
              <a:buSzPts val="2800"/>
              <a:buFont typeface="Noto Sans Symbols"/>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22"/>
          <p:cNvSpPr/>
          <p:nvPr/>
        </p:nvSpPr>
        <p:spPr>
          <a:xfrm>
            <a:off x="205450" y="6358199"/>
            <a:ext cx="87330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900">
                <a:solidFill>
                  <a:srgbClr val="000000"/>
                </a:solidFill>
                <a:latin typeface="Arial"/>
                <a:ea typeface="Arial"/>
                <a:cs typeface="Arial"/>
                <a:sym typeface="Arial"/>
              </a:rPr>
              <a:t>Copyright 2021 National Association of Emergency Medical Technicians (NAEMT). *Course materials are developed by NAEMT </a:t>
            </a:r>
            <a:br>
              <a:rPr lang="en-US" sz="900">
                <a:solidFill>
                  <a:srgbClr val="000000"/>
                </a:solidFill>
                <a:latin typeface="Arial"/>
                <a:ea typeface="Arial"/>
                <a:cs typeface="Arial"/>
                <a:sym typeface="Arial"/>
              </a:rPr>
            </a:br>
            <a:r>
              <a:rPr lang="en-US" sz="900">
                <a:solidFill>
                  <a:srgbClr val="000000"/>
                </a:solidFill>
                <a:latin typeface="Arial"/>
                <a:ea typeface="Arial"/>
                <a:cs typeface="Arial"/>
                <a:sym typeface="Arial"/>
              </a:rPr>
              <a:t>for the sole purpose of conducting NAEMT education courses and may not be utilized for any other purpose.*</a:t>
            </a:r>
            <a:endParaRPr sz="900">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3.jp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id="10" name="Google Shape;10;p18"/>
          <p:cNvPicPr preferRelativeResize="0"/>
          <p:nvPr/>
        </p:nvPicPr>
        <p:blipFill rotWithShape="1">
          <a:blip r:embed="rId2">
            <a:alphaModFix/>
          </a:blip>
          <a:srcRect b="0" l="0" r="0" t="0"/>
          <a:stretch/>
        </p:blipFill>
        <p:spPr>
          <a:xfrm>
            <a:off x="0" y="0"/>
            <a:ext cx="9144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 name="Shape 34"/>
        <p:cNvGrpSpPr/>
        <p:nvPr/>
      </p:nvGrpSpPr>
      <p:grpSpPr>
        <a:xfrm>
          <a:off x="0" y="0"/>
          <a:ext cx="0" cy="0"/>
          <a:chOff x="0" y="0"/>
          <a:chExt cx="0" cy="0"/>
        </a:xfrm>
      </p:grpSpPr>
      <p:sp>
        <p:nvSpPr>
          <p:cNvPr id="35" name="Google Shape;35;p1"/>
          <p:cNvSpPr txBox="1"/>
          <p:nvPr/>
        </p:nvSpPr>
        <p:spPr>
          <a:xfrm>
            <a:off x="685800" y="2189162"/>
            <a:ext cx="7772400" cy="2573338"/>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3000"/>
              <a:buFont typeface="Calibri"/>
              <a:buNone/>
            </a:pPr>
            <a:r>
              <a:t/>
            </a:r>
            <a:endParaRPr b="1" i="0" sz="3000" u="none" cap="none" strike="noStrike">
              <a:solidFill>
                <a:srgbClr val="CA9A1C"/>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ts val="3000"/>
              <a:buFont typeface="Calibri"/>
              <a:buNone/>
            </a:pPr>
            <a:r>
              <a:t/>
            </a:r>
            <a:endParaRPr b="1" i="0" sz="3000" u="none" cap="none" strike="noStrike">
              <a:solidFill>
                <a:srgbClr val="CA9A1C"/>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ts val="3000"/>
              <a:buFont typeface="Calibri"/>
              <a:buNone/>
            </a:pPr>
            <a:r>
              <a:t/>
            </a:r>
            <a:endParaRPr b="1" i="0" sz="3000" u="none" cap="none" strike="noStrike">
              <a:solidFill>
                <a:srgbClr val="CA9A1C"/>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ts val="3000"/>
              <a:buFont typeface="Calibri"/>
              <a:buNone/>
            </a:pPr>
            <a:r>
              <a:t/>
            </a:r>
            <a:endParaRPr b="1" i="0" sz="3000" u="none" cap="none" strike="noStrike">
              <a:solidFill>
                <a:srgbClr val="CA9A1C"/>
              </a:solidFill>
              <a:latin typeface="Calibri"/>
              <a:ea typeface="Calibri"/>
              <a:cs typeface="Calibri"/>
              <a:sym typeface="Calibri"/>
            </a:endParaRPr>
          </a:p>
          <a:p>
            <a:pPr indent="0" lvl="0" marL="0" marR="0" rtl="0" algn="ctr">
              <a:lnSpc>
                <a:spcPct val="90000"/>
              </a:lnSpc>
              <a:spcBef>
                <a:spcPts val="0"/>
              </a:spcBef>
              <a:spcAft>
                <a:spcPts val="0"/>
              </a:spcAft>
              <a:buClr>
                <a:srgbClr val="CA9A1C"/>
              </a:buClr>
              <a:buSzPts val="3000"/>
              <a:buFont typeface="Calibri"/>
              <a:buNone/>
            </a:pPr>
            <a:r>
              <a:rPr b="1" lang="en-US" sz="3000">
                <a:solidFill>
                  <a:srgbClr val="CA9A1C"/>
                </a:solidFill>
                <a:latin typeface="Calibri"/>
                <a:ea typeface="Calibri"/>
                <a:cs typeface="Calibri"/>
                <a:sym typeface="Calibri"/>
              </a:rPr>
              <a:t>Διάλεξη </a:t>
            </a:r>
            <a:r>
              <a:rPr b="1" i="0" lang="en-US" sz="3000" u="none" cap="none" strike="noStrike">
                <a:solidFill>
                  <a:srgbClr val="CA9A1C"/>
                </a:solidFill>
                <a:latin typeface="Calibri"/>
                <a:ea typeface="Calibri"/>
                <a:cs typeface="Calibri"/>
                <a:sym typeface="Calibri"/>
              </a:rPr>
              <a:t>1</a:t>
            </a:r>
            <a:endParaRPr/>
          </a:p>
        </p:txBody>
      </p:sp>
      <p:sp>
        <p:nvSpPr>
          <p:cNvPr id="36" name="Google Shape;36;p1"/>
          <p:cNvSpPr txBox="1"/>
          <p:nvPr/>
        </p:nvSpPr>
        <p:spPr>
          <a:xfrm>
            <a:off x="1143000" y="4668838"/>
            <a:ext cx="6858000" cy="1655762"/>
          </a:xfrm>
          <a:prstGeom prst="rect">
            <a:avLst/>
          </a:prstGeom>
          <a:noFill/>
          <a:ln>
            <a:noFill/>
          </a:ln>
        </p:spPr>
        <p:txBody>
          <a:bodyPr anchorCtr="0" anchor="t" bIns="45700" lIns="91425" spcFirstLastPara="1" rIns="91425" wrap="square" tIns="45700">
            <a:normAutofit fontScale="92500"/>
          </a:bodyPr>
          <a:lstStyle/>
          <a:p>
            <a:pPr indent="0" lvl="0" marL="0" marR="0" rtl="0" algn="ctr">
              <a:lnSpc>
                <a:spcPct val="104545"/>
              </a:lnSpc>
              <a:spcBef>
                <a:spcPts val="0"/>
              </a:spcBef>
              <a:spcAft>
                <a:spcPts val="0"/>
              </a:spcAft>
              <a:buClr>
                <a:schemeClr val="lt1"/>
              </a:buClr>
              <a:buSzPct val="100000"/>
              <a:buFont typeface="Arial"/>
              <a:buNone/>
            </a:pPr>
            <a:r>
              <a:rPr b="1" i="0" lang="en-US" sz="4400" u="none" cap="none" strike="noStrike">
                <a:solidFill>
                  <a:schemeClr val="lt1"/>
                </a:solidFill>
                <a:latin typeface="Calibri"/>
                <a:ea typeface="Calibri"/>
                <a:cs typeface="Calibri"/>
                <a:sym typeface="Calibri"/>
              </a:rPr>
              <a:t>Εισαγωγή &amp; Επισκόπηση του  PHTLS for First Responders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 name="Shape 41"/>
        <p:cNvGrpSpPr/>
        <p:nvPr/>
      </p:nvGrpSpPr>
      <p:grpSpPr>
        <a:xfrm>
          <a:off x="0" y="0"/>
          <a:ext cx="0" cy="0"/>
          <a:chOff x="0" y="0"/>
          <a:chExt cx="0" cy="0"/>
        </a:xfrm>
      </p:grpSpPr>
      <p:sp>
        <p:nvSpPr>
          <p:cNvPr id="42" name="Google Shape;42;p2"/>
          <p:cNvSpPr txBox="1"/>
          <p:nvPr>
            <p:ph type="title"/>
          </p:nvPr>
        </p:nvSpPr>
        <p:spPr>
          <a:xfrm>
            <a:off x="628650" y="465987"/>
            <a:ext cx="7886700" cy="10308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lang="en-US"/>
              <a:t>Εκπαιδευτικά Αντικείμενα</a:t>
            </a:r>
            <a:r>
              <a:rPr b="1" lang="en-US"/>
              <a:t> </a:t>
            </a:r>
            <a:r>
              <a:rPr b="0" lang="en-US" sz="2000"/>
              <a:t> </a:t>
            </a:r>
            <a:endParaRPr b="0" sz="2000"/>
          </a:p>
        </p:txBody>
      </p:sp>
      <p:sp>
        <p:nvSpPr>
          <p:cNvPr id="43" name="Google Shape;43;p2"/>
          <p:cNvSpPr txBox="1"/>
          <p:nvPr>
            <p:ph idx="1" type="body"/>
          </p:nvPr>
        </p:nvSpPr>
        <p:spPr>
          <a:xfrm>
            <a:off x="628650" y="1496787"/>
            <a:ext cx="7886700" cy="4486274"/>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SzPct val="100000"/>
              <a:buChar char="▪"/>
            </a:pPr>
            <a:r>
              <a:rPr lang="en-US"/>
              <a:t>Επίδειξη ασφαλούς και αποτελεσματικής διαχείρισης σκηνής, συμπεριλαμβανομένων πρακτικών προστασίας από λοιμώξεις που ισχύουν για όλους τους ασθενείς </a:t>
            </a:r>
            <a:endParaRPr/>
          </a:p>
          <a:p>
            <a:pPr indent="-228600" lvl="0" marL="228600" rtl="0" algn="l">
              <a:lnSpc>
                <a:spcPct val="90000"/>
              </a:lnSpc>
              <a:spcBef>
                <a:spcPts val="1000"/>
              </a:spcBef>
              <a:spcAft>
                <a:spcPts val="0"/>
              </a:spcAft>
              <a:buSzPct val="100000"/>
              <a:buChar char="▪"/>
            </a:pPr>
            <a:r>
              <a:rPr lang="en-US"/>
              <a:t>Διεξαγωγή πρωτοβάθμιας εκτίμησης τραυματία, με έμφαση στον εντοπισμό και την αντιμετώπιση των άμεσων απειλητικών για τη ζωή τραυματισμών</a:t>
            </a:r>
            <a:endParaRPr/>
          </a:p>
          <a:p>
            <a:pPr indent="-228600" lvl="0" marL="228600" rtl="0" algn="l">
              <a:lnSpc>
                <a:spcPct val="90000"/>
              </a:lnSpc>
              <a:spcBef>
                <a:spcPts val="1000"/>
              </a:spcBef>
              <a:spcAft>
                <a:spcPts val="0"/>
              </a:spcAft>
              <a:buSzPct val="100000"/>
              <a:buChar char="▪"/>
            </a:pPr>
            <a:r>
              <a:rPr lang="en-US"/>
              <a:t>Εφαρμογή κατάλληλων τεχνικών ελέγχου της αιμορραγίας</a:t>
            </a:r>
            <a:endParaRPr/>
          </a:p>
          <a:p>
            <a:pPr indent="-228600" lvl="0" marL="228600" rtl="0" algn="l">
              <a:lnSpc>
                <a:spcPct val="90000"/>
              </a:lnSpc>
              <a:spcBef>
                <a:spcPts val="1000"/>
              </a:spcBef>
              <a:spcAft>
                <a:spcPts val="0"/>
              </a:spcAft>
              <a:buSzPct val="100000"/>
              <a:buChar char="▪"/>
            </a:pPr>
            <a:r>
              <a:rPr lang="en-US"/>
              <a:t>Διεξαγωγή Δευτεροβάθμιας εκτίμησης τραυματία, όταν αυτό κρίνετε απαραίτητο</a:t>
            </a:r>
            <a:endParaRPr/>
          </a:p>
          <a:p>
            <a:pPr indent="-228600" lvl="0" marL="228600" rtl="0" algn="l">
              <a:lnSpc>
                <a:spcPct val="90000"/>
              </a:lnSpc>
              <a:spcBef>
                <a:spcPts val="1000"/>
              </a:spcBef>
              <a:spcAft>
                <a:spcPts val="0"/>
              </a:spcAft>
              <a:buSzPct val="100000"/>
              <a:buChar char="▪"/>
            </a:pPr>
            <a:r>
              <a:rPr lang="en-US"/>
              <a:t>Επικοινωνία με το Νοσοκομείο παράδοσης του τραυματία </a:t>
            </a:r>
            <a:endParaRPr/>
          </a:p>
          <a:p>
            <a:pPr indent="0" lvl="0" marL="0" rtl="0" algn="l">
              <a:lnSpc>
                <a:spcPct val="90000"/>
              </a:lnSpc>
              <a:spcBef>
                <a:spcPts val="1000"/>
              </a:spcBef>
              <a:spcAft>
                <a:spcPts val="0"/>
              </a:spcAft>
              <a:buSzPct val="100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 name="Shape 48"/>
        <p:cNvGrpSpPr/>
        <p:nvPr/>
      </p:nvGrpSpPr>
      <p:grpSpPr>
        <a:xfrm>
          <a:off x="0" y="0"/>
          <a:ext cx="0" cy="0"/>
          <a:chOff x="0" y="0"/>
          <a:chExt cx="0" cy="0"/>
        </a:xfrm>
      </p:grpSpPr>
      <p:sp>
        <p:nvSpPr>
          <p:cNvPr id="49" name="Google Shape;49;p3"/>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b="1" lang="en-US"/>
              <a:t>Οικονομικές Επιπτώσεις του «Τραύματος»</a:t>
            </a:r>
            <a:endParaRPr b="1"/>
          </a:p>
        </p:txBody>
      </p:sp>
      <p:sp>
        <p:nvSpPr>
          <p:cNvPr id="50" name="Google Shape;50;p3"/>
          <p:cNvSpPr txBox="1"/>
          <p:nvPr>
            <p:ph idx="1" type="body"/>
          </p:nvPr>
        </p:nvSpPr>
        <p:spPr>
          <a:xfrm>
            <a:off x="628650" y="2356161"/>
            <a:ext cx="7886700" cy="193770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Θάνατοι από «Τραύμα»</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Οικονομικές επιπτώσεις </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Επιπτώσεις από την παρέμβαση των «Πρώτων Ανταποκριτών» </a:t>
            </a:r>
            <a:endParaRPr strike="sngStrike"/>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4"/>
          <p:cNvSpPr txBox="1"/>
          <p:nvPr>
            <p:ph type="title"/>
          </p:nvPr>
        </p:nvSpPr>
        <p:spPr>
          <a:xfrm>
            <a:off x="628650" y="582199"/>
            <a:ext cx="7886700" cy="1018001"/>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b="1" lang="en-US"/>
              <a:t>Κοινωνικές επιπτώσεις του «Τραύματος»</a:t>
            </a:r>
            <a:endParaRPr b="1"/>
          </a:p>
        </p:txBody>
      </p:sp>
      <p:sp>
        <p:nvSpPr>
          <p:cNvPr id="57" name="Google Shape;57;p4"/>
          <p:cNvSpPr txBox="1"/>
          <p:nvPr/>
        </p:nvSpPr>
        <p:spPr>
          <a:xfrm>
            <a:off x="5365376" y="2255744"/>
            <a:ext cx="2662518"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pic>
        <p:nvPicPr>
          <p:cNvPr descr="The age in years, 1, 11, 21, 31, 41, 51, 61, and 71, are marked along the x axis, the percentage along the y axis, ranging from 0.00% to 25.00%, in increments of 5.00%, and 4 curves, representing drowning, M V traffic, poisoning, and falls. The percentage of drowning slides steeply from 10.00% at 1 year to 0.00% after 21 years. The M V traffic curve rises steeply from 9.00% at 1 year, reaches 20.00% at 12 years, slides steeply up to 35 years, and then reaches 0.00% after 51 years. The poisoning curve rises steeply from 0.00% at 1 year, reaches 12.00% at 12 years, and slides gradually to 71 years. The percentage of falls are 0.10% at all the ages. Note: All the values are estimates." id="58" name="Google Shape;58;p4"/>
          <p:cNvPicPr preferRelativeResize="0"/>
          <p:nvPr/>
        </p:nvPicPr>
        <p:blipFill rotWithShape="1">
          <a:blip r:embed="rId3">
            <a:alphaModFix/>
          </a:blip>
          <a:srcRect b="0" l="0" r="0" t="0"/>
          <a:stretch/>
        </p:blipFill>
        <p:spPr>
          <a:xfrm>
            <a:off x="315687" y="2372067"/>
            <a:ext cx="4404070" cy="3107219"/>
          </a:xfrm>
          <a:prstGeom prst="rect">
            <a:avLst/>
          </a:prstGeom>
          <a:noFill/>
          <a:ln>
            <a:noFill/>
          </a:ln>
        </p:spPr>
      </p:pic>
      <p:pic>
        <p:nvPicPr>
          <p:cNvPr descr="The age in years, 1, 11, 21, 31, 41, 51, 61, and 71, are marked along the x axis, the percentage along the y axis, ranging from 0.00% to 60.00%, in increments of 10.00%, and 4 curves, representing drowning, M V traffic, poisoning, and falls. The percentage of drowning slides steeply from 32.00% at 1 year to 0.00% after 51 years. The M V traffic curve rises gradually from 26.00% at 1 year, reaches 32.00% at 11 years, and slides gradually to 12% at 71 years. The poisoning curve rises gradually from 0.00% at 1 year, reaches 50.00% at 45 years, and slides gradually to 3.00% at 71 years. The percentage of falls vary around 0.00% till 35 years and steadily increases to 55% at 71 years. Note: All the values are estimates." id="59" name="Google Shape;59;p4"/>
          <p:cNvPicPr preferRelativeResize="0"/>
          <p:nvPr/>
        </p:nvPicPr>
        <p:blipFill rotWithShape="1">
          <a:blip r:embed="rId4">
            <a:alphaModFix/>
          </a:blip>
          <a:srcRect b="0" l="0" r="0" t="0"/>
          <a:stretch/>
        </p:blipFill>
        <p:spPr>
          <a:xfrm>
            <a:off x="4828525" y="1839095"/>
            <a:ext cx="4023712" cy="3900456"/>
          </a:xfrm>
          <a:prstGeom prst="rect">
            <a:avLst/>
          </a:prstGeom>
          <a:noFill/>
          <a:ln>
            <a:noFill/>
          </a:ln>
        </p:spPr>
      </p:pic>
      <p:sp>
        <p:nvSpPr>
          <p:cNvPr id="60" name="Google Shape;60;p4"/>
          <p:cNvSpPr/>
          <p:nvPr/>
        </p:nvSpPr>
        <p:spPr>
          <a:xfrm>
            <a:off x="715737" y="5485636"/>
            <a:ext cx="4065813"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Data from the National Center for Injury Prevention and Control: WISQARS. Leading Causes of Death Reports 1981-2015. Centers for Disease Control and Prevention. https://webappa.cdc.gov/sasweb/ncipc/leadcause.html."</a:t>
            </a:r>
            <a:endParaRPr/>
          </a:p>
        </p:txBody>
      </p:sp>
      <p:sp>
        <p:nvSpPr>
          <p:cNvPr id="61" name="Google Shape;61;p4"/>
          <p:cNvSpPr/>
          <p:nvPr/>
        </p:nvSpPr>
        <p:spPr>
          <a:xfrm>
            <a:off x="4781550" y="5745901"/>
            <a:ext cx="4070687"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chemeClr val="dk1"/>
                </a:solidFill>
                <a:latin typeface="Calibri"/>
                <a:ea typeface="Calibri"/>
                <a:cs typeface="Calibri"/>
                <a:sym typeface="Calibri"/>
              </a:rPr>
              <a:t>Data from the National Center for Injury Prevention and Control: WISQARS. Leading Causes of Death Reports 1981-2015. Centers for Disease Control and Prevention. https://webappa.cdc.gov/sasweb/ncipc/leadcause.html.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5"/>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b="1" lang="en-US"/>
              <a:t>Ιστορία του PHTLS	</a:t>
            </a:r>
            <a:endParaRPr/>
          </a:p>
        </p:txBody>
      </p:sp>
      <p:pic>
        <p:nvPicPr>
          <p:cNvPr descr="The highlighted countries are North America, Canada, Europeon countries, some parts of Africa, India, some Middle East countries, China, Korea, Taiwan, Malaysia, Singapore, and Australia." id="68" name="Google Shape;68;p5"/>
          <p:cNvPicPr preferRelativeResize="0"/>
          <p:nvPr/>
        </p:nvPicPr>
        <p:blipFill rotWithShape="1">
          <a:blip r:embed="rId3">
            <a:alphaModFix/>
          </a:blip>
          <a:srcRect b="0" l="0" r="0" t="0"/>
          <a:stretch/>
        </p:blipFill>
        <p:spPr>
          <a:xfrm>
            <a:off x="645886" y="1437097"/>
            <a:ext cx="8004628" cy="480992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descr="PHTLS_map.jpg" id="74" name="Google Shape;74;p6"/>
          <p:cNvPicPr preferRelativeResize="0"/>
          <p:nvPr/>
        </p:nvPicPr>
        <p:blipFill rotWithShape="1">
          <a:blip r:embed="rId3">
            <a:alphaModFix amt="57000"/>
          </a:blip>
          <a:srcRect b="0" l="0" r="0" t="0"/>
          <a:stretch/>
        </p:blipFill>
        <p:spPr>
          <a:xfrm>
            <a:off x="0" y="2192805"/>
            <a:ext cx="5117592" cy="3035808"/>
          </a:xfrm>
          <a:prstGeom prst="rect">
            <a:avLst/>
          </a:prstGeom>
          <a:noFill/>
          <a:ln>
            <a:noFill/>
          </a:ln>
        </p:spPr>
      </p:pic>
      <p:sp>
        <p:nvSpPr>
          <p:cNvPr id="75" name="Google Shape;75;p6"/>
          <p:cNvSpPr txBox="1"/>
          <p:nvPr>
            <p:ph type="title"/>
          </p:nvPr>
        </p:nvSpPr>
        <p:spPr>
          <a:xfrm>
            <a:off x="216975" y="695493"/>
            <a:ext cx="8582559"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lang="en-US"/>
              <a:t>PHTLS – Ένα παγκόσμιο «κίνημα»</a:t>
            </a:r>
            <a:endParaRPr/>
          </a:p>
        </p:txBody>
      </p:sp>
      <p:sp>
        <p:nvSpPr>
          <p:cNvPr id="76" name="Google Shape;76;p6"/>
          <p:cNvSpPr txBox="1"/>
          <p:nvPr>
            <p:ph idx="1" type="body"/>
          </p:nvPr>
        </p:nvSpPr>
        <p:spPr>
          <a:xfrm>
            <a:off x="5064442" y="1808395"/>
            <a:ext cx="3735092" cy="3674233"/>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SzPts val="2400"/>
              <a:buChar char="▪"/>
            </a:pPr>
            <a:r>
              <a:rPr b="1" lang="en-US" sz="2400"/>
              <a:t>11,222</a:t>
            </a:r>
            <a:r>
              <a:rPr lang="en-US" sz="2400"/>
              <a:t> PHTLS instructors, μεταλαμπαδεύουν τις αρχές του  PHTLS σε </a:t>
            </a:r>
            <a:endParaRPr sz="2400"/>
          </a:p>
          <a:p>
            <a:pPr indent="-228600" lvl="0" marL="228600" rtl="0" algn="just">
              <a:lnSpc>
                <a:spcPct val="90000"/>
              </a:lnSpc>
              <a:spcBef>
                <a:spcPts val="1000"/>
              </a:spcBef>
              <a:spcAft>
                <a:spcPts val="0"/>
              </a:spcAft>
              <a:buSzPts val="2400"/>
              <a:buChar char="▪"/>
            </a:pPr>
            <a:r>
              <a:rPr b="1" lang="en-US" sz="2400"/>
              <a:t>69</a:t>
            </a:r>
            <a:r>
              <a:rPr lang="en-US" sz="2400"/>
              <a:t> χώρες παγκοσμίως με 700,000 εκπαιδευόμενους</a:t>
            </a:r>
            <a:endParaRPr/>
          </a:p>
          <a:p>
            <a:pPr indent="-228600" lvl="0" marL="228600" rtl="0" algn="just">
              <a:lnSpc>
                <a:spcPct val="90000"/>
              </a:lnSpc>
              <a:spcBef>
                <a:spcPts val="1000"/>
              </a:spcBef>
              <a:spcAft>
                <a:spcPts val="0"/>
              </a:spcAft>
              <a:buSzPts val="2400"/>
              <a:buChar char="▪"/>
            </a:pPr>
            <a:r>
              <a:rPr lang="en-US" sz="2400"/>
              <a:t>Παγκόσμια κοινή προσέγγιση / «κίνημα» στην αντιμετώπιση του τραυματία στον προ – νοσοκομειακό χώρο </a:t>
            </a:r>
            <a:endParaRPr sz="2400"/>
          </a:p>
          <a:p>
            <a:pPr indent="0" lvl="0" marL="0" rtl="0" algn="just">
              <a:lnSpc>
                <a:spcPct val="90000"/>
              </a:lnSpc>
              <a:spcBef>
                <a:spcPts val="1000"/>
              </a:spcBef>
              <a:spcAft>
                <a:spcPts val="0"/>
              </a:spcAft>
              <a:buSzPts val="2400"/>
              <a:buNone/>
            </a:pPr>
            <a:r>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descr="PHTLS_map.jpg" id="82" name="Google Shape;82;p7"/>
          <p:cNvPicPr preferRelativeResize="0"/>
          <p:nvPr/>
        </p:nvPicPr>
        <p:blipFill rotWithShape="1">
          <a:blip r:embed="rId3">
            <a:alphaModFix amt="57000"/>
          </a:blip>
          <a:srcRect b="48976" l="39775" r="38435" t="19540"/>
          <a:stretch/>
        </p:blipFill>
        <p:spPr>
          <a:xfrm>
            <a:off x="82160" y="2161808"/>
            <a:ext cx="4448007" cy="3812581"/>
          </a:xfrm>
          <a:prstGeom prst="rect">
            <a:avLst/>
          </a:prstGeom>
          <a:noFill/>
          <a:ln>
            <a:noFill/>
          </a:ln>
        </p:spPr>
      </p:pic>
      <p:sp>
        <p:nvSpPr>
          <p:cNvPr id="83" name="Google Shape;83;p7"/>
          <p:cNvSpPr/>
          <p:nvPr/>
        </p:nvSpPr>
        <p:spPr>
          <a:xfrm rot="10800000">
            <a:off x="3952071" y="2192803"/>
            <a:ext cx="5126866" cy="3812581"/>
          </a:xfrm>
          <a:custGeom>
            <a:rect b="b" l="l" r="r" t="t"/>
            <a:pathLst>
              <a:path extrusionOk="0" h="1213193" w="4478860">
                <a:moveTo>
                  <a:pt x="0" y="12960"/>
                </a:moveTo>
                <a:lnTo>
                  <a:pt x="4118479" y="0"/>
                </a:lnTo>
                <a:lnTo>
                  <a:pt x="4478860" y="606597"/>
                </a:lnTo>
                <a:lnTo>
                  <a:pt x="4157356" y="1213193"/>
                </a:lnTo>
                <a:lnTo>
                  <a:pt x="12959" y="1200233"/>
                </a:lnTo>
                <a:lnTo>
                  <a:pt x="0" y="12960"/>
                </a:lnTo>
                <a:close/>
              </a:path>
            </a:pathLst>
          </a:custGeom>
          <a:solidFill>
            <a:schemeClr val="lt1"/>
          </a:solidFill>
          <a:ln cap="flat" cmpd="sng" w="38100">
            <a:solidFill>
              <a:srgbClr val="7FD4F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 name="Google Shape;84;p7"/>
          <p:cNvSpPr txBox="1"/>
          <p:nvPr>
            <p:ph type="title"/>
          </p:nvPr>
        </p:nvSpPr>
        <p:spPr>
          <a:xfrm>
            <a:off x="1233078" y="73526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lang="en-US"/>
              <a:t>PHTLS – Ελλάδα </a:t>
            </a:r>
            <a:br>
              <a:rPr lang="en-US"/>
            </a:br>
            <a:r>
              <a:rPr lang="en-US"/>
              <a:t>1998 – 2021 </a:t>
            </a:r>
            <a:endParaRPr/>
          </a:p>
        </p:txBody>
      </p:sp>
      <p:sp>
        <p:nvSpPr>
          <p:cNvPr id="85" name="Google Shape;85;p7"/>
          <p:cNvSpPr txBox="1"/>
          <p:nvPr>
            <p:ph idx="1" type="body"/>
          </p:nvPr>
        </p:nvSpPr>
        <p:spPr>
          <a:xfrm>
            <a:off x="4332939" y="2189509"/>
            <a:ext cx="4726983" cy="381257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000"/>
              <a:buFont typeface="Noto Sans Symbols"/>
              <a:buChar char="▪"/>
            </a:pPr>
            <a:r>
              <a:rPr b="1" lang="en-US" sz="2000">
                <a:solidFill>
                  <a:srgbClr val="595959"/>
                </a:solidFill>
              </a:rPr>
              <a:t>ΠΡΟΝΟΣΟΚΟΜΕΙΑΚΗ ΦΡΟΝΤΙΔΑ </a:t>
            </a:r>
            <a:endParaRPr/>
          </a:p>
          <a:p>
            <a:pPr indent="-228600" lvl="1" marL="685800" rtl="0" algn="l">
              <a:lnSpc>
                <a:spcPct val="90000"/>
              </a:lnSpc>
              <a:spcBef>
                <a:spcPts val="500"/>
              </a:spcBef>
              <a:spcAft>
                <a:spcPts val="0"/>
              </a:spcAft>
              <a:buClr>
                <a:srgbClr val="595959"/>
              </a:buClr>
              <a:buSzPts val="1600"/>
              <a:buChar char="•"/>
            </a:pPr>
            <a:r>
              <a:rPr lang="en-US" sz="1600">
                <a:solidFill>
                  <a:srgbClr val="595959"/>
                </a:solidFill>
              </a:rPr>
              <a:t>National Coordinating Organization – NCO</a:t>
            </a:r>
            <a:endParaRPr/>
          </a:p>
          <a:p>
            <a:pPr indent="-228600" lvl="1" marL="685800" rtl="0" algn="l">
              <a:lnSpc>
                <a:spcPct val="90000"/>
              </a:lnSpc>
              <a:spcBef>
                <a:spcPts val="500"/>
              </a:spcBef>
              <a:spcAft>
                <a:spcPts val="0"/>
              </a:spcAft>
              <a:buClr>
                <a:srgbClr val="595959"/>
              </a:buClr>
              <a:buSzPts val="1600"/>
              <a:buChar char="•"/>
            </a:pPr>
            <a:r>
              <a:rPr lang="en-US" sz="1600">
                <a:solidFill>
                  <a:srgbClr val="595959"/>
                </a:solidFill>
              </a:rPr>
              <a:t>Member of Regional European Education Committee – REEC </a:t>
            </a:r>
            <a:endParaRPr sz="1600">
              <a:solidFill>
                <a:srgbClr val="595959"/>
              </a:solidFill>
            </a:endParaRPr>
          </a:p>
          <a:p>
            <a:pPr indent="-228600" lvl="0" marL="228600" rtl="0" algn="l">
              <a:lnSpc>
                <a:spcPct val="90000"/>
              </a:lnSpc>
              <a:spcBef>
                <a:spcPts val="1000"/>
              </a:spcBef>
              <a:spcAft>
                <a:spcPts val="0"/>
              </a:spcAft>
              <a:buClr>
                <a:srgbClr val="7A194D"/>
              </a:buClr>
              <a:buSzPts val="2000"/>
              <a:buFont typeface="Noto Sans Symbols"/>
              <a:buChar char="▪"/>
            </a:pPr>
            <a:r>
              <a:rPr lang="en-US" sz="2000">
                <a:solidFill>
                  <a:srgbClr val="595959"/>
                </a:solidFill>
              </a:rPr>
              <a:t>6 εκπαιδευτικά κέντρα ενεργά &amp; 2 εκπαιδευτικά κέντρα ανενεργά</a:t>
            </a:r>
            <a:endParaRPr/>
          </a:p>
          <a:p>
            <a:pPr indent="-228600" lvl="0" marL="228600" rtl="0" algn="l">
              <a:lnSpc>
                <a:spcPct val="90000"/>
              </a:lnSpc>
              <a:spcBef>
                <a:spcPts val="1000"/>
              </a:spcBef>
              <a:spcAft>
                <a:spcPts val="0"/>
              </a:spcAft>
              <a:buClr>
                <a:srgbClr val="7A194D"/>
              </a:buClr>
              <a:buSzPts val="2000"/>
              <a:buFont typeface="Noto Sans Symbols"/>
              <a:buChar char="▪"/>
            </a:pPr>
            <a:r>
              <a:rPr lang="en-US" sz="2000">
                <a:solidFill>
                  <a:srgbClr val="595959"/>
                </a:solidFill>
              </a:rPr>
              <a:t>PHTLS (1999 – 2021): 234 εκπαιδευτικά προγράμματα με 5.190  εκπαιδευθέντες</a:t>
            </a:r>
            <a:endParaRPr sz="2000">
              <a:solidFill>
                <a:srgbClr val="595959"/>
              </a:solidFill>
            </a:endParaRPr>
          </a:p>
          <a:p>
            <a:pPr indent="-228600" lvl="0" marL="228600" rtl="0" algn="l">
              <a:lnSpc>
                <a:spcPct val="90000"/>
              </a:lnSpc>
              <a:spcBef>
                <a:spcPts val="1000"/>
              </a:spcBef>
              <a:spcAft>
                <a:spcPts val="0"/>
              </a:spcAft>
              <a:buClr>
                <a:srgbClr val="7A194D"/>
              </a:buClr>
              <a:buSzPts val="2000"/>
              <a:buFont typeface="Noto Sans Symbols"/>
              <a:buChar char="▪"/>
            </a:pPr>
            <a:r>
              <a:rPr lang="en-US" sz="2000">
                <a:solidFill>
                  <a:srgbClr val="595959"/>
                </a:solidFill>
              </a:rPr>
              <a:t>PHTLS for First Responders (2012 – 2021): 33 εκπαιδευτικά προγράμματα με 640 εκπαιδευθέντες </a:t>
            </a:r>
            <a:endParaRPr sz="2000">
              <a:solidFill>
                <a:srgbClr val="595959"/>
              </a:solidFill>
            </a:endParaRPr>
          </a:p>
          <a:p>
            <a:pPr indent="-228600" lvl="0" marL="228600" rtl="0" algn="l">
              <a:lnSpc>
                <a:spcPct val="90000"/>
              </a:lnSpc>
              <a:spcBef>
                <a:spcPts val="1000"/>
              </a:spcBef>
              <a:spcAft>
                <a:spcPts val="0"/>
              </a:spcAft>
              <a:buClr>
                <a:srgbClr val="7A194D"/>
              </a:buClr>
              <a:buSzPts val="2000"/>
              <a:buFont typeface="Noto Sans Symbols"/>
              <a:buChar char="▪"/>
            </a:pPr>
            <a:r>
              <a:rPr lang="en-US" sz="2000">
                <a:solidFill>
                  <a:srgbClr val="595959"/>
                </a:solidFill>
              </a:rPr>
              <a:t>130 ενεργοί εκπαιδευτές στην 9η έκδοση</a:t>
            </a:r>
            <a:endParaRPr sz="2000">
              <a:solidFill>
                <a:srgbClr val="595959"/>
              </a:solidFill>
            </a:endParaRPr>
          </a:p>
          <a:p>
            <a:pPr indent="0" lvl="0" marL="1089025" rtl="0" algn="l">
              <a:lnSpc>
                <a:spcPct val="90000"/>
              </a:lnSpc>
              <a:spcBef>
                <a:spcPts val="3400"/>
              </a:spcBef>
              <a:spcAft>
                <a:spcPts val="0"/>
              </a:spcAft>
              <a:buSzPts val="2000"/>
              <a:buNone/>
            </a:pPr>
            <a:r>
              <a:t/>
            </a:r>
            <a:endParaRPr sz="2000"/>
          </a:p>
        </p:txBody>
      </p:sp>
      <p:pic>
        <p:nvPicPr>
          <p:cNvPr id="86" name="Google Shape;86;p7"/>
          <p:cNvPicPr preferRelativeResize="0"/>
          <p:nvPr/>
        </p:nvPicPr>
        <p:blipFill rotWithShape="1">
          <a:blip r:embed="rId4">
            <a:alphaModFix/>
          </a:blip>
          <a:srcRect b="0" l="0" r="0" t="0"/>
          <a:stretch/>
        </p:blipFill>
        <p:spPr>
          <a:xfrm>
            <a:off x="82160" y="667066"/>
            <a:ext cx="1483169" cy="149474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8"/>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b="1" lang="en-US"/>
              <a:t>Στόχοι </a:t>
            </a:r>
            <a:endParaRPr b="1" sz="1800"/>
          </a:p>
        </p:txBody>
      </p:sp>
      <p:sp>
        <p:nvSpPr>
          <p:cNvPr id="93" name="Google Shape;93;p8"/>
          <p:cNvSpPr txBox="1"/>
          <p:nvPr>
            <p:ph idx="1" type="body"/>
          </p:nvPr>
        </p:nvSpPr>
        <p:spPr>
          <a:xfrm>
            <a:off x="590705" y="1559604"/>
            <a:ext cx="78867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Μείωση τραυματισμών και θανάτων από τραύμα.</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Εκπαίδευση πρώτων ανταποκριτών σε σύγχρονες τεχνικές και δεξιότητες.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Παροχή κατάλληλης φροντίδας στους τραυματίες.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a:p>
            <a:pPr indent="0" lvl="0" marL="0" rtl="0" algn="l">
              <a:lnSpc>
                <a:spcPct val="90000"/>
              </a:lnSpc>
              <a:spcBef>
                <a:spcPts val="1000"/>
              </a:spcBef>
              <a:spcAft>
                <a:spcPts val="0"/>
              </a:spcAft>
              <a:buSzPts val="2800"/>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p:txBody>
      </p:sp>
      <p:pic>
        <p:nvPicPr>
          <p:cNvPr descr="Photo shows an injured person lying on the road and prehospital care providers examining and assisting with first aid. A fire truck is parked nearby." id="94" name="Google Shape;94;p8"/>
          <p:cNvPicPr preferRelativeResize="0"/>
          <p:nvPr/>
        </p:nvPicPr>
        <p:blipFill rotWithShape="1">
          <a:blip r:embed="rId3">
            <a:alphaModFix/>
          </a:blip>
          <a:srcRect b="0" l="0" r="0" t="0"/>
          <a:stretch/>
        </p:blipFill>
        <p:spPr>
          <a:xfrm>
            <a:off x="2474225" y="3522298"/>
            <a:ext cx="3925588" cy="2775422"/>
          </a:xfrm>
          <a:prstGeom prst="rect">
            <a:avLst/>
          </a:prstGeom>
          <a:noFill/>
          <a:ln>
            <a:noFill/>
          </a:ln>
        </p:spPr>
      </p:pic>
      <p:sp>
        <p:nvSpPr>
          <p:cNvPr id="95" name="Google Shape;95;p8"/>
          <p:cNvSpPr/>
          <p:nvPr/>
        </p:nvSpPr>
        <p:spPr>
          <a:xfrm>
            <a:off x="6399813" y="6082276"/>
            <a:ext cx="938077"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 Glen E. Ellman.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9"/>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b="1" lang="en-US"/>
              <a:t>Φιλοσοφία του PHTLS</a:t>
            </a:r>
            <a:endParaRPr b="1"/>
          </a:p>
        </p:txBody>
      </p:sp>
      <p:sp>
        <p:nvSpPr>
          <p:cNvPr id="102" name="Google Shape;102;p9"/>
          <p:cNvSpPr txBox="1"/>
          <p:nvPr>
            <p:ph idx="1" type="body"/>
          </p:nvPr>
        </p:nvSpPr>
        <p:spPr>
          <a:xfrm>
            <a:off x="628650" y="1839307"/>
            <a:ext cx="78867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SzPts val="2800"/>
              <a:buChar char="▪"/>
            </a:pPr>
            <a:r>
              <a:rPr lang="en-US"/>
              <a:t>Έλεγχος</a:t>
            </a:r>
            <a:endParaRPr/>
          </a:p>
          <a:p>
            <a:pPr indent="-228600" lvl="0" marL="228600" rtl="0" algn="l">
              <a:lnSpc>
                <a:spcPct val="90000"/>
              </a:lnSpc>
              <a:spcBef>
                <a:spcPts val="1000"/>
              </a:spcBef>
              <a:spcAft>
                <a:spcPts val="0"/>
              </a:spcAft>
              <a:buSzPts val="2800"/>
              <a:buChar char="▪"/>
            </a:pPr>
            <a:r>
              <a:rPr lang="en-US"/>
              <a:t>Παρεμβάσεις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Φροντίδα του τραυματία - Μεταφορά</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p:txBody>
      </p:sp>
      <p:sp>
        <p:nvSpPr>
          <p:cNvPr id="103" name="Google Shape;103;p9"/>
          <p:cNvSpPr/>
          <p:nvPr/>
        </p:nvSpPr>
        <p:spPr>
          <a:xfrm rot="-5400000">
            <a:off x="6223956" y="5570103"/>
            <a:ext cx="1428596"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 Elise Amendola/AP images.</a:t>
            </a:r>
            <a:endParaRPr/>
          </a:p>
        </p:txBody>
      </p:sp>
      <p:pic>
        <p:nvPicPr>
          <p:cNvPr descr="Photo shows the entrance of Massachusetts General Hospital." id="104" name="Google Shape;104;p9"/>
          <p:cNvPicPr preferRelativeResize="0"/>
          <p:nvPr/>
        </p:nvPicPr>
        <p:blipFill rotWithShape="1">
          <a:blip r:embed="rId3">
            <a:alphaModFix/>
          </a:blip>
          <a:srcRect b="0" l="0" r="0" t="0"/>
          <a:stretch/>
        </p:blipFill>
        <p:spPr>
          <a:xfrm>
            <a:off x="2648035" y="3524247"/>
            <a:ext cx="4182497" cy="281412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0"/>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b="1" lang="en-US"/>
              <a:t>Η προσέγγιση του PHTLS</a:t>
            </a:r>
            <a:endParaRPr b="1"/>
          </a:p>
        </p:txBody>
      </p:sp>
      <p:sp>
        <p:nvSpPr>
          <p:cNvPr id="111" name="Google Shape;111;p10"/>
          <p:cNvSpPr txBox="1"/>
          <p:nvPr>
            <p:ph idx="1" type="body"/>
          </p:nvPr>
        </p:nvSpPr>
        <p:spPr>
          <a:xfrm>
            <a:off x="628650" y="1825625"/>
            <a:ext cx="752475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Ομαδική δουλειά</a:t>
            </a:r>
            <a:endParaRPr/>
          </a:p>
          <a:p>
            <a:pPr indent="-228600" lvl="0" marL="228600" rtl="0" algn="l">
              <a:lnSpc>
                <a:spcPct val="90000"/>
              </a:lnSpc>
              <a:spcBef>
                <a:spcPts val="1000"/>
              </a:spcBef>
              <a:spcAft>
                <a:spcPts val="0"/>
              </a:spcAft>
              <a:buSzPts val="2800"/>
              <a:buChar char="▪"/>
            </a:pPr>
            <a:r>
              <a:rPr lang="en-US"/>
              <a:t>Εκτίμηση και αντιμετώπιση με τις αρχές του </a:t>
            </a:r>
            <a:endParaRPr/>
          </a:p>
          <a:p>
            <a:pPr indent="-228600" lvl="1" marL="685800" rtl="0" algn="l">
              <a:lnSpc>
                <a:spcPct val="90000"/>
              </a:lnSpc>
              <a:spcBef>
                <a:spcPts val="500"/>
              </a:spcBef>
              <a:spcAft>
                <a:spcPts val="0"/>
              </a:spcAft>
              <a:buClr>
                <a:schemeClr val="dk1"/>
              </a:buClr>
              <a:buSzPts val="2800"/>
              <a:buChar char="•"/>
            </a:pPr>
            <a:r>
              <a:rPr lang="en-US" sz="2800"/>
              <a:t>X – ABCDE </a:t>
            </a:r>
            <a:endParaRPr sz="2800"/>
          </a:p>
          <a:p>
            <a:pPr indent="-50800" lvl="0" marL="22860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a:p>
            <a:pPr indent="-50800" lvl="0" marL="228600" rtl="0" algn="l">
              <a:lnSpc>
                <a:spcPct val="90000"/>
              </a:lnSpc>
              <a:spcBef>
                <a:spcPts val="1000"/>
              </a:spcBef>
              <a:spcAft>
                <a:spcPts val="0"/>
              </a:spcAft>
              <a:buClr>
                <a:srgbClr val="7A194D"/>
              </a:buClr>
              <a:buSzPts val="2800"/>
              <a:buFont typeface="Noto Sans Symbols"/>
              <a:buNone/>
            </a:pPr>
            <a:r>
              <a:t/>
            </a:r>
            <a:endParaRPr/>
          </a:p>
        </p:txBody>
      </p:sp>
      <p:sp>
        <p:nvSpPr>
          <p:cNvPr id="112" name="Google Shape;112;p10"/>
          <p:cNvSpPr/>
          <p:nvPr/>
        </p:nvSpPr>
        <p:spPr>
          <a:xfrm rot="-5400000">
            <a:off x="6455101" y="5710536"/>
            <a:ext cx="973343"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 Glen E. </a:t>
            </a:r>
            <a:r>
              <a:rPr lang="en-US" sz="900">
                <a:solidFill>
                  <a:schemeClr val="dk1"/>
                </a:solidFill>
                <a:latin typeface="Calibri"/>
                <a:ea typeface="Calibri"/>
                <a:cs typeface="Calibri"/>
                <a:sym typeface="Calibri"/>
              </a:rPr>
              <a:t>Ellman</a:t>
            </a:r>
            <a:r>
              <a:rPr lang="en-US" sz="800">
                <a:solidFill>
                  <a:schemeClr val="dk1"/>
                </a:solidFill>
                <a:latin typeface="Calibri"/>
                <a:ea typeface="Calibri"/>
                <a:cs typeface="Calibri"/>
                <a:sym typeface="Calibri"/>
              </a:rPr>
              <a:t>. </a:t>
            </a:r>
            <a:endParaRPr/>
          </a:p>
        </p:txBody>
      </p:sp>
      <p:pic>
        <p:nvPicPr>
          <p:cNvPr descr="Photo shows a team of prehospital care providers rushing a patient in a stretcher with a few fire emergency vehicles parked in the vicinity." id="113" name="Google Shape;113;p10"/>
          <p:cNvPicPr preferRelativeResize="0"/>
          <p:nvPr/>
        </p:nvPicPr>
        <p:blipFill rotWithShape="1">
          <a:blip r:embed="rId3">
            <a:alphaModFix/>
          </a:blip>
          <a:srcRect b="0" l="0" r="0" t="0"/>
          <a:stretch/>
        </p:blipFill>
        <p:spPr>
          <a:xfrm>
            <a:off x="2603188" y="3240116"/>
            <a:ext cx="4234690" cy="29819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1"/>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b="1" lang="en-US"/>
              <a:t>Αρχές ή Προτιμήσεις</a:t>
            </a:r>
            <a:r>
              <a:rPr lang="en-US"/>
              <a:t>;	</a:t>
            </a:r>
            <a:endParaRPr/>
          </a:p>
        </p:txBody>
      </p:sp>
      <p:sp>
        <p:nvSpPr>
          <p:cNvPr id="120" name="Google Shape;120;p11"/>
          <p:cNvSpPr txBox="1"/>
          <p:nvPr>
            <p:ph idx="1" type="body"/>
          </p:nvPr>
        </p:nvSpPr>
        <p:spPr>
          <a:xfrm>
            <a:off x="628650" y="1690689"/>
            <a:ext cx="7886700" cy="4486274"/>
          </a:xfrm>
          <a:prstGeom prst="rect">
            <a:avLst/>
          </a:prstGeom>
          <a:noFill/>
          <a:ln>
            <a:noFill/>
          </a:ln>
        </p:spPr>
        <p:txBody>
          <a:bodyPr anchorCtr="0" anchor="t" bIns="45700" lIns="91425" spcFirstLastPara="1" rIns="91425" wrap="square" tIns="45700">
            <a:normAutofit/>
          </a:bodyPr>
          <a:lstStyle/>
          <a:p>
            <a:pPr indent="-177800" lvl="2" marL="814388" rtl="0" algn="l">
              <a:lnSpc>
                <a:spcPct val="100000"/>
              </a:lnSpc>
              <a:spcBef>
                <a:spcPts val="0"/>
              </a:spcBef>
              <a:spcAft>
                <a:spcPts val="0"/>
              </a:spcAft>
              <a:buClr>
                <a:schemeClr val="dk1"/>
              </a:buClr>
              <a:buSzPts val="2800"/>
              <a:buChar char="•"/>
            </a:pPr>
            <a:r>
              <a:rPr b="1" lang="en-US" sz="2800"/>
              <a:t>Αρχές : Τι είναι σωστό να γίνει ;</a:t>
            </a:r>
            <a:endParaRPr b="1" sz="2800"/>
          </a:p>
          <a:p>
            <a:pPr indent="-177800" lvl="3" marL="1157288" rtl="0" algn="l">
              <a:lnSpc>
                <a:spcPct val="100000"/>
              </a:lnSpc>
              <a:spcBef>
                <a:spcPts val="0"/>
              </a:spcBef>
              <a:spcAft>
                <a:spcPts val="0"/>
              </a:spcAft>
              <a:buClr>
                <a:schemeClr val="dk1"/>
              </a:buClr>
              <a:buSzPts val="2800"/>
              <a:buChar char="•"/>
            </a:pPr>
            <a:r>
              <a:rPr lang="en-US" sz="2800"/>
              <a:t>Βασίζονται στις ανάγκες του ασθενή</a:t>
            </a:r>
            <a:endParaRPr sz="2800"/>
          </a:p>
          <a:p>
            <a:pPr indent="-177800" lvl="2" marL="814388" rtl="0" algn="l">
              <a:lnSpc>
                <a:spcPct val="100000"/>
              </a:lnSpc>
              <a:spcBef>
                <a:spcPts val="0"/>
              </a:spcBef>
              <a:spcAft>
                <a:spcPts val="0"/>
              </a:spcAft>
              <a:buClr>
                <a:schemeClr val="dk1"/>
              </a:buClr>
              <a:buSzPts val="2800"/>
              <a:buChar char="•"/>
            </a:pPr>
            <a:r>
              <a:rPr b="1" lang="en-US" sz="2800"/>
              <a:t>Προτιμήσεις : Πως πρέπει να γίνει ;</a:t>
            </a:r>
            <a:endParaRPr b="1" sz="2800"/>
          </a:p>
          <a:p>
            <a:pPr indent="-177800" lvl="3" marL="1157288" rtl="0" algn="l">
              <a:lnSpc>
                <a:spcPct val="100000"/>
              </a:lnSpc>
              <a:spcBef>
                <a:spcPts val="0"/>
              </a:spcBef>
              <a:spcAft>
                <a:spcPts val="0"/>
              </a:spcAft>
              <a:buClr>
                <a:schemeClr val="dk1"/>
              </a:buClr>
              <a:buSzPts val="2800"/>
              <a:buChar char="•"/>
            </a:pPr>
            <a:r>
              <a:rPr lang="en-US" sz="2800"/>
              <a:t>Ο τρόπος που επιτυγχάνονται οι αρχές</a:t>
            </a:r>
            <a:endParaRPr sz="2800"/>
          </a:p>
          <a:p>
            <a:pPr indent="-177800" lvl="3" marL="1157288" rtl="0" algn="l">
              <a:lnSpc>
                <a:spcPct val="100000"/>
              </a:lnSpc>
              <a:spcBef>
                <a:spcPts val="0"/>
              </a:spcBef>
              <a:spcAft>
                <a:spcPts val="0"/>
              </a:spcAft>
              <a:buClr>
                <a:schemeClr val="dk1"/>
              </a:buClr>
              <a:buSzPts val="2800"/>
              <a:buChar char="•"/>
            </a:pPr>
            <a:r>
              <a:rPr lang="en-US" sz="2800"/>
              <a:t>Οι προτιμήσεις αλλάζουν ανάλογα με τα: </a:t>
            </a:r>
            <a:endParaRPr sz="2800"/>
          </a:p>
          <a:p>
            <a:pPr indent="-177800" lvl="4" marL="1500188" rtl="0" algn="l">
              <a:lnSpc>
                <a:spcPct val="100000"/>
              </a:lnSpc>
              <a:spcBef>
                <a:spcPts val="0"/>
              </a:spcBef>
              <a:spcAft>
                <a:spcPts val="0"/>
              </a:spcAft>
              <a:buClr>
                <a:schemeClr val="dk1"/>
              </a:buClr>
              <a:buSzPts val="2800"/>
              <a:buChar char="•"/>
            </a:pPr>
            <a:r>
              <a:rPr lang="en-US" sz="2800"/>
              <a:t>Κατάσταση στη σκηνή</a:t>
            </a:r>
            <a:endParaRPr sz="2800"/>
          </a:p>
          <a:p>
            <a:pPr indent="-177800" lvl="4" marL="1500188" rtl="0" algn="l">
              <a:lnSpc>
                <a:spcPct val="100000"/>
              </a:lnSpc>
              <a:spcBef>
                <a:spcPts val="0"/>
              </a:spcBef>
              <a:spcAft>
                <a:spcPts val="0"/>
              </a:spcAft>
              <a:buClr>
                <a:schemeClr val="dk1"/>
              </a:buClr>
              <a:buSzPts val="2800"/>
              <a:buChar char="•"/>
            </a:pPr>
            <a:r>
              <a:rPr lang="en-US" sz="2800"/>
              <a:t>Κρισιμότητα τραυματία</a:t>
            </a:r>
            <a:endParaRPr sz="2800"/>
          </a:p>
          <a:p>
            <a:pPr indent="-177800" lvl="4" marL="1500188" rtl="0" algn="l">
              <a:lnSpc>
                <a:spcPct val="100000"/>
              </a:lnSpc>
              <a:spcBef>
                <a:spcPts val="0"/>
              </a:spcBef>
              <a:spcAft>
                <a:spcPts val="0"/>
              </a:spcAft>
              <a:buClr>
                <a:schemeClr val="dk1"/>
              </a:buClr>
              <a:buSzPts val="2800"/>
              <a:buChar char="•"/>
            </a:pPr>
            <a:r>
              <a:rPr lang="en-US" sz="2800"/>
              <a:t>Γνώσεις και ικανότητα του διασώστη</a:t>
            </a:r>
            <a:endParaRPr sz="2800"/>
          </a:p>
          <a:p>
            <a:pPr indent="-177800" lvl="4" marL="1500188" rtl="0" algn="l">
              <a:lnSpc>
                <a:spcPct val="100000"/>
              </a:lnSpc>
              <a:spcBef>
                <a:spcPts val="0"/>
              </a:spcBef>
              <a:spcAft>
                <a:spcPts val="0"/>
              </a:spcAft>
              <a:buClr>
                <a:schemeClr val="dk1"/>
              </a:buClr>
              <a:buSzPts val="2800"/>
              <a:buChar char="•"/>
            </a:pPr>
            <a:r>
              <a:rPr lang="en-US" sz="2800"/>
              <a:t>Διαθέσιμα μέσα</a:t>
            </a:r>
            <a:endParaRPr sz="2800"/>
          </a:p>
          <a:p>
            <a:pPr indent="-50800" lvl="0" marL="228600" rtl="0" algn="l">
              <a:lnSpc>
                <a:spcPct val="90000"/>
              </a:lnSpc>
              <a:spcBef>
                <a:spcPts val="1000"/>
              </a:spcBef>
              <a:spcAft>
                <a:spcPts val="0"/>
              </a:spcAft>
              <a:buClr>
                <a:srgbClr val="7A194D"/>
              </a:buClr>
              <a:buSzPts val="2800"/>
              <a:buFont typeface="Noto Sans Symbols"/>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2"/>
          <p:cNvSpPr txBox="1"/>
          <p:nvPr>
            <p:ph type="title"/>
          </p:nvPr>
        </p:nvSpPr>
        <p:spPr>
          <a:xfrm>
            <a:off x="628650" y="66753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lang="en-US"/>
              <a:t>Οι φάσεις της φροντίδας του τραυματία </a:t>
            </a:r>
            <a:r>
              <a:rPr b="1" lang="en-US" sz="1600"/>
              <a:t>(1 of 3)</a:t>
            </a:r>
            <a:endParaRPr/>
          </a:p>
        </p:txBody>
      </p:sp>
      <p:sp>
        <p:nvSpPr>
          <p:cNvPr id="127" name="Google Shape;127;p12"/>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2800"/>
              <a:buFont typeface="Noto Sans Symbols"/>
              <a:buChar char="▪"/>
            </a:pPr>
            <a:r>
              <a:rPr b="1" lang="en-US"/>
              <a:t>Πριν το συμβάν</a:t>
            </a:r>
            <a:endParaRPr b="1"/>
          </a:p>
          <a:p>
            <a:pPr indent="-228600" lvl="0" marL="228600" rtl="0" algn="l">
              <a:lnSpc>
                <a:spcPct val="90000"/>
              </a:lnSpc>
              <a:spcBef>
                <a:spcPts val="1000"/>
              </a:spcBef>
              <a:spcAft>
                <a:spcPts val="0"/>
              </a:spcAft>
              <a:buClr>
                <a:srgbClr val="7A194D"/>
              </a:buClr>
              <a:buSzPts val="2800"/>
              <a:buFont typeface="Noto Sans Symbols"/>
              <a:buChar char="▪"/>
            </a:pPr>
            <a:r>
              <a:rPr lang="en-US"/>
              <a:t>Κατά το συμβάν</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Μετά το συμβάν</a:t>
            </a:r>
            <a:endParaRPr/>
          </a:p>
        </p:txBody>
      </p:sp>
      <p:pic>
        <p:nvPicPr>
          <p:cNvPr descr="Photo shows a person using a mobile phone while driving a vehicle." id="128" name="Google Shape;128;p12"/>
          <p:cNvPicPr preferRelativeResize="0"/>
          <p:nvPr/>
        </p:nvPicPr>
        <p:blipFill rotWithShape="1">
          <a:blip r:embed="rId3">
            <a:alphaModFix/>
          </a:blip>
          <a:srcRect b="0" l="0" r="0" t="0"/>
          <a:stretch/>
        </p:blipFill>
        <p:spPr>
          <a:xfrm>
            <a:off x="2880496" y="3550395"/>
            <a:ext cx="4028287" cy="2683427"/>
          </a:xfrm>
          <a:prstGeom prst="rect">
            <a:avLst/>
          </a:prstGeom>
          <a:noFill/>
          <a:ln>
            <a:noFill/>
          </a:ln>
        </p:spPr>
      </p:pic>
      <p:sp>
        <p:nvSpPr>
          <p:cNvPr id="129" name="Google Shape;129;p12"/>
          <p:cNvSpPr/>
          <p:nvPr/>
        </p:nvSpPr>
        <p:spPr>
          <a:xfrm rot="-5400000">
            <a:off x="6447279" y="5627727"/>
            <a:ext cx="1138453"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 becon/iStockphoto.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3"/>
          <p:cNvSpPr txBox="1"/>
          <p:nvPr>
            <p:ph type="title"/>
          </p:nvPr>
        </p:nvSpPr>
        <p:spPr>
          <a:xfrm>
            <a:off x="628650" y="65777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lang="en-US"/>
              <a:t>Οι φάσεις της φροντίδας του τραυματία </a:t>
            </a:r>
            <a:r>
              <a:rPr b="1" lang="en-US" sz="1600"/>
              <a:t>(2 of 3)</a:t>
            </a:r>
            <a:endParaRPr/>
          </a:p>
        </p:txBody>
      </p:sp>
      <p:sp>
        <p:nvSpPr>
          <p:cNvPr id="136" name="Google Shape;136;p13"/>
          <p:cNvSpPr txBox="1"/>
          <p:nvPr>
            <p:ph idx="1" type="body"/>
          </p:nvPr>
        </p:nvSpPr>
        <p:spPr>
          <a:xfrm>
            <a:off x="628650" y="2040785"/>
            <a:ext cx="78867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Πριν το συμβάν</a:t>
            </a:r>
            <a:endParaRPr/>
          </a:p>
          <a:p>
            <a:pPr indent="-228600" lvl="0" marL="228600" rtl="0" algn="l">
              <a:lnSpc>
                <a:spcPct val="90000"/>
              </a:lnSpc>
              <a:spcBef>
                <a:spcPts val="1000"/>
              </a:spcBef>
              <a:spcAft>
                <a:spcPts val="0"/>
              </a:spcAft>
              <a:buClr>
                <a:srgbClr val="7A194D"/>
              </a:buClr>
              <a:buSzPts val="2800"/>
              <a:buFont typeface="Noto Sans Symbols"/>
              <a:buChar char="▪"/>
            </a:pPr>
            <a:r>
              <a:rPr b="1" lang="en-US"/>
              <a:t>Κατά το συμβάν</a:t>
            </a:r>
            <a:endParaRPr b="1"/>
          </a:p>
          <a:p>
            <a:pPr indent="-228600" lvl="0" marL="228600" rtl="0" algn="l">
              <a:lnSpc>
                <a:spcPct val="90000"/>
              </a:lnSpc>
              <a:spcBef>
                <a:spcPts val="1000"/>
              </a:spcBef>
              <a:spcAft>
                <a:spcPts val="0"/>
              </a:spcAft>
              <a:buClr>
                <a:srgbClr val="7A194D"/>
              </a:buClr>
              <a:buSzPts val="2800"/>
              <a:buFont typeface="Noto Sans Symbols"/>
              <a:buChar char="▪"/>
            </a:pPr>
            <a:r>
              <a:rPr lang="en-US"/>
              <a:t>Μετά το συμβάν</a:t>
            </a:r>
            <a:endParaRPr/>
          </a:p>
        </p:txBody>
      </p:sp>
      <p:pic>
        <p:nvPicPr>
          <p:cNvPr descr="Photo shows the front cabin of an ambulance with the driver and a prehospital care provider wearing seatbelts and responding to an emergency. " id="137" name="Google Shape;137;p13"/>
          <p:cNvPicPr preferRelativeResize="0"/>
          <p:nvPr/>
        </p:nvPicPr>
        <p:blipFill rotWithShape="1">
          <a:blip r:embed="rId3">
            <a:alphaModFix/>
          </a:blip>
          <a:srcRect b="0" l="0" r="0" t="0"/>
          <a:stretch/>
        </p:blipFill>
        <p:spPr>
          <a:xfrm>
            <a:off x="2918127" y="3511512"/>
            <a:ext cx="4238047" cy="2831988"/>
          </a:xfrm>
          <a:prstGeom prst="rect">
            <a:avLst/>
          </a:prstGeom>
          <a:noFill/>
          <a:ln>
            <a:noFill/>
          </a:ln>
        </p:spPr>
      </p:pic>
      <p:sp>
        <p:nvSpPr>
          <p:cNvPr id="138" name="Google Shape;138;p13"/>
          <p:cNvSpPr/>
          <p:nvPr/>
        </p:nvSpPr>
        <p:spPr>
          <a:xfrm rot="-5400000">
            <a:off x="6522827" y="5520647"/>
            <a:ext cx="1497526"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 Montgomery Martin/Alamy.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4"/>
          <p:cNvSpPr txBox="1"/>
          <p:nvPr>
            <p:ph type="title"/>
          </p:nvPr>
        </p:nvSpPr>
        <p:spPr>
          <a:xfrm>
            <a:off x="628650" y="673275"/>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lang="en-US"/>
              <a:t>Οι φάσεις της φροντίδας του τραυματία</a:t>
            </a:r>
            <a:r>
              <a:rPr b="1" lang="en-US"/>
              <a:t> </a:t>
            </a:r>
            <a:r>
              <a:rPr b="1" lang="en-US" sz="1600"/>
              <a:t>(3 of 3)</a:t>
            </a:r>
            <a:endParaRPr/>
          </a:p>
        </p:txBody>
      </p:sp>
      <p:sp>
        <p:nvSpPr>
          <p:cNvPr id="145" name="Google Shape;145;p14"/>
          <p:cNvSpPr txBox="1"/>
          <p:nvPr>
            <p:ph idx="1" type="body"/>
          </p:nvPr>
        </p:nvSpPr>
        <p:spPr>
          <a:xfrm>
            <a:off x="639801" y="2040785"/>
            <a:ext cx="78867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Πριν το συμβάν</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Κατά το συμβάν</a:t>
            </a:r>
            <a:endParaRPr/>
          </a:p>
          <a:p>
            <a:pPr indent="-228600" lvl="0" marL="228600" rtl="0" algn="l">
              <a:lnSpc>
                <a:spcPct val="90000"/>
              </a:lnSpc>
              <a:spcBef>
                <a:spcPts val="1000"/>
              </a:spcBef>
              <a:spcAft>
                <a:spcPts val="0"/>
              </a:spcAft>
              <a:buClr>
                <a:srgbClr val="7A194D"/>
              </a:buClr>
              <a:buSzPts val="2800"/>
              <a:buFont typeface="Noto Sans Symbols"/>
              <a:buChar char="▪"/>
            </a:pPr>
            <a:r>
              <a:rPr b="1" lang="en-US"/>
              <a:t>Μετά το συμβάν</a:t>
            </a:r>
            <a:endParaRPr b="1"/>
          </a:p>
        </p:txBody>
      </p:sp>
      <p:pic>
        <p:nvPicPr>
          <p:cNvPr descr="A poster shows a red open palm that reads: STOP. Text below the palm reads: THE BLEED." id="146" name="Google Shape;146;p14"/>
          <p:cNvPicPr preferRelativeResize="0"/>
          <p:nvPr/>
        </p:nvPicPr>
        <p:blipFill rotWithShape="1">
          <a:blip r:embed="rId3">
            <a:alphaModFix/>
          </a:blip>
          <a:srcRect b="0" l="0" r="0" t="0"/>
          <a:stretch/>
        </p:blipFill>
        <p:spPr>
          <a:xfrm>
            <a:off x="4093899" y="2220317"/>
            <a:ext cx="4522288" cy="3243665"/>
          </a:xfrm>
          <a:prstGeom prst="rect">
            <a:avLst/>
          </a:prstGeom>
          <a:noFill/>
          <a:ln>
            <a:noFill/>
          </a:ln>
        </p:spPr>
      </p:pic>
      <p:sp>
        <p:nvSpPr>
          <p:cNvPr id="147" name="Google Shape;147;p14"/>
          <p:cNvSpPr/>
          <p:nvPr/>
        </p:nvSpPr>
        <p:spPr>
          <a:xfrm>
            <a:off x="7166414" y="5428070"/>
            <a:ext cx="1526380"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 Gustavo Frazao/Shutterstock.</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5"/>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b="1" lang="en-US"/>
              <a:t>Χρυσή περίοδος</a:t>
            </a:r>
            <a:endParaRPr b="1"/>
          </a:p>
        </p:txBody>
      </p:sp>
      <p:sp>
        <p:nvSpPr>
          <p:cNvPr id="154" name="Google Shape;154;p15"/>
          <p:cNvSpPr txBox="1"/>
          <p:nvPr>
            <p:ph idx="1" type="body"/>
          </p:nvPr>
        </p:nvSpPr>
        <p:spPr>
          <a:xfrm>
            <a:off x="628650" y="1699578"/>
            <a:ext cx="7886700" cy="453756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Η γνωστή μας «Χρυσή ώρα» </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Ευθύνες του διασώστη</a:t>
            </a:r>
            <a:endParaRPr/>
          </a:p>
          <a:p>
            <a:pPr indent="-228600" lvl="1" marL="685800" rtl="0" algn="l">
              <a:lnSpc>
                <a:spcPct val="90000"/>
              </a:lnSpc>
              <a:spcBef>
                <a:spcPts val="500"/>
              </a:spcBef>
              <a:spcAft>
                <a:spcPts val="0"/>
              </a:spcAft>
              <a:buClr>
                <a:schemeClr val="dk1"/>
              </a:buClr>
              <a:buSzPts val="2800"/>
              <a:buChar char="•"/>
            </a:pPr>
            <a:r>
              <a:rPr lang="en-US" sz="2800"/>
              <a:t>Μείνετε στη σκηνή το λιγότερο δυνατόν</a:t>
            </a:r>
            <a:endParaRPr sz="2800"/>
          </a:p>
          <a:p>
            <a:pPr indent="-228600" lvl="1" marL="685800" rtl="0" algn="l">
              <a:lnSpc>
                <a:spcPct val="90000"/>
              </a:lnSpc>
              <a:spcBef>
                <a:spcPts val="500"/>
              </a:spcBef>
              <a:spcAft>
                <a:spcPts val="0"/>
              </a:spcAft>
              <a:buClr>
                <a:schemeClr val="dk1"/>
              </a:buClr>
              <a:buSzPts val="2800"/>
              <a:buChar char="•"/>
            </a:pPr>
            <a:r>
              <a:rPr lang="en-US" sz="2800"/>
              <a:t>Προβείτε σε σωστικές παρεμβάσεις και μεταφέρετε στον τόπο οριστικής αντιμετώπισης.</a:t>
            </a:r>
            <a:endParaRPr>
              <a:solidFill>
                <a:srgbClr val="FF0000"/>
              </a:solidFill>
            </a:endParaRPr>
          </a:p>
        </p:txBody>
      </p:sp>
      <p:pic>
        <p:nvPicPr>
          <p:cNvPr descr="Photo shows an EMS provider attending a patient on a stretcher with oxygen mask and another EMS provider discussing the patient’s condition with an emergency room nurse." id="155" name="Google Shape;155;p15"/>
          <p:cNvPicPr preferRelativeResize="0"/>
          <p:nvPr/>
        </p:nvPicPr>
        <p:blipFill rotWithShape="1">
          <a:blip r:embed="rId3">
            <a:alphaModFix/>
          </a:blip>
          <a:srcRect b="0" l="0" r="0" t="0"/>
          <a:stretch/>
        </p:blipFill>
        <p:spPr>
          <a:xfrm>
            <a:off x="3873416" y="4138929"/>
            <a:ext cx="3570889" cy="2127655"/>
          </a:xfrm>
          <a:prstGeom prst="rect">
            <a:avLst/>
          </a:prstGeom>
          <a:noFill/>
          <a:ln>
            <a:noFill/>
          </a:ln>
        </p:spPr>
      </p:pic>
      <p:sp>
        <p:nvSpPr>
          <p:cNvPr id="156" name="Google Shape;156;p15"/>
          <p:cNvSpPr/>
          <p:nvPr/>
        </p:nvSpPr>
        <p:spPr>
          <a:xfrm rot="-5400000">
            <a:off x="5468507" y="5074049"/>
            <a:ext cx="220879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 Jones &amp; Bartlett Learning.  Courtesy of MIEMSS.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6"/>
          <p:cNvSpPr txBox="1"/>
          <p:nvPr>
            <p:ph type="title"/>
          </p:nvPr>
        </p:nvSpPr>
        <p:spPr>
          <a:xfrm>
            <a:off x="628650" y="580287"/>
            <a:ext cx="7886700" cy="120497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6888"/>
              </a:buClr>
              <a:buSzPts val="4400"/>
              <a:buFont typeface="Calibri"/>
              <a:buNone/>
            </a:pPr>
            <a:r>
              <a:rPr b="1" lang="en-US"/>
              <a:t>Επικοινωνία και καταγραφή</a:t>
            </a:r>
            <a:endParaRPr b="1"/>
          </a:p>
        </p:txBody>
      </p:sp>
      <p:sp>
        <p:nvSpPr>
          <p:cNvPr id="163" name="Google Shape;163;p16"/>
          <p:cNvSpPr txBox="1"/>
          <p:nvPr>
            <p:ph idx="1" type="body"/>
          </p:nvPr>
        </p:nvSpPr>
        <p:spPr>
          <a:xfrm>
            <a:off x="628650" y="2040785"/>
            <a:ext cx="516255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7A194D"/>
              </a:buClr>
              <a:buSzPts val="2800"/>
              <a:buFont typeface="Noto Sans Symbols"/>
              <a:buChar char="▪"/>
            </a:pPr>
            <a:r>
              <a:rPr lang="en-US"/>
              <a:t>Για τη σωστή φροντίδα του τραυματία είναι απαραίτητη η:</a:t>
            </a:r>
            <a:endParaRPr/>
          </a:p>
          <a:p>
            <a:pPr indent="-228600" lvl="1" marL="685800" rtl="0" algn="l">
              <a:lnSpc>
                <a:spcPct val="90000"/>
              </a:lnSpc>
              <a:spcBef>
                <a:spcPts val="500"/>
              </a:spcBef>
              <a:spcAft>
                <a:spcPts val="0"/>
              </a:spcAft>
              <a:buClr>
                <a:schemeClr val="dk1"/>
              </a:buClr>
              <a:buSzPts val="2800"/>
              <a:buChar char="•"/>
            </a:pPr>
            <a:r>
              <a:rPr lang="en-US" sz="2800"/>
              <a:t>Αποτελεσματική επικοινωνία</a:t>
            </a:r>
            <a:endParaRPr sz="2800"/>
          </a:p>
          <a:p>
            <a:pPr indent="-228600" lvl="2" marL="1143000" rtl="0" algn="l">
              <a:lnSpc>
                <a:spcPct val="90000"/>
              </a:lnSpc>
              <a:spcBef>
                <a:spcPts val="500"/>
              </a:spcBef>
              <a:spcAft>
                <a:spcPts val="0"/>
              </a:spcAft>
              <a:buClr>
                <a:schemeClr val="dk1"/>
              </a:buClr>
              <a:buSzPts val="2800"/>
              <a:buChar char="•"/>
            </a:pPr>
            <a:r>
              <a:rPr lang="en-US" sz="2800"/>
              <a:t>Με την ομάδα</a:t>
            </a:r>
            <a:endParaRPr sz="2800"/>
          </a:p>
          <a:p>
            <a:pPr indent="-228600" lvl="2" marL="1143000" rtl="0" algn="l">
              <a:lnSpc>
                <a:spcPct val="90000"/>
              </a:lnSpc>
              <a:spcBef>
                <a:spcPts val="500"/>
              </a:spcBef>
              <a:spcAft>
                <a:spcPts val="0"/>
              </a:spcAft>
              <a:buClr>
                <a:schemeClr val="dk1"/>
              </a:buClr>
              <a:buSzPts val="2800"/>
              <a:buChar char="•"/>
            </a:pPr>
            <a:r>
              <a:rPr lang="en-US" sz="2800"/>
              <a:t>Με τις υπηρεσίες </a:t>
            </a:r>
            <a:endParaRPr sz="2800"/>
          </a:p>
          <a:p>
            <a:pPr indent="-228600" lvl="1" marL="685800" rtl="0" algn="l">
              <a:lnSpc>
                <a:spcPct val="90000"/>
              </a:lnSpc>
              <a:spcBef>
                <a:spcPts val="500"/>
              </a:spcBef>
              <a:spcAft>
                <a:spcPts val="0"/>
              </a:spcAft>
              <a:buClr>
                <a:schemeClr val="dk1"/>
              </a:buClr>
              <a:buSzPts val="2800"/>
              <a:buChar char="•"/>
            </a:pPr>
            <a:r>
              <a:rPr lang="en-US" sz="2800"/>
              <a:t>Σωστή καταγραφή</a:t>
            </a:r>
            <a:endParaRPr sz="2800"/>
          </a:p>
          <a:p>
            <a:pPr indent="-228600" lvl="2" marL="1143000" rtl="0" algn="l">
              <a:lnSpc>
                <a:spcPct val="90000"/>
              </a:lnSpc>
              <a:spcBef>
                <a:spcPts val="500"/>
              </a:spcBef>
              <a:spcAft>
                <a:spcPts val="0"/>
              </a:spcAft>
              <a:buClr>
                <a:schemeClr val="dk1"/>
              </a:buClr>
              <a:buSzPts val="2800"/>
              <a:buChar char="•"/>
            </a:pPr>
            <a:r>
              <a:rPr lang="en-US" sz="2800"/>
              <a:t>Διασφαλίζει την συνέχεια της θεραπείας</a:t>
            </a:r>
            <a:endParaRPr sz="2800"/>
          </a:p>
          <a:p>
            <a:pPr indent="0" lvl="0" marL="0" rtl="0" algn="l">
              <a:lnSpc>
                <a:spcPct val="90000"/>
              </a:lnSpc>
              <a:spcBef>
                <a:spcPts val="1000"/>
              </a:spcBef>
              <a:spcAft>
                <a:spcPts val="0"/>
              </a:spcAft>
              <a:buSzPts val="2800"/>
              <a:buNone/>
            </a:pPr>
            <a:r>
              <a:t/>
            </a:r>
            <a:endParaRPr/>
          </a:p>
        </p:txBody>
      </p:sp>
      <p:pic>
        <p:nvPicPr>
          <p:cNvPr descr="Photo shows a prehospital care provider communicating over the radio." id="164" name="Google Shape;164;p16"/>
          <p:cNvPicPr preferRelativeResize="0"/>
          <p:nvPr/>
        </p:nvPicPr>
        <p:blipFill rotWithShape="1">
          <a:blip r:embed="rId3">
            <a:alphaModFix/>
          </a:blip>
          <a:srcRect b="0" l="0" r="0" t="0"/>
          <a:stretch/>
        </p:blipFill>
        <p:spPr>
          <a:xfrm>
            <a:off x="5708357" y="2272508"/>
            <a:ext cx="3145359" cy="2981538"/>
          </a:xfrm>
          <a:prstGeom prst="rect">
            <a:avLst/>
          </a:prstGeom>
          <a:noFill/>
          <a:ln>
            <a:noFill/>
          </a:ln>
        </p:spPr>
      </p:pic>
      <p:sp>
        <p:nvSpPr>
          <p:cNvPr id="165" name="Google Shape;165;p16"/>
          <p:cNvSpPr/>
          <p:nvPr/>
        </p:nvSpPr>
        <p:spPr>
          <a:xfrm rot="-5400000">
            <a:off x="7591447" y="3884054"/>
            <a:ext cx="2524539"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 Jones &amp; Bartlett Learning. Courtesy of MIEMSS.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7"/>
          <p:cNvSpPr txBox="1"/>
          <p:nvPr>
            <p:ph type="title"/>
          </p:nvPr>
        </p:nvSpPr>
        <p:spPr>
          <a:xfrm>
            <a:off x="628650" y="580287"/>
            <a:ext cx="7886700" cy="101991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669571"/>
              </a:buClr>
              <a:buSzPts val="4400"/>
              <a:buFont typeface="Calibri"/>
              <a:buNone/>
            </a:pPr>
            <a:r>
              <a:rPr b="1" lang="en-US"/>
              <a:t>Ανακεφαλαίωση</a:t>
            </a:r>
            <a:r>
              <a:rPr lang="en-US"/>
              <a:t> </a:t>
            </a:r>
            <a:endParaRPr b="1"/>
          </a:p>
        </p:txBody>
      </p:sp>
      <p:sp>
        <p:nvSpPr>
          <p:cNvPr id="172" name="Google Shape;172;p17"/>
          <p:cNvSpPr txBox="1"/>
          <p:nvPr>
            <p:ph idx="1" type="body"/>
          </p:nvPr>
        </p:nvSpPr>
        <p:spPr>
          <a:xfrm>
            <a:off x="615770" y="2040785"/>
            <a:ext cx="8167007"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Εκτίμηση των πράξεων και ενεργειών μας.</a:t>
            </a:r>
            <a:endParaRPr/>
          </a:p>
          <a:p>
            <a:pPr indent="-228600" lvl="0" marL="228600" rtl="0" algn="l">
              <a:lnSpc>
                <a:spcPct val="90000"/>
              </a:lnSpc>
              <a:spcBef>
                <a:spcPts val="1000"/>
              </a:spcBef>
              <a:spcAft>
                <a:spcPts val="0"/>
              </a:spcAft>
              <a:buSzPts val="2800"/>
              <a:buChar char="▪"/>
            </a:pPr>
            <a:r>
              <a:rPr lang="en-US"/>
              <a:t>Η επιστήμη θα μας καθοδηγήσει.</a:t>
            </a:r>
            <a:endParaRPr/>
          </a:p>
          <a:p>
            <a:pPr indent="-228600" lvl="0" marL="228600" rtl="0" algn="l">
              <a:lnSpc>
                <a:spcPct val="90000"/>
              </a:lnSpc>
              <a:spcBef>
                <a:spcPts val="1000"/>
              </a:spcBef>
              <a:spcAft>
                <a:spcPts val="0"/>
              </a:spcAft>
              <a:buSzPts val="2800"/>
              <a:buChar char="▪"/>
            </a:pPr>
            <a:r>
              <a:rPr lang="en-US"/>
              <a:t>Προσαρμογή στις αλλαγές</a:t>
            </a:r>
            <a:endParaRPr/>
          </a:p>
          <a:p>
            <a:pPr indent="-228600" lvl="0" marL="228600" rtl="0" algn="l">
              <a:lnSpc>
                <a:spcPct val="90000"/>
              </a:lnSpc>
              <a:spcBef>
                <a:spcPts val="1000"/>
              </a:spcBef>
              <a:spcAft>
                <a:spcPts val="0"/>
              </a:spcAft>
              <a:buClr>
                <a:srgbClr val="7A194D"/>
              </a:buClr>
              <a:buSzPts val="2800"/>
              <a:buFont typeface="Noto Sans Symbols"/>
              <a:buChar char="▪"/>
            </a:pPr>
            <a:r>
              <a:rPr lang="en-US"/>
              <a:t>Προσεχώς: </a:t>
            </a:r>
            <a:endParaRPr/>
          </a:p>
          <a:p>
            <a:pPr indent="0" lvl="1" marL="457200" rtl="0" algn="l">
              <a:lnSpc>
                <a:spcPct val="90000"/>
              </a:lnSpc>
              <a:spcBef>
                <a:spcPts val="500"/>
              </a:spcBef>
              <a:spcAft>
                <a:spcPts val="0"/>
              </a:spcAft>
              <a:buClr>
                <a:schemeClr val="dk1"/>
              </a:buClr>
              <a:buSzPts val="2800"/>
              <a:buNone/>
            </a:pPr>
            <a:r>
              <a:rPr b="1" lang="en-US" sz="2800"/>
              <a:t>«Εκτίμηση Σκηνής και Πρωτοβάθμια Εκτίμηση»</a:t>
            </a:r>
            <a:endParaRPr b="1" sz="28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2017-09-06T14:22:47Z</dcterms:created>
  <dc:creator>Jennifer Deforge-Kling</dc:creator>
</cp:coreProperties>
</file>