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5"/>
  </p:notesMasterIdLst>
  <p:sldIdLst>
    <p:sldId id="256" r:id="rId2"/>
    <p:sldId id="497" r:id="rId3"/>
    <p:sldId id="427" r:id="rId4"/>
    <p:sldId id="498" r:id="rId5"/>
    <p:sldId id="499" r:id="rId6"/>
    <p:sldId id="502" r:id="rId7"/>
    <p:sldId id="500" r:id="rId8"/>
    <p:sldId id="501" r:id="rId9"/>
    <p:sldId id="504" r:id="rId10"/>
    <p:sldId id="503" r:id="rId11"/>
    <p:sldId id="264" r:id="rId12"/>
    <p:sldId id="280" r:id="rId13"/>
    <p:sldId id="320" r:id="rId14"/>
    <p:sldId id="290" r:id="rId15"/>
    <p:sldId id="294" r:id="rId16"/>
    <p:sldId id="295" r:id="rId17"/>
    <p:sldId id="345" r:id="rId18"/>
    <p:sldId id="324" r:id="rId19"/>
    <p:sldId id="301" r:id="rId20"/>
    <p:sldId id="302" r:id="rId21"/>
    <p:sldId id="303" r:id="rId22"/>
    <p:sldId id="505" r:id="rId23"/>
    <p:sldId id="506" r:id="rId24"/>
    <p:sldId id="507" r:id="rId25"/>
    <p:sldId id="508" r:id="rId26"/>
    <p:sldId id="509" r:id="rId27"/>
    <p:sldId id="510" r:id="rId28"/>
    <p:sldId id="511" r:id="rId29"/>
    <p:sldId id="512" r:id="rId30"/>
    <p:sldId id="513" r:id="rId31"/>
    <p:sldId id="514" r:id="rId32"/>
    <p:sldId id="565" r:id="rId33"/>
    <p:sldId id="362" r:id="rId34"/>
  </p:sldIdLst>
  <p:sldSz cx="9144000" cy="6858000" type="screen4x3"/>
  <p:notesSz cx="6858000" cy="29146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TE" initials="Q" lastIdx="1" clrIdx="6">
    <p:extLst>
      <p:ext uri="{19B8F6BF-5375-455C-9EA6-DF929625EA0E}">
        <p15:presenceInfo xmlns:p15="http://schemas.microsoft.com/office/powerpoint/2012/main" userId="TE" providerId="None"/>
      </p:ext>
    </p:extLst>
  </p:cmAuthor>
  <p:cmAuthor id="1" name="John Phelps" initials="JP" lastIdx="44" clrIdx="0">
    <p:extLst>
      <p:ext uri="{19B8F6BF-5375-455C-9EA6-DF929625EA0E}">
        <p15:presenceInfo xmlns:p15="http://schemas.microsoft.com/office/powerpoint/2012/main" userId="3f065e3f0381894b" providerId="Windows Live"/>
      </p:ext>
    </p:extLst>
  </p:cmAuthor>
  <p:cmAuthor id="8" name="Catherine Grainger" initials="CG" lastIdx="7" clrIdx="7">
    <p:extLst>
      <p:ext uri="{19B8F6BF-5375-455C-9EA6-DF929625EA0E}">
        <p15:presenceInfo xmlns:p15="http://schemas.microsoft.com/office/powerpoint/2012/main" userId="Catherine Grainger" providerId="None"/>
      </p:ext>
    </p:extLst>
  </p:cmAuthor>
  <p:cmAuthor id="2" name="Shannon Watson" initials="SW" lastIdx="10" clrIdx="1">
    <p:extLst>
      <p:ext uri="{19B8F6BF-5375-455C-9EA6-DF929625EA0E}">
        <p15:presenceInfo xmlns:p15="http://schemas.microsoft.com/office/powerpoint/2012/main" userId="S-1-5-21-327440814-1183669050-1478062314-135147" providerId="AD"/>
      </p:ext>
    </p:extLst>
  </p:cmAuthor>
  <p:cmAuthor id="3" name="Nancy Hoffmann" initials="NH" lastIdx="14" clrIdx="2">
    <p:extLst>
      <p:ext uri="{19B8F6BF-5375-455C-9EA6-DF929625EA0E}">
        <p15:presenceInfo xmlns:p15="http://schemas.microsoft.com/office/powerpoint/2012/main" userId="d63ea009cb74ca7a" providerId="Windows Live"/>
      </p:ext>
    </p:extLst>
  </p:cmAuthor>
  <p:cmAuthor id="4" name="HEMA" initials="H" lastIdx="17" clrIdx="3">
    <p:extLst>
      <p:ext uri="{19B8F6BF-5375-455C-9EA6-DF929625EA0E}">
        <p15:presenceInfo xmlns:p15="http://schemas.microsoft.com/office/powerpoint/2012/main" userId="HEMA" providerId="None"/>
      </p:ext>
    </p:extLst>
  </p:cmAuthor>
  <p:cmAuthor id="5" name="Heather Ehlers" initials="HE" lastIdx="47" clrIdx="4">
    <p:extLst>
      <p:ext uri="{19B8F6BF-5375-455C-9EA6-DF929625EA0E}">
        <p15:presenceInfo xmlns:p15="http://schemas.microsoft.com/office/powerpoint/2012/main" userId="812a143a31faa2c9" providerId="Windows Live"/>
      </p:ext>
    </p:extLst>
  </p:cmAuthor>
  <p:cmAuthor id="6" name="JRC" initials="JRC" lastIdx="3" clrIdx="5">
    <p:extLst>
      <p:ext uri="{19B8F6BF-5375-455C-9EA6-DF929625EA0E}">
        <p15:presenceInfo xmlns:p15="http://schemas.microsoft.com/office/powerpoint/2012/main" userId="JRC"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815" autoAdjust="0"/>
    <p:restoredTop sz="96327" autoAdjust="0"/>
  </p:normalViewPr>
  <p:slideViewPr>
    <p:cSldViewPr snapToGrid="0">
      <p:cViewPr varScale="1">
        <p:scale>
          <a:sx n="119" d="100"/>
          <a:sy n="119" d="100"/>
        </p:scale>
        <p:origin x="1552" y="1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877B69-5278-4F42-B9A6-BE30E60EE1C2}" type="datetimeFigureOut">
              <a:rPr lang="en-US" smtClean="0"/>
              <a:t>10/5/21</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091DD8-0BDF-4267-A8C7-4451F3AC1292}" type="slidenum">
              <a:rPr lang="en-US" smtClean="0"/>
              <a:t>‹#›</a:t>
            </a:fld>
            <a:endParaRPr lang="en-US" dirty="0"/>
          </a:p>
        </p:txBody>
      </p:sp>
    </p:spTree>
    <p:extLst>
      <p:ext uri="{BB962C8B-B14F-4D97-AF65-F5344CB8AC3E}">
        <p14:creationId xmlns:p14="http://schemas.microsoft.com/office/powerpoint/2010/main" val="3176369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Welcome to Lesson 11: Pediatric Behavioral Health.</a:t>
            </a:r>
          </a:p>
          <a:p>
            <a:endParaRPr lang="en-US" dirty="0"/>
          </a:p>
        </p:txBody>
      </p:sp>
      <p:sp>
        <p:nvSpPr>
          <p:cNvPr id="4" name="Slide Number Placeholder 3"/>
          <p:cNvSpPr>
            <a:spLocks noGrp="1"/>
          </p:cNvSpPr>
          <p:nvPr>
            <p:ph type="sldNum" sz="quarter" idx="5"/>
          </p:nvPr>
        </p:nvSpPr>
        <p:spPr/>
        <p:txBody>
          <a:bodyPr/>
          <a:lstStyle/>
          <a:p>
            <a:fld id="{AD091DD8-0BDF-4267-A8C7-4451F3AC1292}" type="slidenum">
              <a:rPr lang="en-US" smtClean="0"/>
              <a:t>1</a:t>
            </a:fld>
            <a:endParaRPr lang="en-US" dirty="0"/>
          </a:p>
        </p:txBody>
      </p:sp>
    </p:spTree>
    <p:extLst>
      <p:ext uri="{BB962C8B-B14F-4D97-AF65-F5344CB8AC3E}">
        <p14:creationId xmlns:p14="http://schemas.microsoft.com/office/powerpoint/2010/main" val="3523185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eaLnBrk="1" hangingPunct="1">
              <a:spcBef>
                <a:spcPct val="0"/>
              </a:spcBef>
              <a:buFontTx/>
              <a:buNone/>
            </a:pPr>
            <a:r>
              <a:rPr lang="en-US" dirty="0">
                <a:latin typeface="Arial" charset="0"/>
              </a:rPr>
              <a:t>Instructor Notes</a:t>
            </a:r>
          </a:p>
          <a:p>
            <a:pPr eaLnBrk="1" hangingPunct="1">
              <a:spcBef>
                <a:spcPct val="0"/>
              </a:spcBef>
              <a:buFontTx/>
              <a:buNone/>
            </a:pPr>
            <a:endParaRPr lang="en-US" dirty="0">
              <a:latin typeface="Arial" charset="0"/>
            </a:endParaRPr>
          </a:p>
          <a:p>
            <a:pPr marL="171450" marR="0" lvl="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dirty="0"/>
              <a:t>Discuss each</a:t>
            </a:r>
            <a:r>
              <a:rPr lang="en-US" baseline="0" dirty="0"/>
              <a:t> learning objective and the importance of thoroughly understanding each one. </a:t>
            </a:r>
            <a:endParaRPr lang="en-US" dirty="0">
              <a:latin typeface="Arial" charset="0"/>
            </a:endParaRPr>
          </a:p>
          <a:p>
            <a:pPr marL="628650" lvl="1" indent="-171450">
              <a:buFont typeface="Arial" panose="020B0604020202020204" pitchFamily="34" charset="0"/>
              <a:buChar char="•"/>
            </a:pPr>
            <a:r>
              <a:rPr lang="en-US" dirty="0">
                <a:cs typeface="Arial" panose="020B0604020202020204" pitchFamily="34" charset="0"/>
              </a:rPr>
              <a:t>Identify types of pediatric behavioral health disorders.</a:t>
            </a:r>
          </a:p>
          <a:p>
            <a:pPr marL="628650" lvl="1" indent="-171450">
              <a:buFont typeface="Arial" panose="020B0604020202020204" pitchFamily="34" charset="0"/>
              <a:buChar char="•"/>
            </a:pPr>
            <a:r>
              <a:rPr lang="en-US" dirty="0">
                <a:cs typeface="Arial" panose="020B0604020202020204" pitchFamily="34" charset="0"/>
              </a:rPr>
              <a:t>Recognize signs and symptoms of behavioral health disorders.</a:t>
            </a:r>
          </a:p>
          <a:p>
            <a:pPr marL="628650" lvl="1" indent="-171450">
              <a:buFont typeface="Arial" panose="020B0604020202020204" pitchFamily="34" charset="0"/>
              <a:buChar char="•"/>
            </a:pPr>
            <a:r>
              <a:rPr lang="en-US" dirty="0">
                <a:cs typeface="Arial" panose="020B0604020202020204" pitchFamily="34" charset="0"/>
              </a:rPr>
              <a:t>Discuss the management of pediatric behavioral health disorders.</a:t>
            </a:r>
          </a:p>
          <a:p>
            <a:pPr marL="628650" lvl="1" indent="-171450">
              <a:buFont typeface="Arial" panose="020B0604020202020204" pitchFamily="34" charset="0"/>
              <a:buChar char="•"/>
            </a:pPr>
            <a:r>
              <a:rPr lang="en-US" dirty="0"/>
              <a:t>Use the most appropriate pediatric </a:t>
            </a:r>
            <a:r>
              <a:rPr lang="en-US" dirty="0">
                <a:cs typeface="Arial" panose="020B0604020202020204" pitchFamily="34" charset="0"/>
              </a:rPr>
              <a:t>behavioral</a:t>
            </a:r>
            <a:r>
              <a:rPr lang="en-US" dirty="0"/>
              <a:t> health management intervention based on the patient’s assessment findings. </a:t>
            </a:r>
          </a:p>
          <a:p>
            <a:pPr marL="1085850" lvl="2"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2B2225B7-14D2-4B83-9463-E78E66ECF1B1}" type="slidenum">
              <a:rPr lang="en-US" smtClean="0"/>
              <a:t>2</a:t>
            </a:fld>
            <a:endParaRPr lang="en-US" dirty="0"/>
          </a:p>
        </p:txBody>
      </p:sp>
    </p:spTree>
    <p:extLst>
      <p:ext uri="{BB962C8B-B14F-4D97-AF65-F5344CB8AC3E}">
        <p14:creationId xmlns:p14="http://schemas.microsoft.com/office/powerpoint/2010/main" val="21737592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dirty="0"/>
              <a:t>Instructor Notes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dirty="0"/>
          </a:p>
          <a:p>
            <a:pPr marL="171450" indent="-171450">
              <a:buFont typeface="Arial" panose="020B0604020202020204" pitchFamily="34" charset="0"/>
              <a:buChar char="•"/>
            </a:pPr>
            <a:r>
              <a:rPr lang="en-US" b="0" dirty="0"/>
              <a:t>A behavioral health disorder can include an extensive range of conditions affecting the mood, thinking, and behavior of an individual.</a:t>
            </a:r>
          </a:p>
          <a:p>
            <a:pPr marL="628650" lvl="1" indent="-171450">
              <a:buFont typeface="Arial" panose="020B0604020202020204" pitchFamily="34" charset="0"/>
              <a:buChar char="•"/>
            </a:pPr>
            <a:r>
              <a:rPr lang="en-US" b="0" dirty="0"/>
              <a:t>Children grow, learn, and reach milestones throughout</a:t>
            </a:r>
            <a:r>
              <a:rPr lang="en-US" b="0" baseline="0" dirty="0"/>
              <a:t> their early years.  </a:t>
            </a:r>
          </a:p>
          <a:p>
            <a:pPr marL="628650" lvl="1" indent="-171450">
              <a:buFont typeface="Arial" panose="020B0604020202020204" pitchFamily="34" charset="0"/>
              <a:buChar char="•"/>
            </a:pPr>
            <a:r>
              <a:rPr lang="en-US" b="0" baseline="0" dirty="0"/>
              <a:t>They learn how to act, respond to social situations, regulate emotions, and cope with their everyday fears and worries.  </a:t>
            </a:r>
          </a:p>
          <a:p>
            <a:pPr marL="628650" lvl="1" indent="-171450">
              <a:buFont typeface="Arial" panose="020B0604020202020204" pitchFamily="34" charset="0"/>
              <a:buChar char="•"/>
            </a:pPr>
            <a:r>
              <a:rPr lang="en-US" b="0" baseline="0" dirty="0"/>
              <a:t>All children </a:t>
            </a:r>
            <a:r>
              <a:rPr lang="en-US" baseline="0" dirty="0"/>
              <a:t>have stages during which they may have difficulty dealing with a stressful situation or may even exhibit disruptive behaviors, but it isn’t until these events interfere with their daily life and their interactions with others that they become problematic.</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If a child exhibits serious, persistent changes in the way he or she acts or copes with his or her emotions, and these changes interfere with daily life, </a:t>
            </a:r>
            <a:r>
              <a:rPr lang="en-US" b="0" baseline="0" dirty="0"/>
              <a:t>parents or healthcare providers </a:t>
            </a:r>
            <a:r>
              <a:rPr lang="en-US" baseline="0" dirty="0"/>
              <a:t>should consider that the child may have a behavioral health disorder.</a:t>
            </a:r>
          </a:p>
          <a:p>
            <a:endParaRPr lang="en-US" b="0" dirty="0"/>
          </a:p>
        </p:txBody>
      </p:sp>
      <p:sp>
        <p:nvSpPr>
          <p:cNvPr id="4" name="Slide Number Placeholder 3"/>
          <p:cNvSpPr>
            <a:spLocks noGrp="1"/>
          </p:cNvSpPr>
          <p:nvPr>
            <p:ph type="sldNum" sz="quarter" idx="10"/>
          </p:nvPr>
        </p:nvSpPr>
        <p:spPr/>
        <p:txBody>
          <a:bodyPr/>
          <a:lstStyle/>
          <a:p>
            <a:fld id="{7D9ABA14-E0BF-4CBF-A78A-9309057C9CEC}" type="slidenum">
              <a:rPr lang="en-US" smtClean="0"/>
              <a:pPr/>
              <a:t>3</a:t>
            </a:fld>
            <a:endParaRPr lang="en-US" dirty="0"/>
          </a:p>
        </p:txBody>
      </p:sp>
    </p:spTree>
    <p:extLst>
      <p:ext uri="{BB962C8B-B14F-4D97-AF65-F5344CB8AC3E}">
        <p14:creationId xmlns:p14="http://schemas.microsoft.com/office/powerpoint/2010/main" val="34773487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Instructor Notes</a:t>
            </a:r>
            <a:endParaRPr lang="en-US" b="1" dirty="0"/>
          </a:p>
          <a:p>
            <a:endParaRPr lang="en-US"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Attention-deficit/hyperactivity disorder (ADHD) is the most common behavioral health disorder in pediatrics.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t>ADHD, behavior problems, anxiety, and depression clearly lead the way in prevalence, with ADHD being the most diagnosed condition.  </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t>Many of these disorders tend to occur together, such as anxiety and depression (73.8%) or anxiety and behavioral problems (37.9%).</a:t>
            </a:r>
            <a:endParaRPr lang="en-US" b="0" dirty="0"/>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Characterized as a group of symptoms with an onset prior to age 12 that are present at least 6 months. </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Median age of onset is 6 years.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Three subtypes:</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Predominantly inattentive</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Predominantly hyperactive/impulsive</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Combined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Symptoms, which can be mild, moderate, or severe, include:</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Hyperactivity</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Lack of attention</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Impulsivity</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Forgetfulness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There is no single test to diagnose a child with ADHD.</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For an ADHD diagnosis, the child’s behavior must be inconsistent with expected developmental milestones for the child’s age and have a significant impact on the child’s function at school or home.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The first-line pharmacologic treatment for children ages 6 years and older is stimulants.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Early recognition of ADHD is critical because it is a common comorbidity with other behavioral health disorders.</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Segoe UI" panose="020B0502040204020203" pitchFamily="34" charset="0"/>
              </a:rPr>
              <a:t>Categorized as a learning disorder, because impaired attention and impulsivity can impact the ability to learn, be successful, and develop healthy meaningful friendships (due to impulsivity).</a:t>
            </a:r>
            <a:endParaRPr lang="en-US" sz="1200" b="0" dirty="0"/>
          </a:p>
          <a:p>
            <a:pPr marL="914400" marR="0" lvl="2"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0" dirty="0"/>
          </a:p>
          <a:p>
            <a:endParaRPr lang="en-US" dirty="0"/>
          </a:p>
          <a:p>
            <a:endParaRPr lang="en-US" dirty="0"/>
          </a:p>
        </p:txBody>
      </p:sp>
      <p:sp>
        <p:nvSpPr>
          <p:cNvPr id="4" name="Slide Number Placeholder 3"/>
          <p:cNvSpPr>
            <a:spLocks noGrp="1"/>
          </p:cNvSpPr>
          <p:nvPr>
            <p:ph type="sldNum" sz="quarter" idx="10"/>
          </p:nvPr>
        </p:nvSpPr>
        <p:spPr/>
        <p:txBody>
          <a:bodyPr/>
          <a:lstStyle/>
          <a:p>
            <a:fld id="{AD091DD8-0BDF-4267-A8C7-4451F3AC1292}" type="slidenum">
              <a:rPr lang="en-US" smtClean="0"/>
              <a:t>4</a:t>
            </a:fld>
            <a:endParaRPr lang="en-US" dirty="0"/>
          </a:p>
        </p:txBody>
      </p:sp>
    </p:spTree>
    <p:extLst>
      <p:ext uri="{BB962C8B-B14F-4D97-AF65-F5344CB8AC3E}">
        <p14:creationId xmlns:p14="http://schemas.microsoft.com/office/powerpoint/2010/main" val="23445194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Instructor Notes</a:t>
            </a:r>
            <a:endParaRPr lang="en-US" b="1" dirty="0"/>
          </a:p>
          <a:p>
            <a:endParaRPr lang="en-US" dirty="0"/>
          </a:p>
          <a:p>
            <a:pPr marL="171450" indent="-171450">
              <a:buFont typeface="Arial" panose="020B0604020202020204" pitchFamily="34" charset="0"/>
              <a:buChar char="•"/>
            </a:pPr>
            <a:r>
              <a:rPr lang="en-US" dirty="0"/>
              <a:t>Anxiety</a:t>
            </a:r>
          </a:p>
          <a:p>
            <a:pPr marL="628650" lvl="1" indent="-171450">
              <a:buFont typeface="Arial" panose="020B0604020202020204" pitchFamily="34" charset="0"/>
              <a:buChar char="•"/>
            </a:pPr>
            <a:r>
              <a:rPr lang="en-US" dirty="0"/>
              <a:t>When a child does not </a:t>
            </a:r>
            <a:r>
              <a:rPr lang="en-US" b="0" dirty="0"/>
              <a:t>outgrow their fears and worries or when they become so serious that they begin to affect the child’s everyday life, he or she may be considered to have an anxiety disorder.  </a:t>
            </a:r>
          </a:p>
          <a:p>
            <a:pPr marL="628650" lvl="1" indent="-171450">
              <a:buFont typeface="Arial" panose="020B0604020202020204" pitchFamily="34" charset="0"/>
              <a:buChar char="•"/>
            </a:pPr>
            <a:r>
              <a:rPr lang="en-US" b="0" dirty="0"/>
              <a:t>Different types of anxiety disorders:</a:t>
            </a:r>
          </a:p>
          <a:p>
            <a:pPr marL="1085850" lvl="2" indent="-171450">
              <a:buFont typeface="Arial" panose="020B0604020202020204" pitchFamily="34" charset="0"/>
              <a:buChar char="•"/>
            </a:pPr>
            <a:r>
              <a:rPr lang="en-US" b="0" dirty="0"/>
              <a:t>Phobias</a:t>
            </a:r>
          </a:p>
          <a:p>
            <a:pPr marL="1543050" lvl="3" indent="-171450">
              <a:buFont typeface="Arial" panose="020B0604020202020204" pitchFamily="34" charset="0"/>
              <a:buChar char="•"/>
            </a:pPr>
            <a:r>
              <a:rPr lang="en-US" b="0" dirty="0"/>
              <a:t>Extreme fears of objects or situations</a:t>
            </a:r>
          </a:p>
          <a:p>
            <a:pPr marL="2000250" lvl="4" indent="-171450">
              <a:buFont typeface="Arial" panose="020B0604020202020204" pitchFamily="34" charset="0"/>
              <a:buChar char="•"/>
            </a:pPr>
            <a:r>
              <a:rPr lang="en-US" b="0" dirty="0"/>
              <a:t>Spiders (arachnophobia)</a:t>
            </a:r>
          </a:p>
          <a:p>
            <a:pPr marL="2000250" lvl="4" indent="-171450">
              <a:buFont typeface="Arial" panose="020B0604020202020204" pitchFamily="34" charset="0"/>
              <a:buChar char="•"/>
            </a:pPr>
            <a:r>
              <a:rPr lang="en-US" b="0" dirty="0"/>
              <a:t>Dogs (cynophobia)</a:t>
            </a:r>
          </a:p>
          <a:p>
            <a:pPr marL="2000250" lvl="4" indent="-171450">
              <a:buFont typeface="Arial" panose="020B0604020202020204" pitchFamily="34" charset="0"/>
              <a:buChar char="•"/>
            </a:pPr>
            <a:r>
              <a:rPr lang="en-US" b="0" dirty="0"/>
              <a:t>Tight spaces (claustrophobia)</a:t>
            </a:r>
          </a:p>
          <a:p>
            <a:pPr marL="1085850" lvl="2" indent="-171450">
              <a:buFont typeface="Arial" panose="020B0604020202020204" pitchFamily="34" charset="0"/>
              <a:buChar char="•"/>
            </a:pPr>
            <a:r>
              <a:rPr lang="en-US" b="0" dirty="0"/>
              <a:t>General anxiety</a:t>
            </a:r>
          </a:p>
          <a:p>
            <a:pPr marL="1543050" lvl="3" indent="-171450">
              <a:buFont typeface="Arial" panose="020B0604020202020204" pitchFamily="34" charset="0"/>
              <a:buChar char="•"/>
            </a:pPr>
            <a:r>
              <a:rPr lang="en-US" b="0" dirty="0"/>
              <a:t>Excessive and uncontrollable worry about things in general, life, the future, friendships, academic performance, bad things that could happen</a:t>
            </a:r>
          </a:p>
          <a:p>
            <a:pPr marL="1085850" lvl="2" indent="-171450">
              <a:buFont typeface="Arial" panose="020B0604020202020204" pitchFamily="34" charset="0"/>
              <a:buChar char="•"/>
            </a:pPr>
            <a:r>
              <a:rPr lang="en-US" b="0" dirty="0"/>
              <a:t>Social anxiety</a:t>
            </a:r>
          </a:p>
          <a:p>
            <a:pPr marL="1543050" lvl="3" indent="-171450">
              <a:buFont typeface="Arial" panose="020B0604020202020204" pitchFamily="34" charset="0"/>
              <a:buChar char="•"/>
            </a:pPr>
            <a:r>
              <a:rPr lang="en-US" b="0" dirty="0"/>
              <a:t>Being afraid of unfamiliar people (particularly adults)</a:t>
            </a:r>
          </a:p>
          <a:p>
            <a:pPr marL="1543050" lvl="3" indent="-171450">
              <a:buFont typeface="Arial" panose="020B0604020202020204" pitchFamily="34" charset="0"/>
              <a:buChar char="•"/>
            </a:pPr>
            <a:r>
              <a:rPr lang="en-US" b="0" dirty="0"/>
              <a:t>Social situations and being in public cause severe distress</a:t>
            </a:r>
          </a:p>
          <a:p>
            <a:pPr marL="1085850" lvl="2" indent="-171450">
              <a:buFont typeface="Arial" panose="020B0604020202020204" pitchFamily="34" charset="0"/>
              <a:buChar char="•"/>
            </a:pPr>
            <a:r>
              <a:rPr lang="en-US" b="0" dirty="0"/>
              <a:t>Separation anxiety</a:t>
            </a:r>
          </a:p>
          <a:p>
            <a:pPr marL="1543050" lvl="3" indent="-171450">
              <a:buFont typeface="Arial" panose="020B0604020202020204" pitchFamily="34" charset="0"/>
              <a:buChar char="•"/>
            </a:pPr>
            <a:r>
              <a:rPr lang="en-US" b="0" dirty="0"/>
              <a:t>Being inordinately afraid of anticipated or actual separation from parents/caregiver</a:t>
            </a:r>
          </a:p>
          <a:p>
            <a:pPr marL="1085850" lvl="2" indent="-171450">
              <a:buFont typeface="Arial" panose="020B0604020202020204" pitchFamily="34" charset="0"/>
              <a:buChar char="•"/>
            </a:pPr>
            <a:r>
              <a:rPr lang="en-US" b="0" dirty="0"/>
              <a:t>Panic disorders</a:t>
            </a:r>
          </a:p>
          <a:p>
            <a:pPr marL="1543050" lvl="3" indent="-171450">
              <a:buFont typeface="Arial" panose="020B0604020202020204" pitchFamily="34" charset="0"/>
              <a:buChar char="•"/>
            </a:pPr>
            <a:r>
              <a:rPr lang="en-US" b="0" dirty="0"/>
              <a:t>Sudden, unexpected panic attacks that can consist of trouble breathing, shaking, rapid heartbeat, and sudden, intense fear of something intangible.</a:t>
            </a:r>
          </a:p>
          <a:p>
            <a:pPr marL="1543050" lvl="3" indent="-171450">
              <a:buFont typeface="Arial" panose="020B0604020202020204" pitchFamily="34" charset="0"/>
              <a:buChar char="•"/>
            </a:pPr>
            <a:r>
              <a:rPr lang="en-US" b="0" dirty="0"/>
              <a:t>Typical onset is post-puberty/adolescence. </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Most common occurrence when EMS is called.</a:t>
            </a:r>
          </a:p>
          <a:p>
            <a:pPr marL="628650" lvl="1" indent="-171450">
              <a:buFont typeface="Arial" panose="020B0604020202020204" pitchFamily="34" charset="0"/>
              <a:buChar char="•"/>
            </a:pPr>
            <a:r>
              <a:rPr lang="en-US" b="0" dirty="0"/>
              <a:t>Anxiety manifests in three symptoms groups: behaviors, thoughts, and somatic symptoms.</a:t>
            </a:r>
          </a:p>
          <a:p>
            <a:pPr marL="628650" lvl="1" indent="-171450">
              <a:buFont typeface="Arial" panose="020B0604020202020204" pitchFamily="34" charset="0"/>
              <a:buChar char="•"/>
            </a:pPr>
            <a:r>
              <a:rPr lang="en-US" b="0" dirty="0"/>
              <a:t>Somatic symptoms include increased heart rate, diaphoresis, dizziness, difficulty breathing, tingling in hands, and syncopal episodes.</a:t>
            </a:r>
          </a:p>
          <a:p>
            <a:pPr marL="1085850" lvl="2" indent="-171450">
              <a:buFont typeface="Arial" panose="020B0604020202020204" pitchFamily="34" charset="0"/>
              <a:buChar char="•"/>
            </a:pPr>
            <a:r>
              <a:rPr lang="en-US" b="0" dirty="0"/>
              <a:t>The child may describe having a “racing heart.”</a:t>
            </a:r>
          </a:p>
          <a:p>
            <a:pPr marL="1085850" lvl="2" indent="-171450">
              <a:buFont typeface="Arial" panose="020B0604020202020204" pitchFamily="34" charset="0"/>
              <a:buChar char="•"/>
            </a:pPr>
            <a:r>
              <a:rPr lang="en-US" b="0" dirty="0"/>
              <a:t>Physiologically, anxiety results from an adrenaline dump into the child’s system. This can be due to a number of medical pathologies, including shock. Therefore, it is important to verify the potential physiologic cause of the anxiety.</a:t>
            </a:r>
          </a:p>
          <a:p>
            <a:pPr marL="1543050" lvl="3" indent="-171450">
              <a:buFont typeface="Arial" panose="020B0604020202020204" pitchFamily="34" charset="0"/>
              <a:buChar char="•"/>
            </a:pPr>
            <a:r>
              <a:rPr lang="en-US" b="0" dirty="0"/>
              <a:t>Anxiety as a behavioral disorder is a diagnosis of exclusion.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Richmond Agitation-Sedation Scale (RASS)</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kern="1200" dirty="0">
                <a:solidFill>
                  <a:schemeClr val="tx1"/>
                </a:solidFill>
                <a:effectLst/>
                <a:latin typeface="+mn-lt"/>
                <a:ea typeface="+mn-ea"/>
                <a:cs typeface="+mn-cs"/>
              </a:rPr>
              <a:t>Allows you to monitor the anxiety and sedation levels of your patient.</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kern="1200" dirty="0">
                <a:solidFill>
                  <a:schemeClr val="tx1"/>
                </a:solidFill>
                <a:effectLst/>
                <a:latin typeface="+mn-lt"/>
                <a:ea typeface="+mn-ea"/>
                <a:cs typeface="+mn-cs"/>
              </a:rPr>
              <a:t>The RASS is a 10-point scale.</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kern="1200" dirty="0">
                <a:solidFill>
                  <a:schemeClr val="tx1"/>
                </a:solidFill>
                <a:effectLst/>
                <a:latin typeface="+mn-lt"/>
                <a:ea typeface="+mn-ea"/>
                <a:cs typeface="+mn-cs"/>
              </a:rPr>
              <a:t>Four levels of agitation/anxiety</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kern="1200" dirty="0">
                <a:solidFill>
                  <a:schemeClr val="tx1"/>
                </a:solidFill>
                <a:effectLst/>
                <a:latin typeface="+mn-lt"/>
                <a:ea typeface="+mn-ea"/>
                <a:cs typeface="+mn-cs"/>
              </a:rPr>
              <a:t>Five levels of sedation</a:t>
            </a:r>
            <a:endParaRPr lang="en-US" b="0" dirty="0"/>
          </a:p>
          <a:p>
            <a:pPr marL="628650" lvl="1" indent="-171450">
              <a:buFont typeface="Arial" panose="020B0604020202020204" pitchFamily="34" charset="0"/>
              <a:buChar char="•"/>
            </a:pPr>
            <a:r>
              <a:rPr lang="en-US" b="0" dirty="0"/>
              <a:t>Treatment</a:t>
            </a:r>
          </a:p>
          <a:p>
            <a:pPr marL="1085850" lvl="2" indent="-171450">
              <a:buFont typeface="Arial" panose="020B0604020202020204" pitchFamily="34" charset="0"/>
              <a:buChar char="•"/>
            </a:pPr>
            <a:r>
              <a:rPr lang="en-US" b="0" dirty="0"/>
              <a:t>Ensure personal safety.</a:t>
            </a:r>
          </a:p>
          <a:p>
            <a:pPr marL="1085850" lvl="2" indent="-171450">
              <a:buFont typeface="Arial" panose="020B0604020202020204" pitchFamily="34" charset="0"/>
              <a:buChar char="•"/>
            </a:pPr>
            <a:r>
              <a:rPr lang="en-US" b="0" dirty="0"/>
              <a:t>Approach the child slowly and get eye level with them.</a:t>
            </a:r>
          </a:p>
          <a:p>
            <a:pPr marL="1085850" lvl="2" indent="-171450">
              <a:buFont typeface="Arial" panose="020B0604020202020204" pitchFamily="34" charset="0"/>
              <a:buChar char="•"/>
            </a:pPr>
            <a:r>
              <a:rPr lang="en-US" b="0" dirty="0"/>
              <a:t>Use a calm voice when communicating.</a:t>
            </a:r>
          </a:p>
          <a:p>
            <a:pPr marL="1543050" lvl="3" indent="-171450">
              <a:buFont typeface="Arial" panose="020B0604020202020204" pitchFamily="34" charset="0"/>
              <a:buChar char="•"/>
            </a:pPr>
            <a:r>
              <a:rPr lang="en-US" b="0" dirty="0"/>
              <a:t>Assess history of anxiety and any known triggers.</a:t>
            </a:r>
          </a:p>
          <a:p>
            <a:pPr marL="2000250" lvl="4" indent="-171450">
              <a:buFont typeface="Arial" panose="020B0604020202020204" pitchFamily="34" charset="0"/>
              <a:buChar char="•"/>
            </a:pPr>
            <a:r>
              <a:rPr lang="en-US" b="0" dirty="0"/>
              <a:t>Find out how the patient commonly manages their anxiety.</a:t>
            </a:r>
          </a:p>
          <a:p>
            <a:pPr marL="1085850" lvl="2" indent="-171450">
              <a:buFont typeface="Arial" panose="020B0604020202020204" pitchFamily="34" charset="0"/>
              <a:buChar char="•"/>
            </a:pPr>
            <a:r>
              <a:rPr lang="en-US" b="0" dirty="0"/>
              <a:t>Explain your treatment.</a:t>
            </a:r>
          </a:p>
          <a:p>
            <a:pPr marL="1543050" lvl="3" indent="-171450">
              <a:buFont typeface="Arial" panose="020B0604020202020204" pitchFamily="34" charset="0"/>
              <a:buChar char="•"/>
            </a:pPr>
            <a:r>
              <a:rPr lang="en-US" b="0" dirty="0"/>
              <a:t>In most cases, pharmacotherapy is not needed in the treatment of anxiety.</a:t>
            </a:r>
          </a:p>
          <a:p>
            <a:pPr marL="1085850" lvl="2" indent="-171450">
              <a:buFont typeface="Arial" panose="020B0604020202020204" pitchFamily="34" charset="0"/>
              <a:buChar char="•"/>
            </a:pPr>
            <a:r>
              <a:rPr lang="en-US" b="0" dirty="0"/>
              <a:t>Involve the caregiver.</a:t>
            </a:r>
          </a:p>
          <a:p>
            <a:pPr marL="1085850" lvl="2" indent="-171450">
              <a:buFont typeface="Arial" panose="020B0604020202020204" pitchFamily="34" charset="0"/>
              <a:buChar char="•"/>
            </a:pPr>
            <a:r>
              <a:rPr lang="en-US" b="0" dirty="0"/>
              <a:t>Monitor ETCO</a:t>
            </a:r>
            <a:r>
              <a:rPr lang="en-US" b="0" baseline="-25000" dirty="0"/>
              <a:t>2</a:t>
            </a:r>
            <a:r>
              <a:rPr lang="en-US" b="0" dirty="0"/>
              <a:t>.</a:t>
            </a:r>
            <a:endParaRPr lang="en-US" b="0" baseline="-25000" dirty="0"/>
          </a:p>
          <a:p>
            <a:pPr marL="1543050" lvl="3" indent="-171450">
              <a:buFont typeface="Arial" panose="020B0604020202020204" pitchFamily="34" charset="0"/>
              <a:buChar char="•"/>
            </a:pPr>
            <a:r>
              <a:rPr lang="en-US" b="0" dirty="0"/>
              <a:t>Coach patient breathing if hyperventilating.</a:t>
            </a:r>
          </a:p>
          <a:p>
            <a:pPr marL="1085850" lvl="2" indent="-171450">
              <a:buFont typeface="Arial" panose="020B0604020202020204" pitchFamily="34" charset="0"/>
              <a:buChar char="•"/>
            </a:pPr>
            <a:r>
              <a:rPr lang="en-US" b="0" dirty="0"/>
              <a:t>Consider sedatives for severe cases or agitation with a known established diagnosis.</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Benzodiazepines or ketamine.</a:t>
            </a:r>
          </a:p>
          <a:p>
            <a:pPr marL="1543050" lvl="3" indent="-171450">
              <a:buFont typeface="Arial" panose="020B0604020202020204" pitchFamily="34" charset="0"/>
              <a:buChar char="•"/>
            </a:pPr>
            <a:r>
              <a:rPr lang="en-US" b="0" dirty="0"/>
              <a:t>Do NOT use sedatives if anxiety is a new symptomatology.</a:t>
            </a:r>
          </a:p>
        </p:txBody>
      </p:sp>
      <p:sp>
        <p:nvSpPr>
          <p:cNvPr id="4" name="Slide Number Placeholder 3"/>
          <p:cNvSpPr>
            <a:spLocks noGrp="1"/>
          </p:cNvSpPr>
          <p:nvPr>
            <p:ph type="sldNum" sz="quarter" idx="10"/>
          </p:nvPr>
        </p:nvSpPr>
        <p:spPr/>
        <p:txBody>
          <a:bodyPr/>
          <a:lstStyle/>
          <a:p>
            <a:fld id="{AD091DD8-0BDF-4267-A8C7-4451F3AC1292}" type="slidenum">
              <a:rPr lang="en-US" smtClean="0"/>
              <a:t>5</a:t>
            </a:fld>
            <a:endParaRPr lang="en-US" dirty="0"/>
          </a:p>
        </p:txBody>
      </p:sp>
    </p:spTree>
    <p:extLst>
      <p:ext uri="{BB962C8B-B14F-4D97-AF65-F5344CB8AC3E}">
        <p14:creationId xmlns:p14="http://schemas.microsoft.com/office/powerpoint/2010/main" val="19658936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Instructor Notes</a:t>
            </a:r>
            <a:endParaRPr lang="en-US" b="1" dirty="0"/>
          </a:p>
          <a:p>
            <a:endParaRPr lang="en-US" dirty="0"/>
          </a:p>
          <a:p>
            <a:pPr marL="171450" lvl="0" indent="-171450">
              <a:buFont typeface="Arial" panose="020B0604020202020204" pitchFamily="34" charset="0"/>
              <a:buChar char="•"/>
            </a:pPr>
            <a:r>
              <a:rPr lang="en-US" dirty="0"/>
              <a:t>Depression</a:t>
            </a:r>
          </a:p>
          <a:p>
            <a:pPr marL="628650" lvl="1" indent="-171450">
              <a:buFont typeface="Arial" panose="020B0604020202020204" pitchFamily="34" charset="0"/>
              <a:buChar char="•"/>
            </a:pPr>
            <a:r>
              <a:rPr lang="en-US" dirty="0"/>
              <a:t>A parent or provider may </a:t>
            </a:r>
            <a:r>
              <a:rPr lang="en-US" b="0" dirty="0"/>
              <a:t>consider depression if a child exhibits persistent, severe sadness or hopelessness for a period of 2 weeks or greater.</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Affects approximately 3.2% of children ages 3 to 17 years.</a:t>
            </a:r>
          </a:p>
          <a:p>
            <a:pPr marL="628650" lvl="1" indent="-171450">
              <a:buFont typeface="Arial" panose="020B0604020202020204" pitchFamily="34" charset="0"/>
              <a:buChar char="•"/>
            </a:pPr>
            <a:r>
              <a:rPr lang="en-US" b="0" dirty="0"/>
              <a:t>Symptoms may include the child not enjoying things they normally do, persistent sadness, hopelessness, changes in their sleep pattern, or even exhibiting self-destructive behavior.  </a:t>
            </a:r>
          </a:p>
          <a:p>
            <a:pPr marL="1085850" lvl="2" indent="-171450">
              <a:buFont typeface="Arial" panose="020B0604020202020204" pitchFamily="34" charset="0"/>
              <a:buChar char="•"/>
            </a:pPr>
            <a:r>
              <a:rPr lang="en-US" b="0" dirty="0"/>
              <a:t>In younger children depression may present as anger, aggression, and/or irritability.</a:t>
            </a:r>
          </a:p>
          <a:p>
            <a:pPr marL="1085850" lvl="2" indent="-171450">
              <a:buFont typeface="Arial" panose="020B0604020202020204" pitchFamily="34" charset="0"/>
              <a:buChar char="•"/>
            </a:pPr>
            <a:r>
              <a:rPr lang="en-US" b="0" dirty="0"/>
              <a:t>Marked changes in eating or energy patterns should also be considered red flags. </a:t>
            </a:r>
          </a:p>
          <a:p>
            <a:pPr marL="1085850" lvl="2" indent="-171450">
              <a:buFont typeface="Arial" panose="020B0604020202020204" pitchFamily="34" charset="0"/>
              <a:buChar char="•"/>
            </a:pPr>
            <a:r>
              <a:rPr lang="en-US" b="0" dirty="0"/>
              <a:t>It is important to recognize changes in children’s behavior, and to consider them as potential indicators of anxiety or depression.  </a:t>
            </a:r>
          </a:p>
          <a:p>
            <a:pPr marL="628650" lvl="1" indent="-171450">
              <a:buFont typeface="Arial" panose="020B0604020202020204" pitchFamily="34" charset="0"/>
              <a:buChar char="•"/>
            </a:pPr>
            <a:r>
              <a:rPr lang="en-US" b="0" dirty="0"/>
              <a:t>Treatment includes medication and psychotherapy.</a:t>
            </a:r>
          </a:p>
          <a:p>
            <a:pPr marL="1085850" lvl="2" indent="-171450">
              <a:buFont typeface="Arial" panose="020B0604020202020204" pitchFamily="34" charset="0"/>
              <a:buChar char="•"/>
            </a:pPr>
            <a:r>
              <a:rPr lang="en-US" b="0" dirty="0"/>
              <a:t>Ensure personal safety.</a:t>
            </a:r>
          </a:p>
          <a:p>
            <a:pPr marL="1085850" lvl="2" indent="-171450">
              <a:buFont typeface="Arial" panose="020B0604020202020204" pitchFamily="34" charset="0"/>
              <a:buChar char="•"/>
            </a:pPr>
            <a:r>
              <a:rPr lang="en-US" b="0" dirty="0"/>
              <a:t>Establish trust.</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Use eye contact.</a:t>
            </a:r>
          </a:p>
          <a:p>
            <a:pPr marL="1543050" lvl="3" indent="-171450">
              <a:buFont typeface="Arial" panose="020B0604020202020204" pitchFamily="34" charset="0"/>
              <a:buChar char="•"/>
            </a:pPr>
            <a:r>
              <a:rPr lang="en-US" b="0" dirty="0"/>
              <a:t>Speak clearly and calmly when communicating.</a:t>
            </a:r>
          </a:p>
          <a:p>
            <a:pPr marL="1543050" lvl="3" indent="-171450">
              <a:buFont typeface="Arial" panose="020B0604020202020204" pitchFamily="34" charset="0"/>
              <a:buChar char="•"/>
            </a:pPr>
            <a:r>
              <a:rPr lang="en-US" b="0" dirty="0"/>
              <a:t>Use effective listening by allowing the patient to talk.</a:t>
            </a:r>
          </a:p>
          <a:p>
            <a:pPr marL="2000250" lvl="4" indent="-171450">
              <a:buFont typeface="Arial" panose="020B0604020202020204" pitchFamily="34" charset="0"/>
              <a:buChar char="•"/>
            </a:pPr>
            <a:r>
              <a:rPr lang="en-US" b="0" dirty="0"/>
              <a:t>Paraphrasing back to the patient demonstrates empathetic listening.</a:t>
            </a:r>
          </a:p>
          <a:p>
            <a:pPr marL="1085850" lvl="2" indent="-171450">
              <a:buFont typeface="Arial" panose="020B0604020202020204" pitchFamily="34" charset="0"/>
              <a:buChar char="•"/>
            </a:pPr>
            <a:r>
              <a:rPr lang="en-US" b="0" dirty="0"/>
              <a:t>Do not force the patient to talk if they want to remain silent.</a:t>
            </a:r>
          </a:p>
          <a:p>
            <a:pPr marL="1085850" lvl="2" indent="-171450">
              <a:buFont typeface="Arial" panose="020B0604020202020204" pitchFamily="34" charset="0"/>
              <a:buChar char="•"/>
            </a:pPr>
            <a:r>
              <a:rPr lang="en-US" b="0" dirty="0"/>
              <a:t>Contact law enforcement for assistance with suicidal or homicidal ideation and if patient is refusing care.</a:t>
            </a:r>
          </a:p>
          <a:p>
            <a:pPr marL="1543050" lvl="3" indent="-171450">
              <a:buFont typeface="Arial" panose="020B0604020202020204" pitchFamily="34" charset="0"/>
              <a:buChar char="•"/>
            </a:pPr>
            <a:r>
              <a:rPr lang="en-US" b="0" dirty="0"/>
              <a:t>Patients exhibiting suicidal or homicidal ideation must be transported to an appropriate facility to ensure their safety.</a:t>
            </a:r>
          </a:p>
          <a:p>
            <a:pPr marL="628650" lvl="1" indent="-171450">
              <a:buFont typeface="Arial" panose="020B0604020202020204" pitchFamily="34" charset="0"/>
              <a:buChar char="•"/>
            </a:pPr>
            <a:r>
              <a:rPr lang="en-US" b="0" dirty="0"/>
              <a:t>When depression goes undiagnosed it can culminate in suicidal thoughts or a suicide attempt.  </a:t>
            </a:r>
          </a:p>
          <a:p>
            <a:endParaRPr lang="en-US" baseline="0" dirty="0"/>
          </a:p>
        </p:txBody>
      </p:sp>
      <p:sp>
        <p:nvSpPr>
          <p:cNvPr id="4" name="Slide Number Placeholder 3"/>
          <p:cNvSpPr>
            <a:spLocks noGrp="1"/>
          </p:cNvSpPr>
          <p:nvPr>
            <p:ph type="sldNum" sz="quarter" idx="10"/>
          </p:nvPr>
        </p:nvSpPr>
        <p:spPr/>
        <p:txBody>
          <a:bodyPr/>
          <a:lstStyle/>
          <a:p>
            <a:fld id="{AD091DD8-0BDF-4267-A8C7-4451F3AC1292}" type="slidenum">
              <a:rPr lang="en-US" smtClean="0"/>
              <a:t>6</a:t>
            </a:fld>
            <a:endParaRPr lang="en-US" dirty="0"/>
          </a:p>
        </p:txBody>
      </p:sp>
    </p:spTree>
    <p:extLst>
      <p:ext uri="{BB962C8B-B14F-4D97-AF65-F5344CB8AC3E}">
        <p14:creationId xmlns:p14="http://schemas.microsoft.com/office/powerpoint/2010/main" val="35500185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Instructor Notes</a:t>
            </a:r>
            <a:endParaRPr lang="en-US" b="1" dirty="0"/>
          </a:p>
          <a:p>
            <a:endParaRPr lang="en-US" dirty="0"/>
          </a:p>
          <a:p>
            <a:pPr marL="171450" indent="-171450">
              <a:buFont typeface="Arial" panose="020B0604020202020204" pitchFamily="34" charset="0"/>
              <a:buChar char="•"/>
            </a:pPr>
            <a:r>
              <a:rPr lang="en-US" dirty="0"/>
              <a:t>Bipolar disorder</a:t>
            </a:r>
          </a:p>
          <a:p>
            <a:pPr marL="628650" lvl="1" indent="-171450">
              <a:buFont typeface="Arial" panose="020B0604020202020204" pitchFamily="34" charset="0"/>
              <a:buChar char="•"/>
            </a:pPr>
            <a:r>
              <a:rPr lang="en-US" dirty="0"/>
              <a:t>Less common in the pediatric population</a:t>
            </a:r>
            <a:r>
              <a:rPr lang="en-US" b="0" dirty="0"/>
              <a:t>.</a:t>
            </a:r>
          </a:p>
          <a:p>
            <a:pPr marL="628650" lvl="1" indent="-171450">
              <a:buFont typeface="Arial" panose="020B0604020202020204" pitchFamily="34" charset="0"/>
              <a:buChar char="•"/>
            </a:pPr>
            <a:r>
              <a:rPr lang="en-US" b="0" dirty="0"/>
              <a:t>Known prior as manic-depressive disorder; causes children to experience extreme changes in their mood and behavior.</a:t>
            </a:r>
          </a:p>
          <a:p>
            <a:pPr marL="1085850" lvl="2" indent="-171450">
              <a:buFont typeface="Arial" panose="020B0604020202020204" pitchFamily="34" charset="0"/>
              <a:buChar char="•"/>
            </a:pPr>
            <a:r>
              <a:rPr lang="en-US" b="0" dirty="0"/>
              <a:t>Manic episode</a:t>
            </a:r>
          </a:p>
          <a:p>
            <a:pPr marL="1543050" lvl="3" indent="-171450">
              <a:buFont typeface="Arial" panose="020B0604020202020204" pitchFamily="34" charset="0"/>
              <a:buChar char="•"/>
            </a:pPr>
            <a:r>
              <a:rPr lang="en-US" b="0" dirty="0"/>
              <a:t>More active and energetic than usual for their age.</a:t>
            </a:r>
          </a:p>
          <a:p>
            <a:pPr marL="1543050" lvl="3" indent="-171450">
              <a:buFont typeface="Arial" panose="020B0604020202020204" pitchFamily="34" charset="0"/>
              <a:buChar char="•"/>
            </a:pPr>
            <a:r>
              <a:rPr lang="en-US" b="0" dirty="0"/>
              <a:t>Symptoms include short</a:t>
            </a:r>
            <a:r>
              <a:rPr lang="en-US" b="0" baseline="0" dirty="0"/>
              <a:t> </a:t>
            </a:r>
            <a:r>
              <a:rPr lang="en-US" b="0" dirty="0"/>
              <a:t>temper, intense silliness or happiness, trouble sleeping, difficulty remaining focused.</a:t>
            </a:r>
          </a:p>
          <a:p>
            <a:pPr marL="1085850" lvl="2" indent="-171450">
              <a:buFont typeface="Arial" panose="020B0604020202020204" pitchFamily="34" charset="0"/>
              <a:buChar char="•"/>
            </a:pPr>
            <a:r>
              <a:rPr lang="en-US" b="0" dirty="0"/>
              <a:t>Depressive episode</a:t>
            </a:r>
          </a:p>
          <a:p>
            <a:pPr marL="1543050" lvl="3" indent="-171450">
              <a:buFont typeface="Arial" panose="020B0604020202020204" pitchFamily="34" charset="0"/>
              <a:buChar char="•"/>
            </a:pPr>
            <a:r>
              <a:rPr lang="en-US" b="0" dirty="0"/>
              <a:t>Much less active or more sad than usual for their age.</a:t>
            </a:r>
          </a:p>
          <a:p>
            <a:pPr marL="2000250" lvl="4" indent="-171450">
              <a:buFont typeface="Arial" panose="020B0604020202020204" pitchFamily="34" charset="0"/>
              <a:buChar char="•"/>
            </a:pPr>
            <a:r>
              <a:rPr lang="en-US" b="0" dirty="0"/>
              <a:t>Symptoms include frequent sadness, difficulty concentrating, increased anger and irritability, and change in eating habits.</a:t>
            </a:r>
          </a:p>
          <a:p>
            <a:pPr marL="628650" lvl="1" indent="-171450">
              <a:buFont typeface="Arial" panose="020B0604020202020204" pitchFamily="34" charset="0"/>
              <a:buChar char="•"/>
            </a:pPr>
            <a:r>
              <a:rPr lang="en-US" b="0" dirty="0"/>
              <a:t>Consists of mood changes that are often unprovoked, much more extreme than normal, with changes in energy level, sleep, or ability to think clearly.</a:t>
            </a:r>
          </a:p>
          <a:p>
            <a:pPr marL="628650" lvl="1" indent="-171450">
              <a:buFont typeface="Arial" panose="020B0604020202020204" pitchFamily="34" charset="0"/>
              <a:buChar char="•"/>
            </a:pPr>
            <a:r>
              <a:rPr lang="en-US" b="0" dirty="0"/>
              <a:t>Most often children are diagnosed in adolescence.</a:t>
            </a:r>
          </a:p>
          <a:p>
            <a:pPr marL="1085850" lvl="2" indent="-171450">
              <a:buFont typeface="Arial" panose="020B0604020202020204" pitchFamily="34" charset="0"/>
              <a:buChar char="•"/>
            </a:pPr>
            <a:r>
              <a:rPr lang="en-US" b="0" dirty="0"/>
              <a:t>A child must exhibit the behavior of both manic and depressive disorders to obtain a diagnosis of bipolar disorder.	</a:t>
            </a:r>
          </a:p>
          <a:p>
            <a:pPr marL="628650" lvl="1" indent="-171450">
              <a:buFont typeface="Arial" panose="020B0604020202020204" pitchFamily="34" charset="0"/>
              <a:buChar char="•"/>
            </a:pPr>
            <a:r>
              <a:rPr lang="en-US" b="0" dirty="0"/>
              <a:t>Treatment includes medications and psychotherapy.</a:t>
            </a:r>
          </a:p>
          <a:p>
            <a:pPr marL="1085850" lvl="2" indent="-171450">
              <a:buFont typeface="Arial" panose="020B0604020202020204" pitchFamily="34" charset="0"/>
              <a:buChar char="•"/>
            </a:pPr>
            <a:r>
              <a:rPr lang="en-US" b="0" dirty="0">
                <a:cs typeface="Calibri" panose="020F0502020204030204"/>
              </a:rPr>
              <a:t>Ensure personal safety.</a:t>
            </a:r>
          </a:p>
          <a:p>
            <a:pPr marL="1085850" lvl="2" indent="-171450">
              <a:buFont typeface="Arial" panose="020B0604020202020204" pitchFamily="34" charset="0"/>
              <a:buChar char="•"/>
            </a:pPr>
            <a:r>
              <a:rPr lang="en-US" b="0" dirty="0">
                <a:cs typeface="Calibri" panose="020F0502020204030204"/>
              </a:rPr>
              <a:t>Include the caregiver.</a:t>
            </a:r>
          </a:p>
          <a:p>
            <a:pPr marL="1085850" lvl="2" indent="-171450">
              <a:buFont typeface="Arial" panose="020B0604020202020204" pitchFamily="34" charset="0"/>
              <a:buChar char="•"/>
            </a:pPr>
            <a:r>
              <a:rPr lang="en-US" b="0" dirty="0">
                <a:cs typeface="Calibri" panose="020F0502020204030204"/>
              </a:rPr>
              <a:t>Limit the number of caregivers on scene and interaction with the child.</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Speak clearly and calmly when communicating.</a:t>
            </a:r>
          </a:p>
          <a:p>
            <a:pPr marL="1085850" lvl="2" indent="-171450">
              <a:buFont typeface="Arial" panose="020B0604020202020204" pitchFamily="34" charset="0"/>
              <a:buChar char="•"/>
            </a:pPr>
            <a:r>
              <a:rPr lang="en-US" sz="1200" b="0" kern="1200" dirty="0">
                <a:solidFill>
                  <a:schemeClr val="tx1"/>
                </a:solidFill>
                <a:effectLst/>
                <a:latin typeface="+mn-lt"/>
                <a:ea typeface="+mn-ea"/>
                <a:cs typeface="+mn-cs"/>
              </a:rPr>
              <a:t>Move slowly when approaching the patient.</a:t>
            </a:r>
          </a:p>
          <a:p>
            <a:pPr marL="1085850" lvl="2" indent="-171450">
              <a:buFont typeface="Arial" panose="020B0604020202020204" pitchFamily="34" charset="0"/>
              <a:buChar char="•"/>
            </a:pPr>
            <a:r>
              <a:rPr lang="en-US" sz="1200" b="0" kern="1200" dirty="0">
                <a:solidFill>
                  <a:schemeClr val="tx1"/>
                </a:solidFill>
                <a:effectLst/>
                <a:latin typeface="+mn-lt"/>
                <a:ea typeface="+mn-ea"/>
                <a:cs typeface="+mn-cs"/>
              </a:rPr>
              <a:t>Be prepared to change your approach if the child becomes aggressive.</a:t>
            </a:r>
          </a:p>
          <a:p>
            <a:pPr marL="1543050" lvl="3" indent="-171450">
              <a:buFont typeface="Arial" panose="020B0604020202020204" pitchFamily="34" charset="0"/>
              <a:buChar char="•"/>
            </a:pPr>
            <a:r>
              <a:rPr lang="en-US" b="0" kern="1200" dirty="0">
                <a:solidFill>
                  <a:schemeClr val="tx1"/>
                </a:solidFill>
                <a:effectLst/>
                <a:latin typeface="+mn-lt"/>
                <a:ea typeface="+mn-ea"/>
                <a:cs typeface="+mn-cs"/>
              </a:rPr>
              <a:t>Discuss when to use physical or chemical restraints.</a:t>
            </a:r>
          </a:p>
          <a:p>
            <a:pPr marL="1543050" lvl="3" indent="-171450">
              <a:buFont typeface="Arial" panose="020B0604020202020204" pitchFamily="34" charset="0"/>
              <a:buChar char="•"/>
            </a:pPr>
            <a:r>
              <a:rPr lang="en-US" b="0" kern="1200" dirty="0">
                <a:solidFill>
                  <a:schemeClr val="tx1"/>
                </a:solidFill>
                <a:effectLst/>
                <a:latin typeface="+mn-lt"/>
                <a:ea typeface="+mn-ea"/>
                <a:cs typeface="+mn-cs"/>
              </a:rPr>
              <a:t>Calming agents include b</a:t>
            </a:r>
            <a:r>
              <a:rPr lang="en-US" b="0" dirty="0"/>
              <a:t>enzodiazepines.</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Contact law enforcement for assistance with suicidal or homicidal ideation.</a:t>
            </a:r>
            <a:endParaRPr lang="en-US" b="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b="0" kern="1200" dirty="0">
                <a:solidFill>
                  <a:schemeClr val="tx1"/>
                </a:solidFill>
                <a:effectLst/>
                <a:latin typeface="+mn-lt"/>
                <a:ea typeface="+mn-ea"/>
                <a:cs typeface="+mn-cs"/>
              </a:rPr>
              <a:t>Discuss physical and chemical restraints used in your region.</a:t>
            </a:r>
            <a:endParaRPr lang="en-US" b="0" dirty="0"/>
          </a:p>
        </p:txBody>
      </p:sp>
      <p:sp>
        <p:nvSpPr>
          <p:cNvPr id="4" name="Slide Number Placeholder 3"/>
          <p:cNvSpPr>
            <a:spLocks noGrp="1"/>
          </p:cNvSpPr>
          <p:nvPr>
            <p:ph type="sldNum" sz="quarter" idx="10"/>
          </p:nvPr>
        </p:nvSpPr>
        <p:spPr/>
        <p:txBody>
          <a:bodyPr/>
          <a:lstStyle/>
          <a:p>
            <a:fld id="{AD091DD8-0BDF-4267-A8C7-4451F3AC1292}" type="slidenum">
              <a:rPr lang="en-US" smtClean="0"/>
              <a:t>7</a:t>
            </a:fld>
            <a:endParaRPr lang="en-US" dirty="0"/>
          </a:p>
        </p:txBody>
      </p:sp>
    </p:spTree>
    <p:extLst>
      <p:ext uri="{BB962C8B-B14F-4D97-AF65-F5344CB8AC3E}">
        <p14:creationId xmlns:p14="http://schemas.microsoft.com/office/powerpoint/2010/main" val="9538185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Instructor Notes</a:t>
            </a:r>
            <a:endParaRPr lang="en-US" b="1" dirty="0"/>
          </a:p>
          <a:p>
            <a:endParaRPr lang="en-US" dirty="0"/>
          </a:p>
          <a:p>
            <a:pPr marL="171450" indent="-171450">
              <a:buFont typeface="Arial" panose="020B0604020202020204" pitchFamily="34" charset="0"/>
              <a:buChar char="•"/>
            </a:pPr>
            <a:r>
              <a:rPr lang="en-US" dirty="0"/>
              <a:t>Schizophrenia</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Much like bipolar </a:t>
            </a:r>
            <a:r>
              <a:rPr lang="en-US" b="0" dirty="0"/>
              <a:t>disorder, schizophrenia is rare in the pediatric population.</a:t>
            </a:r>
          </a:p>
          <a:p>
            <a:pPr marL="628650" lvl="1" indent="-171450">
              <a:buFont typeface="Arial" panose="020B0604020202020204" pitchFamily="34" charset="0"/>
              <a:buChar char="•"/>
            </a:pPr>
            <a:r>
              <a:rPr lang="en-US" b="0" dirty="0"/>
              <a:t>A complex psychiatric disorder affecting how a person feels, thinks, and behaves.</a:t>
            </a:r>
          </a:p>
          <a:p>
            <a:pPr marL="1085850" lvl="2" indent="-171450">
              <a:buFont typeface="Arial" panose="020B0604020202020204" pitchFamily="34" charset="0"/>
              <a:buChar char="•"/>
            </a:pPr>
            <a:r>
              <a:rPr lang="en-US" b="0" baseline="0" dirty="0"/>
              <a:t>Psychosis can be a gradual process or occur without warning, although very early-onset schizophrenia often presents insidiously. </a:t>
            </a:r>
            <a:endParaRPr lang="en-US" b="0" dirty="0"/>
          </a:p>
          <a:p>
            <a:pPr marL="628650" lvl="1" indent="-171450">
              <a:buFont typeface="Arial" panose="020B0604020202020204" pitchFamily="34" charset="0"/>
              <a:buChar char="•"/>
            </a:pPr>
            <a:r>
              <a:rPr lang="en-US" b="0" dirty="0"/>
              <a:t>A rare diagnosis in pediatrics younger than 12 years of age.</a:t>
            </a:r>
          </a:p>
          <a:p>
            <a:pPr marL="1085850" lvl="2" indent="-171450">
              <a:buFont typeface="Arial" panose="020B0604020202020204" pitchFamily="34" charset="0"/>
              <a:buChar char="•"/>
            </a:pPr>
            <a:r>
              <a:rPr lang="en-US" b="0" dirty="0"/>
              <a:t>Typically not diagnosed until mid-20s, but early onset schizophrenia may be diagnosed in patients younger than 18 years.</a:t>
            </a:r>
          </a:p>
          <a:p>
            <a:pPr marL="628650" lvl="1" indent="-171450">
              <a:buFont typeface="Arial" panose="020B0604020202020204" pitchFamily="34" charset="0"/>
              <a:buChar char="•"/>
            </a:pPr>
            <a:r>
              <a:rPr lang="en-US" b="0" dirty="0"/>
              <a:t>Diagnosis often occurs after the first psychotic episode.</a:t>
            </a:r>
          </a:p>
          <a:p>
            <a:pPr marL="628650" lvl="1" indent="-171450">
              <a:buFont typeface="Arial" panose="020B0604020202020204" pitchFamily="34" charset="0"/>
              <a:buChar char="•"/>
            </a:pPr>
            <a:r>
              <a:rPr lang="en-US" b="0" dirty="0"/>
              <a:t>Symptoms typically fall into three categories:</a:t>
            </a:r>
          </a:p>
          <a:p>
            <a:pPr marL="1085850" lvl="2" indent="-171450">
              <a:buFont typeface="Arial" panose="020B0604020202020204" pitchFamily="34" charset="0"/>
              <a:buChar char="•"/>
            </a:pPr>
            <a:r>
              <a:rPr lang="en-US" b="0" dirty="0"/>
              <a:t>Psychotic symptoms: Delusions, hallucinations, or thought disorder (e.g., thought insertion, thought broadcasting)</a:t>
            </a:r>
          </a:p>
          <a:p>
            <a:pPr marL="1085850" lvl="2" indent="-171450">
              <a:buFont typeface="Arial" panose="020B0604020202020204" pitchFamily="34" charset="0"/>
              <a:buChar char="•"/>
            </a:pPr>
            <a:r>
              <a:rPr lang="en-US" b="0" dirty="0"/>
              <a:t>Negative symptoms: No expressions of emotions or facial expressions (blunt affect), lack of motivation, decreased feelings of pleasure, poverty of speech (not talking very much)</a:t>
            </a:r>
          </a:p>
          <a:p>
            <a:pPr marL="1085850" lvl="2" indent="-171450">
              <a:buFont typeface="Arial" panose="020B0604020202020204" pitchFamily="34" charset="0"/>
              <a:buChar char="•"/>
            </a:pPr>
            <a:r>
              <a:rPr lang="en-US" b="0" dirty="0"/>
              <a:t>Cognitive symptoms: Difficulty paying attention or processing information to make decisions</a:t>
            </a:r>
          </a:p>
          <a:p>
            <a:pPr marL="628650" lvl="1" indent="-171450">
              <a:buFont typeface="Arial" panose="020B0604020202020204" pitchFamily="34" charset="0"/>
              <a:buChar char="•"/>
            </a:pPr>
            <a:r>
              <a:rPr lang="en-US" b="0" dirty="0"/>
              <a:t>May progress slowly or suddenly in children.</a:t>
            </a:r>
          </a:p>
          <a:p>
            <a:pPr marL="628650" lvl="1" indent="-171450">
              <a:buFont typeface="Arial" panose="020B0604020202020204" pitchFamily="34" charset="0"/>
              <a:buChar char="•"/>
            </a:pPr>
            <a:r>
              <a:rPr lang="en-US" b="0" dirty="0"/>
              <a:t>Treatment</a:t>
            </a:r>
          </a:p>
          <a:p>
            <a:pPr marL="1085850" lvl="2" indent="-171450">
              <a:buFont typeface="Arial" panose="020B0604020202020204" pitchFamily="34" charset="0"/>
              <a:buChar char="•"/>
            </a:pPr>
            <a:r>
              <a:rPr lang="en-US" b="0" dirty="0">
                <a:cs typeface="Calibri" panose="020F0502020204030204"/>
              </a:rPr>
              <a:t>Ensure personal safety.</a:t>
            </a:r>
          </a:p>
          <a:p>
            <a:pPr marL="1085850" lvl="2" indent="-171450">
              <a:buFont typeface="Arial" panose="020B0604020202020204" pitchFamily="34" charset="0"/>
              <a:buChar char="•"/>
            </a:pPr>
            <a:r>
              <a:rPr lang="en-US" b="0" dirty="0">
                <a:cs typeface="Calibri" panose="020F0502020204030204"/>
              </a:rPr>
              <a:t>Include the caregiver. </a:t>
            </a:r>
          </a:p>
          <a:p>
            <a:pPr marL="1085850" lvl="2" indent="-171450">
              <a:buFont typeface="Arial" panose="020B0604020202020204" pitchFamily="34" charset="0"/>
              <a:buChar char="•"/>
            </a:pPr>
            <a:r>
              <a:rPr lang="en-US" b="0" dirty="0">
                <a:cs typeface="Calibri" panose="020F0502020204030204"/>
              </a:rPr>
              <a:t>Establish trust.</a:t>
            </a:r>
          </a:p>
          <a:p>
            <a:pPr marL="1543050" lvl="3" indent="-171450">
              <a:buFont typeface="Arial" panose="020B0604020202020204" pitchFamily="34" charset="0"/>
              <a:buChar char="•"/>
            </a:pPr>
            <a:r>
              <a:rPr lang="en-US" b="0" dirty="0">
                <a:cs typeface="Calibri" panose="020F0502020204030204"/>
              </a:rPr>
              <a:t>Limit the number of caregivers on scene and interaction with the child.</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Speak clearly and calmly when communicating.</a:t>
            </a:r>
          </a:p>
          <a:p>
            <a:pPr marL="1085850" lvl="2" indent="-171450">
              <a:buFont typeface="Arial" panose="020B0604020202020204" pitchFamily="34" charset="0"/>
              <a:buChar char="•"/>
            </a:pPr>
            <a:r>
              <a:rPr lang="en-US" sz="1200" b="0" kern="1200" dirty="0">
                <a:solidFill>
                  <a:schemeClr val="tx1"/>
                </a:solidFill>
                <a:effectLst/>
                <a:latin typeface="+mn-lt"/>
                <a:ea typeface="+mn-ea"/>
                <a:cs typeface="+mn-cs"/>
              </a:rPr>
              <a:t>Do not attempt to alter their beliefs or tell them that the hallucinations are not real.</a:t>
            </a:r>
          </a:p>
          <a:p>
            <a:pPr marL="1543050" lvl="3" indent="-171450">
              <a:buFont typeface="Arial" panose="020B0604020202020204" pitchFamily="34" charset="0"/>
              <a:buChar char="•"/>
            </a:pPr>
            <a:r>
              <a:rPr lang="en-US" sz="1200" b="0" kern="1200" dirty="0">
                <a:solidFill>
                  <a:schemeClr val="tx1"/>
                </a:solidFill>
                <a:effectLst/>
                <a:latin typeface="+mn-lt"/>
                <a:ea typeface="+mn-ea"/>
                <a:cs typeface="+mn-cs"/>
              </a:rPr>
              <a:t>To the patient they are very real.</a:t>
            </a:r>
          </a:p>
          <a:p>
            <a:pPr marL="1085850" lvl="2" indent="-171450">
              <a:buFont typeface="Arial" panose="020B0604020202020204" pitchFamily="34" charset="0"/>
              <a:buChar char="•"/>
            </a:pPr>
            <a:r>
              <a:rPr lang="en-US" sz="1200" b="0" kern="1200" dirty="0">
                <a:solidFill>
                  <a:schemeClr val="tx1"/>
                </a:solidFill>
                <a:effectLst/>
                <a:latin typeface="+mn-lt"/>
                <a:ea typeface="+mn-ea"/>
                <a:cs typeface="+mn-cs"/>
              </a:rPr>
              <a:t>Be prepared to change your approach, because the child may become aggressive.</a:t>
            </a:r>
          </a:p>
          <a:p>
            <a:pPr marL="1543050" lvl="3" indent="-171450">
              <a:buFont typeface="Arial" panose="020B0604020202020204" pitchFamily="34" charset="0"/>
              <a:buChar char="•"/>
            </a:pPr>
            <a:r>
              <a:rPr lang="en-US" b="0" kern="1200" dirty="0">
                <a:solidFill>
                  <a:schemeClr val="tx1"/>
                </a:solidFill>
                <a:effectLst/>
                <a:latin typeface="+mn-lt"/>
                <a:ea typeface="+mn-ea"/>
                <a:cs typeface="+mn-cs"/>
              </a:rPr>
              <a:t>Consider when to use physical or chemical restraints.</a:t>
            </a:r>
          </a:p>
          <a:p>
            <a:pPr marL="1543050" lvl="3" indent="-171450">
              <a:buFont typeface="Arial" panose="020B0604020202020204" pitchFamily="34" charset="0"/>
              <a:buChar char="•"/>
            </a:pPr>
            <a:r>
              <a:rPr lang="en-US" b="0" kern="1200" dirty="0">
                <a:solidFill>
                  <a:schemeClr val="tx1"/>
                </a:solidFill>
                <a:effectLst/>
                <a:latin typeface="+mn-lt"/>
                <a:ea typeface="+mn-ea"/>
                <a:cs typeface="+mn-cs"/>
              </a:rPr>
              <a:t>Calming agents: </a:t>
            </a:r>
            <a:r>
              <a:rPr lang="en-US" b="0" dirty="0"/>
              <a:t>Benzodiazepines.</a:t>
            </a:r>
            <a:endParaRPr lang="en-US" b="0" kern="1200" dirty="0">
              <a:solidFill>
                <a:schemeClr val="tx1"/>
              </a:solidFill>
              <a:effectLst/>
              <a:latin typeface="+mn-lt"/>
              <a:ea typeface="+mn-ea"/>
              <a:cs typeface="+mn-cs"/>
            </a:endParaRP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Contact law enforcement for assistance with suicidal or homicidal ideation.</a:t>
            </a:r>
            <a:endParaRPr lang="en-US" b="0" kern="1200" dirty="0">
              <a:solidFill>
                <a:schemeClr val="tx1"/>
              </a:solidFill>
              <a:effectLst/>
              <a:latin typeface="+mn-lt"/>
              <a:ea typeface="+mn-ea"/>
              <a:cs typeface="+mn-cs"/>
            </a:endParaRPr>
          </a:p>
          <a:p>
            <a:pPr marL="914400" lvl="2"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AD091DD8-0BDF-4267-A8C7-4451F3AC1292}" type="slidenum">
              <a:rPr lang="en-US" smtClean="0"/>
              <a:t>8</a:t>
            </a:fld>
            <a:endParaRPr lang="en-US" dirty="0"/>
          </a:p>
        </p:txBody>
      </p:sp>
    </p:spTree>
    <p:extLst>
      <p:ext uri="{BB962C8B-B14F-4D97-AF65-F5344CB8AC3E}">
        <p14:creationId xmlns:p14="http://schemas.microsoft.com/office/powerpoint/2010/main" val="33458414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sz="1200" dirty="0"/>
              <a:t>Instructor Notes</a:t>
            </a:r>
            <a:endParaRPr lang="en-US" sz="1200" b="1" dirty="0"/>
          </a:p>
          <a:p>
            <a:endParaRPr lang="en-US" sz="1200" dirty="0"/>
          </a:p>
          <a:p>
            <a:pPr marL="171450" indent="-171450">
              <a:buFont typeface="Arial" panose="020B0604020202020204" pitchFamily="34" charset="0"/>
              <a:buChar char="•"/>
            </a:pPr>
            <a:r>
              <a:rPr lang="en-US" sz="1200" dirty="0"/>
              <a:t>Post-traumatic stress </a:t>
            </a:r>
            <a:r>
              <a:rPr lang="en-US" sz="1200" b="0" dirty="0"/>
              <a:t>disorder (PTSD)</a:t>
            </a:r>
          </a:p>
          <a:p>
            <a:pPr marL="628650" lvl="1" indent="-171450">
              <a:buFont typeface="Arial" panose="020B0604020202020204" pitchFamily="34" charset="0"/>
              <a:buChar char="•"/>
            </a:pPr>
            <a:r>
              <a:rPr lang="en-US" sz="1200" b="0" dirty="0"/>
              <a:t>Develops in some pediatric patients who experience or witness a traumatic event.</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The traumatic event does not have to be directed at the child; PTSD can also develop from witnessing a trauma occurring to another person.  </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Segoe UI" panose="020B0502040204020203" pitchFamily="34" charset="0"/>
              </a:rPr>
              <a:t>May follow abuse, kidnapping, death of a family member, neglect/abandonment, or other major life events.</a:t>
            </a:r>
            <a:endParaRPr lang="en-US" sz="1200" b="0" dirty="0">
              <a:effectLst/>
              <a:latin typeface="Arial" panose="020B0604020202020204" pitchFamily="34" charset="0"/>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Duration, intensity, age, and other related risk factors all tie in together to help formulate a diagnosis of PTSD.  </a:t>
            </a:r>
          </a:p>
          <a:p>
            <a:pPr marL="628650" lvl="1" indent="-171450">
              <a:buFont typeface="Arial" panose="020B0604020202020204" pitchFamily="34" charset="0"/>
              <a:buChar char="•"/>
            </a:pPr>
            <a:r>
              <a:rPr lang="en-US" sz="1200" b="0" dirty="0"/>
              <a:t>Symptoms</a:t>
            </a:r>
          </a:p>
          <a:p>
            <a:pPr marL="1085850" lvl="2" indent="-171450">
              <a:buFont typeface="Arial" panose="020B0604020202020204" pitchFamily="34" charset="0"/>
              <a:buChar char="•"/>
            </a:pPr>
            <a:r>
              <a:rPr lang="en-US" sz="1200" b="0" dirty="0"/>
              <a:t>Reliving the traumatic event</a:t>
            </a:r>
          </a:p>
          <a:p>
            <a:pPr marL="1085850" lvl="2" indent="-171450">
              <a:buFont typeface="Arial" panose="020B0604020202020204" pitchFamily="34" charset="0"/>
              <a:buChar char="•"/>
            </a:pPr>
            <a:r>
              <a:rPr lang="en-US" sz="1200" b="0" dirty="0"/>
              <a:t>Nightmares</a:t>
            </a:r>
          </a:p>
          <a:p>
            <a:pPr marL="1085850" lvl="2" indent="-171450">
              <a:buFont typeface="Arial" panose="020B0604020202020204" pitchFamily="34" charset="0"/>
              <a:buChar char="•"/>
            </a:pPr>
            <a:r>
              <a:rPr lang="en-US" sz="1200" b="0" dirty="0"/>
              <a:t>Intense fear</a:t>
            </a:r>
          </a:p>
          <a:p>
            <a:pPr marL="1085850" lvl="2" indent="-171450">
              <a:buFont typeface="Arial" panose="020B0604020202020204" pitchFamily="34" charset="0"/>
              <a:buChar char="•"/>
            </a:pPr>
            <a:r>
              <a:rPr lang="en-US" sz="1200" b="0" dirty="0"/>
              <a:t>Anger outbursts</a:t>
            </a:r>
          </a:p>
          <a:p>
            <a:pPr marL="1085850" lvl="2" indent="-171450">
              <a:buFont typeface="Arial" panose="020B0604020202020204" pitchFamily="34" charset="0"/>
              <a:buChar char="•"/>
            </a:pPr>
            <a:r>
              <a:rPr lang="en-US" sz="1200" b="0" dirty="0"/>
              <a:t>Feelings of hopelessness</a:t>
            </a:r>
          </a:p>
          <a:p>
            <a:pPr marL="1085850" lvl="2" indent="-171450">
              <a:buFont typeface="Arial" panose="020B0604020202020204" pitchFamily="34" charset="0"/>
              <a:buChar char="•"/>
            </a:pPr>
            <a:r>
              <a:rPr lang="en-US" sz="1200" b="0" dirty="0"/>
              <a:t>Trouble sleeping</a:t>
            </a:r>
          </a:p>
          <a:p>
            <a:pPr marL="628650" lvl="1" indent="-171450">
              <a:buFont typeface="Arial" panose="020B0604020202020204" pitchFamily="34" charset="0"/>
              <a:buChar char="•"/>
            </a:pPr>
            <a:r>
              <a:rPr lang="en-US" sz="1200" b="0" dirty="0"/>
              <a:t>May present with anxiety</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PTSD in children is often associated with ongoing psychological issues into adulthood, to include anxiety and conduct disorders.</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Segoe UI" panose="020B0502040204020203" pitchFamily="34" charset="0"/>
              </a:rPr>
              <a:t>Critical to understand and identify any triggers the patient has from the trauma, in order to avoid them. </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Segoe UI" panose="020B0502040204020203" pitchFamily="34" charset="0"/>
              </a:rPr>
              <a:t>For example, if a child has a history of sexual abuse, they may be triggered by physical restraints, and these should be avoided when at all possible.</a:t>
            </a:r>
            <a:endParaRPr lang="en-US" sz="1200" b="0" dirty="0">
              <a:effectLst/>
              <a:latin typeface="Arial" panose="020B0604020202020204" pitchFamily="34" charset="0"/>
            </a:endParaRPr>
          </a:p>
          <a:p>
            <a:pPr marL="628650" lvl="1" indent="-171450">
              <a:buFont typeface="Arial" panose="020B0604020202020204" pitchFamily="34" charset="0"/>
              <a:buChar char="•"/>
            </a:pPr>
            <a:r>
              <a:rPr lang="en-US" sz="1200" b="0" dirty="0"/>
              <a:t>Treatment</a:t>
            </a:r>
          </a:p>
          <a:p>
            <a:pPr marL="1085850" lvl="2" indent="-171450">
              <a:buFont typeface="Arial" panose="020B0604020202020204" pitchFamily="34" charset="0"/>
              <a:buChar char="•"/>
            </a:pPr>
            <a:r>
              <a:rPr lang="en-US" sz="1200" b="0" dirty="0"/>
              <a:t>Ensure personal safety.</a:t>
            </a:r>
          </a:p>
          <a:p>
            <a:pPr marL="1085850" lvl="2" indent="-171450">
              <a:buFont typeface="Arial" panose="020B0604020202020204" pitchFamily="34" charset="0"/>
              <a:buChar char="•"/>
            </a:pPr>
            <a:r>
              <a:rPr lang="en-US" sz="1200" b="0" dirty="0"/>
              <a:t>Use a calm voice when communicating.</a:t>
            </a:r>
          </a:p>
          <a:p>
            <a:pPr marL="1085850" lvl="2" indent="-171450">
              <a:buFont typeface="Arial" panose="020B0604020202020204" pitchFamily="34" charset="0"/>
              <a:buChar char="•"/>
            </a:pPr>
            <a:r>
              <a:rPr lang="en-US" sz="1200" b="0" dirty="0"/>
              <a:t>Monitor ETCO</a:t>
            </a:r>
            <a:r>
              <a:rPr lang="en-US" sz="1200" b="0" baseline="-25000" dirty="0"/>
              <a:t>2</a:t>
            </a:r>
            <a:r>
              <a:rPr lang="en-US" sz="1200" b="0" baseline="0" dirty="0"/>
              <a:t>.</a:t>
            </a:r>
          </a:p>
          <a:p>
            <a:pPr marL="1085850" lvl="2" indent="-171450">
              <a:buFont typeface="Arial" panose="020B0604020202020204" pitchFamily="34" charset="0"/>
              <a:buChar char="•"/>
            </a:pPr>
            <a:r>
              <a:rPr lang="en-US" sz="1200" b="0" dirty="0"/>
              <a:t>Coach patient breathing if hyperventilating.</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Consider sedatives such as benzodiazepines or ketamine for severe cases or agitation.</a:t>
            </a:r>
          </a:p>
        </p:txBody>
      </p:sp>
      <p:sp>
        <p:nvSpPr>
          <p:cNvPr id="4" name="Slide Number Placeholder 3"/>
          <p:cNvSpPr>
            <a:spLocks noGrp="1"/>
          </p:cNvSpPr>
          <p:nvPr>
            <p:ph type="sldNum" sz="quarter" idx="10"/>
          </p:nvPr>
        </p:nvSpPr>
        <p:spPr/>
        <p:txBody>
          <a:bodyPr/>
          <a:lstStyle/>
          <a:p>
            <a:fld id="{AD091DD8-0BDF-4267-A8C7-4451F3AC1292}" type="slidenum">
              <a:rPr lang="en-US" smtClean="0"/>
              <a:t>9</a:t>
            </a:fld>
            <a:endParaRPr lang="en-US" dirty="0"/>
          </a:p>
        </p:txBody>
      </p:sp>
    </p:spTree>
    <p:extLst>
      <p:ext uri="{BB962C8B-B14F-4D97-AF65-F5344CB8AC3E}">
        <p14:creationId xmlns:p14="http://schemas.microsoft.com/office/powerpoint/2010/main" val="42730585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sz="1200" dirty="0"/>
              <a:t>Instructor Notes</a:t>
            </a:r>
            <a:endParaRPr lang="en-US" sz="1200" b="1" dirty="0"/>
          </a:p>
          <a:p>
            <a:endParaRPr lang="en-US" sz="1200" dirty="0"/>
          </a:p>
          <a:p>
            <a:pPr marL="171450" indent="-171450">
              <a:buFont typeface="Arial" panose="020B0604020202020204" pitchFamily="34" charset="0"/>
              <a:buChar char="•"/>
            </a:pPr>
            <a:r>
              <a:rPr lang="en-US" sz="1200" dirty="0"/>
              <a:t>Suicidal attempt/</a:t>
            </a:r>
            <a:r>
              <a:rPr lang="en-US" sz="1200" b="0" dirty="0"/>
              <a:t>suicidal</a:t>
            </a:r>
            <a:r>
              <a:rPr lang="en-US" sz="1200" b="0" baseline="0" dirty="0"/>
              <a:t> i</a:t>
            </a:r>
            <a:r>
              <a:rPr lang="en-US" sz="1200" b="0" dirty="0"/>
              <a:t>deation</a:t>
            </a:r>
          </a:p>
          <a:p>
            <a:pPr marL="628650" lvl="1" indent="-171450">
              <a:buFont typeface="Arial" panose="020B0604020202020204" pitchFamily="34" charset="0"/>
              <a:buChar char="•"/>
            </a:pPr>
            <a:r>
              <a:rPr lang="en-US" sz="1200" b="0" dirty="0"/>
              <a:t>Suicide is death caused by self-inflicted injury or poisoning.</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Suicide is the second leading cause of death in children aged 10 to</a:t>
            </a:r>
            <a:r>
              <a:rPr lang="en-US" sz="1200" b="0" baseline="0" dirty="0"/>
              <a:t> </a:t>
            </a:r>
            <a:r>
              <a:rPr lang="en-US" sz="1200" b="0" dirty="0"/>
              <a:t>17 years. </a:t>
            </a:r>
            <a:endParaRPr lang="en-US" sz="1200" b="0" baseline="0" dirty="0"/>
          </a:p>
          <a:p>
            <a:pPr marL="1085850" lvl="2" indent="-171450">
              <a:buFont typeface="Arial" panose="020B0604020202020204" pitchFamily="34" charset="0"/>
              <a:buChar char="•"/>
            </a:pPr>
            <a:r>
              <a:rPr lang="en-US" sz="1200" b="0" dirty="0">
                <a:effectLst/>
                <a:latin typeface="Segoe UI" panose="020B0502040204020203" pitchFamily="34" charset="0"/>
              </a:rPr>
              <a:t>Common causes of suicide in children include guns, overdose, and strangulation/hanging.</a:t>
            </a:r>
          </a:p>
          <a:p>
            <a:pPr marL="1543050" lvl="3" indent="-171450">
              <a:buFont typeface="Arial" panose="020B0604020202020204" pitchFamily="34" charset="0"/>
              <a:buChar char="•"/>
            </a:pPr>
            <a:r>
              <a:rPr lang="en-US" sz="1200" b="0" dirty="0"/>
              <a:t>Males most commonly use firearms.</a:t>
            </a:r>
          </a:p>
          <a:p>
            <a:pPr marL="1543050" lvl="3" indent="-171450">
              <a:buFont typeface="Arial" panose="020B0604020202020204" pitchFamily="34" charset="0"/>
              <a:buChar char="•"/>
            </a:pPr>
            <a:r>
              <a:rPr lang="en-US" sz="1200" b="0" dirty="0"/>
              <a:t>Females most commonly ingest toxins or overdose on medications (poisoning).</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Segoe UI" panose="020B0502040204020203" pitchFamily="34" charset="0"/>
              </a:rPr>
              <a:t>Suicide is of epidemic proportions in the U.S.</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Segoe UI" panose="020B0502040204020203" pitchFamily="34" charset="0"/>
              </a:rPr>
              <a:t>The CDC reports that the suicide rate of people ages 10 to 24 have increased 56% between 2007 and 2017.</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Segoe UI" panose="020B0502040204020203" pitchFamily="34" charset="0"/>
              </a:rPr>
              <a:t>This is 6.8 persons per 100,000.</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Segoe UI" panose="020B0502040204020203" pitchFamily="34" charset="0"/>
              </a:rPr>
              <a:t>The suicide rate for children ages 10 to 14 nearly tripled from 2007 to 2017.</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Segoe UI" panose="020B0502040204020203" pitchFamily="34" charset="0"/>
              </a:rPr>
              <a:t>The suicide rate worsened during the COVID-19 pandemic due to stress and social isolation. </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Segoe UI" panose="020B0502040204020203" pitchFamily="34" charset="0"/>
              </a:rPr>
              <a:t>A significant percentage of pediatric transports are due to pediatric behavioral health issues, of which suicidality is the most common.</a:t>
            </a:r>
            <a:endParaRPr lang="en-US" sz="1200" b="0" dirty="0">
              <a:effectLst/>
              <a:latin typeface="Arial" panose="020B0604020202020204" pitchFamily="34" charset="0"/>
            </a:endParaRPr>
          </a:p>
          <a:p>
            <a:pPr marL="628650" lvl="1" indent="-171450">
              <a:buFont typeface="Arial" panose="020B0604020202020204" pitchFamily="34" charset="0"/>
              <a:buChar char="•"/>
            </a:pPr>
            <a:r>
              <a:rPr lang="en-US" sz="1200" b="0" dirty="0"/>
              <a:t>Suicide attempt</a:t>
            </a:r>
          </a:p>
          <a:p>
            <a:pPr marL="1085850" lvl="2" indent="-171450">
              <a:buFont typeface="Arial" panose="020B0604020202020204" pitchFamily="34" charset="0"/>
              <a:buChar char="•"/>
            </a:pPr>
            <a:r>
              <a:rPr lang="en-US" sz="1200" b="0" dirty="0"/>
              <a:t>Nonfatal, potential injury with the intent to die. </a:t>
            </a:r>
          </a:p>
          <a:p>
            <a:pPr marL="1085850" lvl="2" indent="-171450">
              <a:buFont typeface="Arial" panose="020B0604020202020204" pitchFamily="34" charset="0"/>
              <a:buChar char="•"/>
            </a:pPr>
            <a:r>
              <a:rPr lang="en-US" sz="1200" b="0" dirty="0"/>
              <a:t>May or may not result in an injury.</a:t>
            </a:r>
          </a:p>
          <a:p>
            <a:pPr marL="628650" lvl="1" indent="-171450">
              <a:buFont typeface="Arial" panose="020B0604020202020204" pitchFamily="34" charset="0"/>
              <a:buChar char="•"/>
            </a:pPr>
            <a:r>
              <a:rPr lang="en-US" sz="1200" b="0" dirty="0"/>
              <a:t>Suicidal</a:t>
            </a:r>
            <a:r>
              <a:rPr lang="en-US" sz="1200" b="0" baseline="0" dirty="0"/>
              <a:t> i</a:t>
            </a:r>
            <a:r>
              <a:rPr lang="en-US" sz="1200" b="0" dirty="0"/>
              <a:t>deation</a:t>
            </a:r>
          </a:p>
          <a:p>
            <a:pPr marL="1085850" lvl="2" indent="-171450">
              <a:buFont typeface="Arial" panose="020B0604020202020204" pitchFamily="34" charset="0"/>
              <a:buChar char="•"/>
            </a:pPr>
            <a:r>
              <a:rPr lang="en-US" sz="1200" b="0" dirty="0"/>
              <a:t>The thought, planning, or consideration of suicide.</a:t>
            </a:r>
          </a:p>
          <a:p>
            <a:pPr marL="1085850" lvl="2" indent="-171450">
              <a:buFont typeface="Arial" panose="020B0604020202020204" pitchFamily="34" charset="0"/>
              <a:buChar char="•"/>
            </a:pPr>
            <a:r>
              <a:rPr lang="en-US" sz="1200" b="0" dirty="0"/>
              <a:t>Symptoms include:</a:t>
            </a:r>
          </a:p>
          <a:p>
            <a:pPr marL="1543050" lvl="3" indent="-171450">
              <a:buFont typeface="Arial" panose="020B0604020202020204" pitchFamily="34" charset="0"/>
              <a:buChar char="•"/>
            </a:pPr>
            <a:r>
              <a:rPr lang="en-US" sz="1200" b="0" dirty="0"/>
              <a:t>Discussions of guilt, without reason to live, wanting to die, burden to others.</a:t>
            </a:r>
          </a:p>
          <a:p>
            <a:pPr marL="1543050" lvl="3" indent="-171450">
              <a:buFont typeface="Arial" panose="020B0604020202020204" pitchFamily="34" charset="0"/>
              <a:buChar char="•"/>
            </a:pPr>
            <a:r>
              <a:rPr lang="en-US" sz="1200" b="0" dirty="0"/>
              <a:t>Use of alcohol or recreational drugs.</a:t>
            </a:r>
          </a:p>
          <a:p>
            <a:pPr marL="1543050" lvl="3" indent="-171450">
              <a:buFont typeface="Arial" panose="020B0604020202020204" pitchFamily="34" charset="0"/>
              <a:buChar char="•"/>
            </a:pPr>
            <a:r>
              <a:rPr lang="en-US" sz="1200" b="0" dirty="0"/>
              <a:t>Withdrawal from friends and family.</a:t>
            </a:r>
          </a:p>
          <a:p>
            <a:pPr marL="628650" lvl="1" indent="-171450">
              <a:buFont typeface="Arial" panose="020B0604020202020204" pitchFamily="34" charset="0"/>
              <a:buChar char="•"/>
            </a:pPr>
            <a:r>
              <a:rPr lang="en-US" sz="1200" b="0" dirty="0"/>
              <a:t>Risk</a:t>
            </a:r>
            <a:r>
              <a:rPr lang="en-US" sz="1200" b="0" baseline="0" dirty="0"/>
              <a:t> factors</a:t>
            </a:r>
            <a:endParaRPr lang="en-US" sz="1200" b="0" dirty="0"/>
          </a:p>
          <a:p>
            <a:pPr marL="1085850" lvl="2" indent="-171450">
              <a:buFont typeface="Arial" panose="020B0604020202020204" pitchFamily="34" charset="0"/>
              <a:buChar char="•"/>
            </a:pPr>
            <a:r>
              <a:rPr lang="en-US" sz="1200" b="0" dirty="0"/>
              <a:t>Depression</a:t>
            </a:r>
          </a:p>
          <a:p>
            <a:pPr marL="1085850" lvl="2" indent="-171450">
              <a:buFont typeface="Arial" panose="020B0604020202020204" pitchFamily="34" charset="0"/>
              <a:buChar char="•"/>
            </a:pPr>
            <a:r>
              <a:rPr lang="en-US" sz="1200" b="0" dirty="0"/>
              <a:t>Chronic pain</a:t>
            </a:r>
          </a:p>
          <a:p>
            <a:pPr marL="1085850" lvl="2" indent="-171450">
              <a:buFont typeface="Arial" panose="020B0604020202020204" pitchFamily="34" charset="0"/>
              <a:buChar char="•"/>
            </a:pPr>
            <a:r>
              <a:rPr lang="en-US" sz="1200" b="0" dirty="0"/>
              <a:t>Previous attempts at suicide</a:t>
            </a:r>
          </a:p>
          <a:p>
            <a:pPr marL="1085850" lvl="2" indent="-171450">
              <a:buFont typeface="Arial" panose="020B0604020202020204" pitchFamily="34" charset="0"/>
              <a:buChar char="•"/>
            </a:pPr>
            <a:r>
              <a:rPr lang="en-US" sz="1200" b="0" dirty="0"/>
              <a:t>Family history of suicide</a:t>
            </a:r>
          </a:p>
          <a:p>
            <a:pPr marL="1085850" lvl="2" indent="-171450">
              <a:buFont typeface="Arial" panose="020B0604020202020204" pitchFamily="34" charset="0"/>
              <a:buChar char="•"/>
            </a:pPr>
            <a:r>
              <a:rPr lang="en-US" sz="1200" b="0" dirty="0"/>
              <a:t>Substance abuse</a:t>
            </a:r>
          </a:p>
          <a:p>
            <a:pPr marL="1085850" lvl="2" indent="-171450">
              <a:buFont typeface="Arial" panose="020B0604020202020204" pitchFamily="34" charset="0"/>
              <a:buChar char="•"/>
            </a:pPr>
            <a:r>
              <a:rPr lang="en-US" sz="1200" b="0" dirty="0"/>
              <a:t>Violence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Treatment includes medication and psychotherapy.</a:t>
            </a:r>
          </a:p>
          <a:p>
            <a:pPr marL="1085850" lvl="2" indent="-171450">
              <a:buFont typeface="Arial" panose="020B0604020202020204" pitchFamily="34" charset="0"/>
              <a:buChar char="•"/>
            </a:pPr>
            <a:r>
              <a:rPr lang="en-US" sz="1200" b="0" dirty="0">
                <a:cs typeface="Calibri" panose="020F0502020204030204"/>
              </a:rPr>
              <a:t>Personal safety </a:t>
            </a:r>
            <a:r>
              <a:rPr lang="en-US" sz="1200" b="0" dirty="0">
                <a:effectLst/>
                <a:latin typeface="Segoe UI" panose="020B0502040204020203" pitchFamily="34" charset="0"/>
              </a:rPr>
              <a:t>is critical.</a:t>
            </a:r>
            <a:endParaRPr lang="en-US" sz="1200" b="0" dirty="0">
              <a:effectLst/>
              <a:latin typeface="Arial" panose="020B0604020202020204" pitchFamily="34" charset="0"/>
            </a:endParaRPr>
          </a:p>
          <a:p>
            <a:pPr marL="1085850" lvl="2" indent="-171450">
              <a:buFont typeface="Arial" panose="020B0604020202020204" pitchFamily="34" charset="0"/>
              <a:buChar char="•"/>
            </a:pPr>
            <a:r>
              <a:rPr lang="en-US" sz="1200" b="0" dirty="0">
                <a:cs typeface="Calibri" panose="020F0502020204030204"/>
              </a:rPr>
              <a:t>Establish trust.</a:t>
            </a:r>
          </a:p>
          <a:p>
            <a:pPr marL="1543050" lvl="3" indent="-171450">
              <a:buFont typeface="Arial" panose="020B0604020202020204" pitchFamily="34" charset="0"/>
              <a:buChar char="•"/>
            </a:pPr>
            <a:r>
              <a:rPr lang="en-US" sz="1200" b="0" dirty="0">
                <a:cs typeface="Calibri" panose="020F0502020204030204"/>
              </a:rPr>
              <a:t>Limit the number of caregivers on scene and interaction with the child.</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Speak clearly and calmly when communicating.</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Use effective listening by allowing the patient to talk.</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Contact law enforcement for assistance with person with suicidal or homicidal ideation who is refusing transport.</a:t>
            </a:r>
          </a:p>
        </p:txBody>
      </p:sp>
      <p:sp>
        <p:nvSpPr>
          <p:cNvPr id="4" name="Slide Number Placeholder 3"/>
          <p:cNvSpPr>
            <a:spLocks noGrp="1"/>
          </p:cNvSpPr>
          <p:nvPr>
            <p:ph type="sldNum" sz="quarter" idx="10"/>
          </p:nvPr>
        </p:nvSpPr>
        <p:spPr/>
        <p:txBody>
          <a:bodyPr/>
          <a:lstStyle/>
          <a:p>
            <a:fld id="{AD091DD8-0BDF-4267-A8C7-4451F3AC1292}" type="slidenum">
              <a:rPr lang="en-US" smtClean="0"/>
              <a:t>10</a:t>
            </a:fld>
            <a:endParaRPr lang="en-US" dirty="0"/>
          </a:p>
        </p:txBody>
      </p:sp>
    </p:spTree>
    <p:extLst>
      <p:ext uri="{BB962C8B-B14F-4D97-AF65-F5344CB8AC3E}">
        <p14:creationId xmlns:p14="http://schemas.microsoft.com/office/powerpoint/2010/main" val="26952721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sz="1200" dirty="0"/>
              <a:t>Instructor Notes</a:t>
            </a:r>
            <a:endParaRPr lang="en-US" sz="1200" b="1" dirty="0"/>
          </a:p>
          <a:p>
            <a:endParaRPr lang="en-US" sz="1200" dirty="0"/>
          </a:p>
          <a:p>
            <a:pPr marL="171450" indent="-171450">
              <a:buFont typeface="Arial" panose="020B0604020202020204" pitchFamily="34" charset="0"/>
              <a:buChar char="•"/>
            </a:pPr>
            <a:r>
              <a:rPr lang="en-US" sz="1200" b="0" dirty="0"/>
              <a:t>Autism spectrum disorder (ASD)</a:t>
            </a:r>
          </a:p>
          <a:p>
            <a:pPr marL="628650" lvl="1" indent="-171450">
              <a:buFont typeface="Arial" panose="020B0604020202020204" pitchFamily="34" charset="0"/>
              <a:buChar char="•"/>
            </a:pPr>
            <a:r>
              <a:rPr lang="en-US" sz="1200" b="0" dirty="0"/>
              <a:t>A lifelong, complex neurodevelopmental disability defined by a certain set of behaviors which affects individuals differently and in varying degrees.    </a:t>
            </a:r>
          </a:p>
          <a:p>
            <a:pPr marL="1085850" lvl="2" indent="-171450">
              <a:buFont typeface="Arial" panose="020B0604020202020204" pitchFamily="34" charset="0"/>
              <a:buChar char="•"/>
            </a:pPr>
            <a:r>
              <a:rPr lang="en-US" sz="1200" b="0" dirty="0"/>
              <a:t>There is no single known cause.</a:t>
            </a:r>
          </a:p>
          <a:p>
            <a:pPr marL="1085850" lvl="2" indent="-171450">
              <a:buFont typeface="Arial" panose="020B0604020202020204" pitchFamily="34" charset="0"/>
              <a:buChar char="•"/>
            </a:pPr>
            <a:r>
              <a:rPr lang="en-US" sz="1200" b="0" dirty="0"/>
              <a:t>Is 4.5 times more common in boys than girls. </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Estimated to occur in 1 of every 59 children to varying degrees.</a:t>
            </a:r>
          </a:p>
          <a:p>
            <a:pPr marL="1085850" lvl="2" indent="-171450">
              <a:buFont typeface="Arial" panose="020B0604020202020204" pitchFamily="34" charset="0"/>
              <a:buChar char="•"/>
            </a:pPr>
            <a:r>
              <a:rPr lang="en-US" sz="1200" b="0" dirty="0"/>
              <a:t>Most children on the autism spectrum have sensory sensitivities.</a:t>
            </a:r>
          </a:p>
          <a:p>
            <a:pPr marL="1085850" lvl="2" indent="-171450">
              <a:buFont typeface="Arial" panose="020B0604020202020204" pitchFamily="34" charset="0"/>
              <a:buChar char="•"/>
            </a:pPr>
            <a:r>
              <a:rPr lang="en-US" sz="1200" b="0" dirty="0"/>
              <a:t>Behavioral signs of ASD may include: </a:t>
            </a:r>
          </a:p>
          <a:p>
            <a:pPr marL="1543050" lvl="3" indent="-171450">
              <a:buFont typeface="Arial" panose="020B0604020202020204" pitchFamily="34" charset="0"/>
              <a:buChar char="•"/>
            </a:pPr>
            <a:r>
              <a:rPr lang="en-US" sz="1200" b="0" kern="1200" dirty="0">
                <a:solidFill>
                  <a:schemeClr val="tx1"/>
                </a:solidFill>
                <a:effectLst/>
                <a:latin typeface="+mn-lt"/>
                <a:ea typeface="+mn-ea"/>
                <a:cs typeface="+mn-cs"/>
              </a:rPr>
              <a:t>Inability to maintain typical back-and-forth conversations.</a:t>
            </a:r>
          </a:p>
          <a:p>
            <a:pPr marL="1543050" lvl="3" indent="-171450">
              <a:buFont typeface="Arial" panose="020B0604020202020204" pitchFamily="34" charset="0"/>
              <a:buChar char="•"/>
            </a:pPr>
            <a:r>
              <a:rPr lang="en-US" sz="1200" b="0" kern="1200" dirty="0">
                <a:solidFill>
                  <a:schemeClr val="tx1"/>
                </a:solidFill>
                <a:effectLst/>
                <a:latin typeface="+mn-lt"/>
                <a:ea typeface="+mn-ea"/>
                <a:cs typeface="+mn-cs"/>
              </a:rPr>
              <a:t>Behavior that deviates from expected developmental milestones:</a:t>
            </a:r>
          </a:p>
          <a:p>
            <a:pPr marL="2000250" marR="0" lvl="4"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effectLst/>
                <a:latin typeface="+mn-lt"/>
                <a:ea typeface="+mn-ea"/>
                <a:cs typeface="+mn-cs"/>
              </a:rPr>
              <a:t>Difficulty initiating social interactions.</a:t>
            </a:r>
          </a:p>
          <a:p>
            <a:pPr marL="2000250" lvl="4" indent="-171450">
              <a:buFont typeface="Arial" panose="020B0604020202020204" pitchFamily="34" charset="0"/>
              <a:buChar char="•"/>
            </a:pPr>
            <a:r>
              <a:rPr lang="en-US" sz="1200" b="0" kern="1200" dirty="0">
                <a:solidFill>
                  <a:schemeClr val="tx1"/>
                </a:solidFill>
                <a:effectLst/>
                <a:latin typeface="+mn-lt"/>
                <a:ea typeface="+mn-ea"/>
                <a:cs typeface="+mn-cs"/>
              </a:rPr>
              <a:t>Lack of eye contact.</a:t>
            </a:r>
          </a:p>
          <a:p>
            <a:pPr marL="2000250" marR="0" lvl="4"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effectLst/>
                <a:latin typeface="+mn-lt"/>
                <a:ea typeface="+mn-ea"/>
                <a:cs typeface="+mn-cs"/>
              </a:rPr>
              <a:t>Lack of facial expressions.</a:t>
            </a:r>
          </a:p>
          <a:p>
            <a:pPr marL="2000250" marR="0" lvl="4"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effectLst/>
                <a:latin typeface="+mn-lt"/>
                <a:ea typeface="+mn-ea"/>
                <a:cs typeface="+mn-cs"/>
              </a:rPr>
              <a:t>Abnormalities of body gestures or other social cues such as posture, vocal tone, or not understanding personal space.</a:t>
            </a:r>
            <a:endParaRPr lang="en-US" sz="1200" b="0" dirty="0">
              <a:effectLst/>
            </a:endParaRP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Segoe UI" panose="020B0502040204020203" pitchFamily="34" charset="0"/>
              </a:rPr>
              <a:t>Important to recognize that some children with ASD may have no physical limitations, whereas others may have severe physical disabilities.</a:t>
            </a:r>
            <a:endParaRPr lang="en-US" sz="1200" b="0" dirty="0">
              <a:effectLst/>
              <a:latin typeface="Arial" panose="020B0604020202020204" pitchFamily="34" charset="0"/>
            </a:endParaRPr>
          </a:p>
          <a:p>
            <a:pPr marL="1085850" lvl="2" indent="-171450">
              <a:buFont typeface="Arial" panose="020B0604020202020204" pitchFamily="34" charset="0"/>
              <a:buChar char="•"/>
            </a:pPr>
            <a:r>
              <a:rPr lang="en-US" sz="1200" b="0" kern="1200" dirty="0">
                <a:solidFill>
                  <a:schemeClr val="tx1"/>
                </a:solidFill>
                <a:effectLst/>
                <a:latin typeface="+mn-lt"/>
                <a:ea typeface="+mn-ea"/>
                <a:cs typeface="+mn-cs"/>
              </a:rPr>
              <a:t> </a:t>
            </a:r>
            <a:r>
              <a:rPr lang="en-US" sz="1200" b="0" dirty="0"/>
              <a:t>Autism is often accompanied by behavioral health conditions that can exacerbate the symptoms.  </a:t>
            </a:r>
          </a:p>
          <a:p>
            <a:pPr marL="1543050" lvl="3" indent="-171450">
              <a:buFont typeface="Arial" panose="020B0604020202020204" pitchFamily="34" charset="0"/>
              <a:buChar char="•"/>
            </a:pPr>
            <a:r>
              <a:rPr lang="en-US" sz="1200" b="0" dirty="0"/>
              <a:t>ADHD (28%) </a:t>
            </a:r>
          </a:p>
          <a:p>
            <a:pPr marL="1543050" lvl="3" indent="-171450">
              <a:buFont typeface="Arial" panose="020B0604020202020204" pitchFamily="34" charset="0"/>
              <a:buChar char="•"/>
            </a:pPr>
            <a:r>
              <a:rPr lang="en-US" sz="1200" b="0" dirty="0"/>
              <a:t>Anxiety (20%) </a:t>
            </a:r>
          </a:p>
          <a:p>
            <a:pPr marL="1543050" lvl="3" indent="-171450">
              <a:buFont typeface="Arial" panose="020B0604020202020204" pitchFamily="34" charset="0"/>
              <a:buChar char="•"/>
            </a:pPr>
            <a:r>
              <a:rPr lang="en-US" sz="1200" dirty="0"/>
              <a:t>Depression, schizophrenia, OCD, bipolar disorder and sleep-wake conditions are all more prevalent in individuals on the spectrum than in the general population.  </a:t>
            </a:r>
          </a:p>
          <a:p>
            <a:pPr marL="628650" lvl="1" indent="-171450">
              <a:buFont typeface="Arial" panose="020B0604020202020204" pitchFamily="34" charset="0"/>
              <a:buChar char="•"/>
            </a:pPr>
            <a:r>
              <a:rPr lang="en-US" sz="1200" dirty="0"/>
              <a:t>Treatment</a:t>
            </a:r>
          </a:p>
          <a:p>
            <a:pPr marL="1085850" lvl="2" indent="-171450">
              <a:buFont typeface="Arial" panose="020B0604020202020204" pitchFamily="34" charset="0"/>
              <a:buChar char="•"/>
            </a:pPr>
            <a:r>
              <a:rPr lang="en-US" sz="1200" dirty="0">
                <a:cs typeface="Calibri" panose="020F0502020204030204"/>
              </a:rPr>
              <a:t>Ensure personal </a:t>
            </a:r>
            <a:r>
              <a:rPr lang="en-US" sz="1200" b="0" dirty="0">
                <a:cs typeface="Calibri" panose="020F0502020204030204"/>
              </a:rPr>
              <a:t>safety.</a:t>
            </a:r>
          </a:p>
          <a:p>
            <a:pPr marL="1085850" lvl="2" indent="-171450">
              <a:buFont typeface="Arial" panose="020B0604020202020204" pitchFamily="34" charset="0"/>
              <a:buChar char="•"/>
            </a:pPr>
            <a:r>
              <a:rPr lang="en-US" sz="1200" dirty="0">
                <a:cs typeface="Calibri" panose="020F0502020204030204"/>
              </a:rPr>
              <a:t>Include the </a:t>
            </a:r>
            <a:r>
              <a:rPr lang="en-US" sz="1200" b="0" dirty="0">
                <a:cs typeface="Calibri" panose="020F0502020204030204"/>
              </a:rPr>
              <a:t>caregiver.</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Segoe UI" panose="020B0502040204020203" pitchFamily="34" charset="0"/>
              </a:rPr>
              <a:t>Children with severe developmental delay often respond better to distraction techniques.</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Segoe UI" panose="020B0502040204020203" pitchFamily="34" charset="0"/>
              </a:rPr>
              <a:t>Fidget tools, light, videos/music.</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Segoe UI" panose="020B0502040204020203" pitchFamily="34" charset="0"/>
              </a:rPr>
              <a:t>Work with the family to determine what has worked best for the patient in the past.</a:t>
            </a:r>
            <a:endParaRPr lang="en-US" sz="1200" b="0" dirty="0">
              <a:effectLst/>
              <a:latin typeface="Arial" panose="020B0604020202020204" pitchFamily="34" charset="0"/>
            </a:endParaRPr>
          </a:p>
          <a:p>
            <a:pPr marL="1085850" lvl="2" indent="-171450">
              <a:buFont typeface="Arial" panose="020B0604020202020204" pitchFamily="34" charset="0"/>
              <a:buChar char="•"/>
            </a:pPr>
            <a:r>
              <a:rPr lang="en-US" sz="1200" b="0" dirty="0">
                <a:cs typeface="Calibri" panose="020F0502020204030204"/>
              </a:rPr>
              <a:t>Avoid use of flashing lights and sirens.</a:t>
            </a:r>
          </a:p>
          <a:p>
            <a:pPr marL="1085850" lvl="2" indent="-171450">
              <a:buFont typeface="Arial" panose="020B0604020202020204" pitchFamily="34" charset="0"/>
              <a:buChar char="•"/>
            </a:pPr>
            <a:r>
              <a:rPr lang="en-US" sz="1200" b="0" dirty="0">
                <a:cs typeface="Calibri" panose="020F0502020204030204"/>
              </a:rPr>
              <a:t>Limit the number of caregivers on scene and interaction with the child.</a:t>
            </a:r>
          </a:p>
          <a:p>
            <a:pPr marL="1085850" lvl="2" indent="-171450">
              <a:buFont typeface="Arial" panose="020B0604020202020204" pitchFamily="34" charset="0"/>
              <a:buChar char="•"/>
            </a:pPr>
            <a:r>
              <a:rPr lang="en-US" sz="1200" b="0" kern="1200" dirty="0">
                <a:solidFill>
                  <a:schemeClr val="tx1"/>
                </a:solidFill>
                <a:effectLst/>
                <a:latin typeface="+mn-lt"/>
                <a:ea typeface="+mn-ea"/>
                <a:cs typeface="+mn-cs"/>
              </a:rPr>
              <a:t>Explain the restraints on a stretcher are just like a seat belt they would wear in the car and are needed for safety. </a:t>
            </a:r>
          </a:p>
          <a:p>
            <a:pPr marL="1085850" lvl="2" indent="-171450">
              <a:buFont typeface="Arial" panose="020B0604020202020204" pitchFamily="34" charset="0"/>
              <a:buChar char="•"/>
            </a:pPr>
            <a:r>
              <a:rPr lang="en-US" sz="1200" b="0" kern="1200" dirty="0">
                <a:solidFill>
                  <a:schemeClr val="tx1"/>
                </a:solidFill>
                <a:effectLst/>
                <a:latin typeface="+mn-lt"/>
                <a:ea typeface="+mn-ea"/>
                <a:cs typeface="+mn-cs"/>
              </a:rPr>
              <a:t>Move slowly when approaching the patient.</a:t>
            </a:r>
          </a:p>
          <a:p>
            <a:pPr marL="1085850" lvl="2" indent="-171450">
              <a:buFont typeface="Arial" panose="020B0604020202020204" pitchFamily="34" charset="0"/>
              <a:buChar char="•"/>
            </a:pPr>
            <a:r>
              <a:rPr lang="en-US" sz="1200" b="0" kern="1200" dirty="0">
                <a:solidFill>
                  <a:schemeClr val="tx1"/>
                </a:solidFill>
                <a:effectLst/>
                <a:latin typeface="+mn-lt"/>
                <a:ea typeface="+mn-ea"/>
                <a:cs typeface="+mn-cs"/>
              </a:rPr>
              <a:t>Be prepared to change your approach, because the child may become aggressive due to their inability to communicate verbally.</a:t>
            </a:r>
          </a:p>
          <a:p>
            <a:pPr marL="1543050" lvl="3" indent="-171450">
              <a:buFont typeface="Arial" panose="020B0604020202020204" pitchFamily="34" charset="0"/>
              <a:buChar char="•"/>
            </a:pPr>
            <a:r>
              <a:rPr lang="en-US" sz="1200" b="0" kern="1200" dirty="0">
                <a:solidFill>
                  <a:schemeClr val="tx1"/>
                </a:solidFill>
                <a:effectLst/>
                <a:latin typeface="+mn-lt"/>
                <a:ea typeface="+mn-ea"/>
                <a:cs typeface="+mn-cs"/>
              </a:rPr>
              <a:t>May have difficulty performing procedures due to the patient continuously refusing or aggressiveness.</a:t>
            </a:r>
          </a:p>
          <a:p>
            <a:pPr marL="2000250" lvl="4" indent="-171450">
              <a:buFont typeface="Arial" panose="020B0604020202020204" pitchFamily="34" charset="0"/>
              <a:buChar char="•"/>
            </a:pPr>
            <a:r>
              <a:rPr lang="en-US" sz="1200" b="0" kern="1200" dirty="0">
                <a:solidFill>
                  <a:schemeClr val="tx1"/>
                </a:solidFill>
                <a:effectLst/>
                <a:latin typeface="+mn-lt"/>
                <a:ea typeface="+mn-ea"/>
                <a:cs typeface="+mn-cs"/>
              </a:rPr>
              <a:t>May need to evaluate the risk vs benefit of a procedure.</a:t>
            </a:r>
          </a:p>
          <a:p>
            <a:pPr marL="2000250" marR="0" lvl="4"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Segoe UI" panose="020B0502040204020203" pitchFamily="34" charset="0"/>
              </a:rPr>
              <a:t>Restraints and medications should be considered a last resort. </a:t>
            </a:r>
          </a:p>
          <a:p>
            <a:pPr marL="2457450" marR="0" lvl="5"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Segoe UI" panose="020B0502040204020203" pitchFamily="34" charset="0"/>
              </a:rPr>
              <a:t>Restraints can be particularly stressful and worsen the agitation a child is experiencing. </a:t>
            </a:r>
          </a:p>
          <a:p>
            <a:pPr marL="2457450" marR="0" lvl="5"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Segoe UI" panose="020B0502040204020203" pitchFamily="34" charset="0"/>
              </a:rPr>
              <a:t>In many cases, papoose restraints work better than typical soft restraints due to providing a feeling of comfort (similar concept to weighted blankets). </a:t>
            </a:r>
            <a:endParaRPr lang="en-US" sz="1200" b="0" dirty="0">
              <a:effectLst/>
              <a:latin typeface="Arial" panose="020B0604020202020204" pitchFamily="34" charset="0"/>
            </a:endParaRPr>
          </a:p>
          <a:p>
            <a:pPr marL="171450" indent="-171450">
              <a:buFont typeface="Arial" panose="020B0604020202020204" pitchFamily="34" charset="0"/>
              <a:buChar char="•"/>
            </a:pPr>
            <a:r>
              <a:rPr lang="en-US" sz="1200" b="0" dirty="0"/>
              <a:t>Discuss the stigma of mental illness and why people may be opposed to lumping some of these disorders under the “behavioral health” umbrella.</a:t>
            </a:r>
          </a:p>
          <a:p>
            <a:endParaRPr lang="en-US" sz="1200" dirty="0"/>
          </a:p>
        </p:txBody>
      </p:sp>
      <p:sp>
        <p:nvSpPr>
          <p:cNvPr id="4" name="Slide Number Placeholder 3"/>
          <p:cNvSpPr>
            <a:spLocks noGrp="1"/>
          </p:cNvSpPr>
          <p:nvPr>
            <p:ph type="sldNum" sz="quarter" idx="10"/>
          </p:nvPr>
        </p:nvSpPr>
        <p:spPr/>
        <p:txBody>
          <a:bodyPr/>
          <a:lstStyle/>
          <a:p>
            <a:fld id="{AD091DD8-0BDF-4267-A8C7-4451F3AC1292}" type="slidenum">
              <a:rPr lang="en-US" smtClean="0"/>
              <a:t>11</a:t>
            </a:fld>
            <a:endParaRPr lang="en-US" dirty="0"/>
          </a:p>
        </p:txBody>
      </p:sp>
    </p:spTree>
    <p:extLst>
      <p:ext uri="{BB962C8B-B14F-4D97-AF65-F5344CB8AC3E}">
        <p14:creationId xmlns:p14="http://schemas.microsoft.com/office/powerpoint/2010/main" val="32620357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defTabSz="931774">
              <a:defRPr/>
            </a:pPr>
            <a:r>
              <a:rPr lang="en-US" dirty="0"/>
              <a:t>Instructor</a:t>
            </a:r>
            <a:r>
              <a:rPr lang="en-US" baseline="0" dirty="0"/>
              <a:t> Notes</a:t>
            </a:r>
          </a:p>
          <a:p>
            <a:pPr defTabSz="931774">
              <a:defRPr/>
            </a:pPr>
            <a:endParaRPr lang="en-US" baseline="0" dirty="0"/>
          </a:p>
          <a:p>
            <a:pPr marL="171450" indent="-171450" defTabSz="931774">
              <a:buFont typeface="Arial" panose="020B0604020202020204" pitchFamily="34" charset="0"/>
              <a:buChar char="•"/>
              <a:defRPr/>
            </a:pPr>
            <a:r>
              <a:rPr lang="en-US" dirty="0"/>
              <a:t>For students other than prehospital practitioners, dispatch information can be modified.</a:t>
            </a:r>
          </a:p>
          <a:p>
            <a:pPr marL="171450" indent="-171450" defTabSz="931774">
              <a:buFont typeface="Arial" panose="020B0604020202020204" pitchFamily="34" charset="0"/>
              <a:buChar char="•"/>
              <a:defRPr/>
            </a:pPr>
            <a:r>
              <a:rPr lang="en-US" dirty="0"/>
              <a:t>What are your initial concerns and possible differential diagnosis from the dispatch information?</a:t>
            </a:r>
          </a:p>
          <a:p>
            <a:pPr marL="628650" marR="0" lvl="1"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Initial</a:t>
            </a:r>
            <a:r>
              <a:rPr lang="en-US" baseline="0" dirty="0"/>
              <a:t> impression begins when the dispatch information is received. </a:t>
            </a:r>
          </a:p>
          <a:p>
            <a:pPr marL="1085850" lvl="2" indent="-171450" defTabSz="931774">
              <a:buFont typeface="Arial" panose="020B0604020202020204" pitchFamily="34" charset="0"/>
              <a:buChar char="•"/>
              <a:defRPr/>
            </a:pPr>
            <a:r>
              <a:rPr lang="en-US" dirty="0"/>
              <a:t>Initial concerns</a:t>
            </a:r>
          </a:p>
          <a:p>
            <a:pPr marL="1543050" lvl="3" indent="-171450" defTabSz="931774">
              <a:buFont typeface="Arial" panose="020B0604020202020204" pitchFamily="34" charset="0"/>
              <a:buChar char="•"/>
              <a:defRPr/>
            </a:pPr>
            <a:r>
              <a:rPr lang="en-US" dirty="0"/>
              <a:t>Difficulty breathing</a:t>
            </a:r>
          </a:p>
          <a:p>
            <a:pPr marL="1085850" lvl="2" indent="-171450" defTabSz="931774">
              <a:buFont typeface="Arial" panose="020B0604020202020204" pitchFamily="34" charset="0"/>
              <a:buChar char="•"/>
              <a:defRPr/>
            </a:pPr>
            <a:r>
              <a:rPr lang="en-US" dirty="0"/>
              <a:t>Differential diagnosis:</a:t>
            </a:r>
          </a:p>
          <a:p>
            <a:pPr marL="1543050" lvl="3" indent="-171450">
              <a:buFont typeface="Arial" panose="020B0604020202020204" pitchFamily="34" charset="0"/>
              <a:buChar char="•"/>
            </a:pPr>
            <a:r>
              <a:rPr lang="en-US" sz="1200" kern="1200" dirty="0">
                <a:solidFill>
                  <a:schemeClr val="tx1"/>
                </a:solidFill>
                <a:effectLst/>
                <a:latin typeface="+mn-lt"/>
                <a:ea typeface="+mn-ea"/>
                <a:cs typeface="+mn-cs"/>
              </a:rPr>
              <a:t>Asthma attack</a:t>
            </a:r>
          </a:p>
          <a:p>
            <a:pPr marL="1543050" lvl="3" indent="-171450">
              <a:buFont typeface="Arial" panose="020B0604020202020204" pitchFamily="34" charset="0"/>
              <a:buChar char="•"/>
            </a:pPr>
            <a:r>
              <a:rPr lang="en-US" sz="1200" kern="1200" dirty="0">
                <a:solidFill>
                  <a:schemeClr val="tx1"/>
                </a:solidFill>
                <a:effectLst/>
                <a:latin typeface="+mn-lt"/>
                <a:ea typeface="+mn-ea"/>
                <a:cs typeface="+mn-cs"/>
              </a:rPr>
              <a:t>Pneumonia</a:t>
            </a:r>
          </a:p>
          <a:p>
            <a:pPr marL="1543050" lvl="3" indent="-171450">
              <a:buFont typeface="Arial" panose="020B0604020202020204" pitchFamily="34" charset="0"/>
              <a:buChar char="•"/>
            </a:pPr>
            <a:r>
              <a:rPr lang="en-US" sz="1200" kern="1200" dirty="0">
                <a:solidFill>
                  <a:schemeClr val="tx1"/>
                </a:solidFill>
                <a:effectLst/>
                <a:latin typeface="+mn-lt"/>
                <a:ea typeface="+mn-ea"/>
                <a:cs typeface="+mn-cs"/>
              </a:rPr>
              <a:t>Upper respiratory infection (URI)</a:t>
            </a:r>
          </a:p>
          <a:p>
            <a:pPr marL="1543050" lvl="3" indent="-171450">
              <a:buFont typeface="Arial" panose="020B0604020202020204" pitchFamily="34" charset="0"/>
              <a:buChar char="•"/>
            </a:pPr>
            <a:r>
              <a:rPr lang="en-US" sz="1200" kern="1200" dirty="0">
                <a:solidFill>
                  <a:schemeClr val="tx1"/>
                </a:solidFill>
                <a:effectLst/>
                <a:latin typeface="+mn-lt"/>
                <a:ea typeface="+mn-ea"/>
                <a:cs typeface="+mn-cs"/>
              </a:rPr>
              <a:t>Panic attack</a:t>
            </a:r>
          </a:p>
          <a:p>
            <a:pPr marL="1543050" lvl="3" indent="-171450">
              <a:buFont typeface="Arial" panose="020B0604020202020204" pitchFamily="34" charset="0"/>
              <a:buChar char="•"/>
            </a:pPr>
            <a:r>
              <a:rPr lang="en-US" sz="1200" kern="1200" dirty="0">
                <a:solidFill>
                  <a:schemeClr val="tx1"/>
                </a:solidFill>
                <a:effectLst/>
                <a:latin typeface="+mn-lt"/>
                <a:ea typeface="+mn-ea"/>
                <a:cs typeface="+mn-cs"/>
              </a:rPr>
              <a:t>Chemical exposure</a:t>
            </a:r>
          </a:p>
          <a:p>
            <a:pPr marL="1543050" lvl="3" indent="-171450">
              <a:buFont typeface="Arial" panose="020B0604020202020204" pitchFamily="34" charset="0"/>
              <a:buChar char="•"/>
            </a:pPr>
            <a:r>
              <a:rPr lang="en-US" sz="1200" kern="1200" dirty="0">
                <a:solidFill>
                  <a:schemeClr val="tx1"/>
                </a:solidFill>
                <a:effectLst/>
                <a:latin typeface="+mn-lt"/>
                <a:ea typeface="+mn-ea"/>
                <a:cs typeface="+mn-cs"/>
              </a:rPr>
              <a:t>Illicit drug use</a:t>
            </a:r>
          </a:p>
          <a:p>
            <a:pPr marL="1543050" lvl="3" indent="-171450">
              <a:buFont typeface="Arial" panose="020B0604020202020204" pitchFamily="34" charset="0"/>
              <a:buChar char="•"/>
            </a:pPr>
            <a:r>
              <a:rPr lang="en-US" sz="1200" kern="1200" dirty="0">
                <a:solidFill>
                  <a:schemeClr val="tx1"/>
                </a:solidFill>
                <a:effectLst/>
                <a:latin typeface="+mn-lt"/>
                <a:ea typeface="+mn-ea"/>
                <a:cs typeface="+mn-cs"/>
              </a:rPr>
              <a:t>Seasonal allergies</a:t>
            </a:r>
          </a:p>
          <a:p>
            <a:pPr marL="171450" lvl="0" indent="-171450" defTabSz="931774">
              <a:buFont typeface="Arial" panose="020B0604020202020204" pitchFamily="34" charset="0"/>
              <a:buChar char="•"/>
              <a:defRPr/>
            </a:pPr>
            <a:r>
              <a:rPr lang="en-US" dirty="0"/>
              <a:t>Discuss the importance of scene assessment and awareness.</a:t>
            </a:r>
          </a:p>
          <a:p>
            <a:pPr marL="628650" lvl="1" indent="-171450" defTabSz="931774">
              <a:buFont typeface="Arial" panose="020B0604020202020204" pitchFamily="34" charset="0"/>
              <a:buChar char="•"/>
              <a:defRPr/>
            </a:pPr>
            <a:r>
              <a:rPr lang="en-US" dirty="0"/>
              <a:t>Expand on how it applies to this case</a:t>
            </a:r>
          </a:p>
          <a:p>
            <a:pPr marL="914400" lvl="2" indent="0" defTabSz="931774">
              <a:buFont typeface="Arial" panose="020B0604020202020204" pitchFamily="34" charset="0"/>
              <a:buNone/>
              <a:defRPr/>
            </a:pPr>
            <a:endParaRPr lang="en-US" dirty="0"/>
          </a:p>
          <a:p>
            <a:pPr marL="171450" marR="0" lvl="0"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Case 1 involves a 13-year-old male with difficulty breathing. </a:t>
            </a:r>
          </a:p>
          <a:p>
            <a:pPr marL="628650" marR="0" lvl="1"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Diagnosis: </a:t>
            </a:r>
            <a:r>
              <a:rPr lang="en-US" sz="1200" dirty="0"/>
              <a:t>Panic attack</a:t>
            </a:r>
            <a:endParaRPr lang="en-US" dirty="0"/>
          </a:p>
          <a:p>
            <a:r>
              <a:rPr lang="en-US" dirty="0"/>
              <a:t> </a:t>
            </a:r>
          </a:p>
        </p:txBody>
      </p:sp>
      <p:sp>
        <p:nvSpPr>
          <p:cNvPr id="4" name="Slide Number Placeholder 3"/>
          <p:cNvSpPr>
            <a:spLocks noGrp="1"/>
          </p:cNvSpPr>
          <p:nvPr>
            <p:ph type="sldNum" sz="quarter" idx="10"/>
          </p:nvPr>
        </p:nvSpPr>
        <p:spPr/>
        <p:txBody>
          <a:bodyPr/>
          <a:lstStyle/>
          <a:p>
            <a:fld id="{4912146E-B839-164B-9975-6846FA04A511}" type="slidenum">
              <a:rPr lang="en-US" smtClean="0"/>
              <a:pPr/>
              <a:t>12</a:t>
            </a:fld>
            <a:endParaRPr lang="en-US" dirty="0"/>
          </a:p>
        </p:txBody>
      </p:sp>
    </p:spTree>
    <p:extLst>
      <p:ext uri="{BB962C8B-B14F-4D97-AF65-F5344CB8AC3E}">
        <p14:creationId xmlns:p14="http://schemas.microsoft.com/office/powerpoint/2010/main" val="6212256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sz="1200" dirty="0"/>
              <a:t>Instructor Notes</a:t>
            </a:r>
          </a:p>
          <a:p>
            <a:endParaRPr lang="en-US" sz="1200" b="0" dirty="0"/>
          </a:p>
          <a:p>
            <a:pPr marL="171450" indent="-171450">
              <a:buFont typeface="Arial" panose="020B0604020202020204" pitchFamily="34" charset="0"/>
              <a:buChar char="•"/>
            </a:pPr>
            <a:r>
              <a:rPr lang="en-US" sz="1200" b="0" baseline="0" dirty="0"/>
              <a:t>Discuss the following initial findings at the scene and PAT findings: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You are met by the nurse and patient outside in front of the school.</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PAT</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Appearance:</a:t>
            </a:r>
            <a:r>
              <a:rPr lang="en-US" sz="1200" b="0" baseline="0" dirty="0"/>
              <a:t> </a:t>
            </a:r>
            <a:r>
              <a:rPr lang="en-US" sz="1200" b="0" dirty="0"/>
              <a:t>Alert and anxious.</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Work of breathing:</a:t>
            </a:r>
            <a:r>
              <a:rPr lang="en-US" sz="1200" b="0" baseline="0" dirty="0"/>
              <a:t> </a:t>
            </a:r>
            <a:r>
              <a:rPr lang="en-US" sz="1200" b="0" dirty="0"/>
              <a:t>Rapid, regular, and shallow.</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Circulation: Skin is warm and sweaty.</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0" dirty="0"/>
              <a:t>The nurse states that she was advised by students that the patient was sitting on a bench in front of the school having trouble breathing.</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0" dirty="0"/>
              <a:t>The child states that his heart is racing and that he is unable to catch his breath.</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0" dirty="0"/>
              <a:t>The nurse advises you the mother will meet you at the hospital.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0" dirty="0"/>
              <a:t>Discuss additional precautions or concerns that may be warranted based on initial observations. </a:t>
            </a:r>
          </a:p>
          <a:p>
            <a:pPr marL="171450" lvl="0" indent="-171450">
              <a:buFont typeface="Arial" panose="020B0604020202020204" pitchFamily="34" charset="0"/>
              <a:buChar char="•"/>
            </a:pPr>
            <a:r>
              <a:rPr lang="en-US" sz="1200" b="0" baseline="0" dirty="0"/>
              <a:t>Is this patient “Quick” or “Not Quick”?</a:t>
            </a:r>
          </a:p>
          <a:p>
            <a:pPr marL="628650" lvl="1" indent="-171450">
              <a:buFont typeface="Arial" panose="020B0604020202020204" pitchFamily="34" charset="0"/>
              <a:buChar char="•"/>
            </a:pPr>
            <a:r>
              <a:rPr lang="en-US" sz="1200" b="0" baseline="0" dirty="0"/>
              <a:t>The patient is “Not Quick.” </a:t>
            </a:r>
          </a:p>
          <a:p>
            <a:pPr marL="1085850" lvl="2" indent="-171450">
              <a:buFont typeface="Arial" panose="020B0604020202020204" pitchFamily="34" charset="0"/>
              <a:buChar char="•"/>
            </a:pPr>
            <a:r>
              <a:rPr lang="en-US" sz="1200" b="0" baseline="0" dirty="0"/>
              <a:t>Explain how this determination was made.</a:t>
            </a:r>
            <a:endParaRPr lang="en-US" sz="1200"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Have you identified any possible red flags?</a:t>
            </a:r>
          </a:p>
          <a:p>
            <a:pPr marL="628650" lvl="1" indent="-171450">
              <a:buFont typeface="Arial" panose="020B0604020202020204" pitchFamily="34" charset="0"/>
              <a:buChar char="•"/>
            </a:pPr>
            <a:r>
              <a:rPr lang="en-US" sz="1200" b="0" dirty="0"/>
              <a:t>Tachycardia and tachypnea</a:t>
            </a:r>
          </a:p>
          <a:p>
            <a:endParaRPr lang="en-US" sz="1200" dirty="0"/>
          </a:p>
        </p:txBody>
      </p:sp>
      <p:sp>
        <p:nvSpPr>
          <p:cNvPr id="4" name="Slide Number Placeholder 3"/>
          <p:cNvSpPr>
            <a:spLocks noGrp="1"/>
          </p:cNvSpPr>
          <p:nvPr>
            <p:ph type="sldNum" sz="quarter" idx="10"/>
          </p:nvPr>
        </p:nvSpPr>
        <p:spPr/>
        <p:txBody>
          <a:bodyPr/>
          <a:lstStyle/>
          <a:p>
            <a:fld id="{7D9ABA14-E0BF-4CBF-A78A-9309057C9CEC}" type="slidenum">
              <a:rPr lang="en-US" smtClean="0"/>
              <a:pPr/>
              <a:t>13</a:t>
            </a:fld>
            <a:endParaRPr lang="en-US" dirty="0"/>
          </a:p>
        </p:txBody>
      </p:sp>
    </p:spTree>
    <p:extLst>
      <p:ext uri="{BB962C8B-B14F-4D97-AF65-F5344CB8AC3E}">
        <p14:creationId xmlns:p14="http://schemas.microsoft.com/office/powerpoint/2010/main" val="24675185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sz="1200" dirty="0"/>
              <a:t>Instructor Notes</a:t>
            </a:r>
          </a:p>
          <a:p>
            <a:endParaRPr lang="en-US" sz="1200" baseline="0" dirty="0"/>
          </a:p>
          <a:p>
            <a:pPr marL="171450" indent="-171450">
              <a:buFont typeface="Arial" panose="020B0604020202020204" pitchFamily="34" charset="0"/>
              <a:buChar char="•"/>
            </a:pPr>
            <a:r>
              <a:rPr lang="en-US" sz="1200" baseline="0" dirty="0"/>
              <a:t>Discuss the primary survey</a:t>
            </a:r>
            <a:r>
              <a:rPr lang="en-US" sz="1200" b="1" baseline="0" dirty="0"/>
              <a: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aseline="0" dirty="0"/>
              <a:t>Note that the PAT is completed prior to the primary surve</a:t>
            </a:r>
            <a:r>
              <a:rPr lang="en-US" sz="1200" b="0" baseline="0" dirty="0"/>
              <a:t>y.</a:t>
            </a:r>
          </a:p>
          <a:p>
            <a:pPr marL="1085850" lvl="2" indent="-171450">
              <a:buFont typeface="Arial" panose="020B0604020202020204" pitchFamily="34" charset="0"/>
              <a:buChar char="•"/>
            </a:pPr>
            <a:r>
              <a:rPr lang="en-US" sz="1200" baseline="0" dirty="0"/>
              <a:t>Ask participants to explain any abnormal findings of their patient(s), whether physical and/or developmental, and why. </a:t>
            </a:r>
          </a:p>
          <a:p>
            <a:pPr marL="171450" lvl="0" indent="-171450">
              <a:buFont typeface="Arial" panose="020B0604020202020204" pitchFamily="34" charset="0"/>
              <a:buChar char="•"/>
            </a:pPr>
            <a:r>
              <a:rPr lang="en-US" sz="1200" dirty="0"/>
              <a:t>Discuss any life threats </a:t>
            </a:r>
            <a:r>
              <a:rPr lang="en-US" sz="1200" b="0" dirty="0"/>
              <a:t>identified in this case.</a:t>
            </a:r>
          </a:p>
          <a:p>
            <a:pPr marL="628650" lvl="1" indent="-171450">
              <a:buFont typeface="Arial" panose="020B0604020202020204" pitchFamily="34" charset="0"/>
              <a:buChar char="•"/>
            </a:pPr>
            <a:r>
              <a:rPr lang="en-US" sz="1200" b="0" dirty="0"/>
              <a:t>There are no life threats.</a:t>
            </a:r>
          </a:p>
          <a:p>
            <a:pPr marL="171450" lvl="0" indent="-171450">
              <a:buFont typeface="Arial" panose="020B0604020202020204" pitchFamily="34" charset="0"/>
              <a:buChar char="•"/>
            </a:pPr>
            <a:r>
              <a:rPr lang="en-US" sz="1200" b="0" dirty="0"/>
              <a:t>Primary survey</a:t>
            </a:r>
          </a:p>
          <a:p>
            <a:pPr marL="514350" lvl="3" indent="-171450">
              <a:spcBef>
                <a:spcPts val="750"/>
              </a:spcBef>
              <a:buSzPct val="80000"/>
              <a:buFont typeface="Arial" panose="020B0604020202020204" pitchFamily="34" charset="0"/>
              <a:buChar char="•"/>
            </a:pPr>
            <a:r>
              <a:rPr lang="en-US" sz="1200" b="0" dirty="0"/>
              <a:t>X – No bleeding found.</a:t>
            </a:r>
          </a:p>
          <a:p>
            <a:pPr marL="514350" lvl="3" indent="-171450">
              <a:spcBef>
                <a:spcPts val="750"/>
              </a:spcBef>
              <a:buSzPct val="80000"/>
              <a:buFont typeface="Arial" panose="020B0604020202020204" pitchFamily="34" charset="0"/>
              <a:buChar char="•"/>
            </a:pPr>
            <a:r>
              <a:rPr lang="en-US" sz="1200" b="0" dirty="0"/>
              <a:t>A – Patent.</a:t>
            </a:r>
          </a:p>
          <a:p>
            <a:pPr marL="514350" lvl="3" indent="-171450">
              <a:spcBef>
                <a:spcPts val="750"/>
              </a:spcBef>
              <a:buSzPct val="80000"/>
              <a:buFont typeface="Arial" panose="020B0604020202020204" pitchFamily="34" charset="0"/>
              <a:buChar char="•"/>
            </a:pPr>
            <a:r>
              <a:rPr lang="en-US" sz="1200" b="0" dirty="0"/>
              <a:t>B – Regular, rapid, and shallow. Lung sounds are clear bilaterally.</a:t>
            </a:r>
          </a:p>
          <a:p>
            <a:pPr marL="514350" lvl="3" indent="-171450">
              <a:spcBef>
                <a:spcPts val="750"/>
              </a:spcBef>
              <a:buSzPct val="80000"/>
              <a:buFont typeface="Arial" panose="020B0604020202020204" pitchFamily="34" charset="0"/>
              <a:buChar char="•"/>
            </a:pPr>
            <a:r>
              <a:rPr lang="en-US" sz="1200" b="0" dirty="0"/>
              <a:t>C - Radial pulses are strong and rapid. Skin is warm, dry, and pink.</a:t>
            </a:r>
          </a:p>
          <a:p>
            <a:pPr marL="514350" lvl="3" indent="-171450">
              <a:spcBef>
                <a:spcPts val="750"/>
              </a:spcBef>
              <a:buSzPct val="80000"/>
              <a:buFont typeface="Arial" panose="020B0604020202020204" pitchFamily="34" charset="0"/>
              <a:buChar char="•"/>
            </a:pPr>
            <a:r>
              <a:rPr lang="en-US" sz="1200" b="0" dirty="0"/>
              <a:t>D – Alert, GCS = 15 (E4, V5, M6).</a:t>
            </a:r>
          </a:p>
          <a:p>
            <a:pPr marL="514350" lvl="3" indent="-171450">
              <a:spcBef>
                <a:spcPts val="750"/>
              </a:spcBef>
              <a:buSzPct val="80000"/>
              <a:buFont typeface="Arial" panose="020B0604020202020204" pitchFamily="34" charset="0"/>
              <a:buChar char="•"/>
            </a:pPr>
            <a:r>
              <a:rPr lang="en-US" sz="1200" b="0" dirty="0"/>
              <a:t>E – Sitting on school bench, good hygiene.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What would your initial treatment be?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Discuss treatment options per local guidelines and policy.</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Treatment should focus on calming and coaching the child’s breathing.</a:t>
            </a:r>
          </a:p>
          <a:p>
            <a:pPr marL="1371600" marR="0" lvl="3"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p>
          <a:p>
            <a:pPr marL="0" lvl="2" indent="0">
              <a:spcBef>
                <a:spcPts val="750"/>
              </a:spcBef>
              <a:buSzPct val="80000"/>
              <a:buFont typeface="Arial" panose="020B0604020202020204" pitchFamily="34" charset="0"/>
              <a:buNone/>
            </a:pPr>
            <a:endParaRPr lang="en-US" sz="1200" dirty="0"/>
          </a:p>
        </p:txBody>
      </p:sp>
      <p:sp>
        <p:nvSpPr>
          <p:cNvPr id="4" name="Slide Number Placeholder 3"/>
          <p:cNvSpPr>
            <a:spLocks noGrp="1"/>
          </p:cNvSpPr>
          <p:nvPr>
            <p:ph type="sldNum" sz="quarter" idx="10"/>
          </p:nvPr>
        </p:nvSpPr>
        <p:spPr/>
        <p:txBody>
          <a:bodyPr/>
          <a:lstStyle/>
          <a:p>
            <a:fld id="{4912146E-B839-164B-9975-6846FA04A511}" type="slidenum">
              <a:rPr lang="en-US" smtClean="0"/>
              <a:pPr/>
              <a:t>14</a:t>
            </a:fld>
            <a:endParaRPr lang="en-US" dirty="0"/>
          </a:p>
        </p:txBody>
      </p:sp>
    </p:spTree>
    <p:extLst>
      <p:ext uri="{BB962C8B-B14F-4D97-AF65-F5344CB8AC3E}">
        <p14:creationId xmlns:p14="http://schemas.microsoft.com/office/powerpoint/2010/main" val="40640522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Instructor Notes</a:t>
            </a:r>
          </a:p>
          <a:p>
            <a:endParaRPr lang="en-US" dirty="0"/>
          </a:p>
          <a:p>
            <a:pPr marL="171450" indent="-171450">
              <a:buFont typeface="Arial" panose="020B0604020202020204" pitchFamily="34" charset="0"/>
              <a:buChar char="•"/>
            </a:pPr>
            <a:r>
              <a:rPr lang="en-US" dirty="0"/>
              <a:t>Review history </a:t>
            </a:r>
            <a:r>
              <a:rPr lang="en-US" baseline="0" dirty="0"/>
              <a:t>taking using the OPQRST mnemonic.</a:t>
            </a:r>
          </a:p>
          <a:p>
            <a:pPr lvl="1"/>
            <a:r>
              <a:rPr lang="en-US" dirty="0"/>
              <a:t>O – Sudden</a:t>
            </a:r>
          </a:p>
          <a:p>
            <a:pPr lvl="1"/>
            <a:r>
              <a:rPr lang="en-US" dirty="0"/>
              <a:t>P – When he discusses the reason, his symptoms increase, and he gets upset</a:t>
            </a:r>
          </a:p>
          <a:p>
            <a:pPr lvl="1"/>
            <a:r>
              <a:rPr lang="en-US" dirty="0"/>
              <a:t>Q – None</a:t>
            </a:r>
          </a:p>
          <a:p>
            <a:pPr lvl="1"/>
            <a:r>
              <a:rPr lang="en-US" dirty="0"/>
              <a:t>R – None</a:t>
            </a:r>
          </a:p>
          <a:p>
            <a:pPr lvl="1"/>
            <a:r>
              <a:rPr lang="en-US" dirty="0"/>
              <a:t>S – None</a:t>
            </a:r>
          </a:p>
          <a:p>
            <a:pPr lvl="1"/>
            <a:r>
              <a:rPr lang="en-US" dirty="0"/>
              <a:t>T – 20 minutes</a:t>
            </a:r>
          </a:p>
          <a:p>
            <a:pPr marL="171450" lvl="0" indent="-171450">
              <a:buFont typeface="Arial" panose="020B0604020202020204" pitchFamily="34" charset="0"/>
              <a:buChar char="•"/>
            </a:pPr>
            <a:r>
              <a:rPr lang="en-US" dirty="0"/>
              <a:t>Participant engagement: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Expand on additional measures that may be used to calm the patient.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12146E-B839-164B-9975-6846FA04A51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738990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sz="1200" dirty="0"/>
              <a:t>Instructor Notes</a:t>
            </a:r>
          </a:p>
          <a:p>
            <a:pPr marL="171450" indent="-171450">
              <a:buFont typeface="Arial" panose="020B0604020202020204" pitchFamily="34" charset="0"/>
              <a:buChar char="•"/>
            </a:pPr>
            <a:endParaRPr lang="en-US" sz="1200" dirty="0"/>
          </a:p>
          <a:p>
            <a:pPr marL="171450" indent="-171450">
              <a:buFont typeface="Arial" panose="020B0604020202020204" pitchFamily="34" charset="0"/>
              <a:buChar char="•"/>
            </a:pPr>
            <a:r>
              <a:rPr lang="en-US" sz="1200" dirty="0"/>
              <a:t>Review history taking using </a:t>
            </a:r>
            <a:r>
              <a:rPr lang="en-US" sz="1200" b="0" dirty="0"/>
              <a:t>SAMPLER.</a:t>
            </a:r>
          </a:p>
          <a:p>
            <a:pPr marL="565150" lvl="2" indent="-273050">
              <a:buSzPct val="80000"/>
              <a:buFont typeface="Wingdings" charset="2"/>
              <a:buChar char="§"/>
              <a:tabLst>
                <a:tab pos="1028700" algn="l"/>
              </a:tabLst>
            </a:pPr>
            <a:r>
              <a:rPr lang="en-US" sz="1200" b="0" dirty="0"/>
              <a:t>S ‒ </a:t>
            </a:r>
            <a:r>
              <a:rPr lang="en-US" sz="1200" b="0" kern="1200" dirty="0">
                <a:solidFill>
                  <a:schemeClr val="tx1"/>
                </a:solidFill>
                <a:effectLst/>
                <a:latin typeface="+mn-lt"/>
                <a:ea typeface="+mn-ea"/>
                <a:cs typeface="+mn-cs"/>
              </a:rPr>
              <a:t>Rapid breathing, anxiety, heart racing with palpitations.</a:t>
            </a:r>
            <a:endParaRPr lang="en-US" sz="1200" b="0" dirty="0"/>
          </a:p>
          <a:p>
            <a:pPr marL="565150" lvl="2" indent="-273050">
              <a:buSzPct val="80000"/>
              <a:buFont typeface="Wingdings" charset="2"/>
              <a:buChar char="§"/>
              <a:tabLst>
                <a:tab pos="1028700" algn="l"/>
              </a:tabLst>
            </a:pPr>
            <a:r>
              <a:rPr lang="en-US" sz="1200" b="0" dirty="0"/>
              <a:t>A ‒ No known allergies.</a:t>
            </a:r>
          </a:p>
          <a:p>
            <a:pPr marL="565150" lvl="2" indent="-273050">
              <a:buSzPct val="80000"/>
              <a:buFont typeface="Wingdings" charset="2"/>
              <a:buChar char="§"/>
            </a:pPr>
            <a:r>
              <a:rPr lang="en-US" sz="1200" b="0" dirty="0"/>
              <a:t>M ‒ Zoloft.</a:t>
            </a:r>
            <a:endParaRPr lang="en-US" sz="1200" b="0" baseline="-25000" dirty="0"/>
          </a:p>
          <a:p>
            <a:pPr marL="565150" lvl="2" indent="-273050">
              <a:buSzPct val="80000"/>
              <a:buFont typeface="Wingdings" charset="2"/>
              <a:buChar char="§"/>
            </a:pPr>
            <a:r>
              <a:rPr lang="en-US" sz="1200" b="0" dirty="0"/>
              <a:t>P ‒ Depression.</a:t>
            </a:r>
          </a:p>
          <a:p>
            <a:pPr marL="565150" lvl="2" indent="-273050">
              <a:buSzPct val="80000"/>
              <a:buFont typeface="Wingdings" charset="2"/>
              <a:buChar char="§"/>
            </a:pPr>
            <a:r>
              <a:rPr lang="en-US" sz="1200" b="0" dirty="0"/>
              <a:t>L ‒ Breakfast this morning.</a:t>
            </a:r>
          </a:p>
          <a:p>
            <a:pPr marL="565150" lvl="2" indent="-273050">
              <a:buSzPct val="80000"/>
              <a:buFont typeface="Wingdings" charset="2"/>
              <a:buChar char="§"/>
            </a:pPr>
            <a:r>
              <a:rPr lang="en-US" sz="1200" b="0" dirty="0"/>
              <a:t>E ‒ Has had problems with being bullied this year</a:t>
            </a:r>
            <a:r>
              <a:rPr lang="en-US" sz="1200" b="0" dirty="0">
                <a:solidFill>
                  <a:srgbClr val="FF0000"/>
                </a:solidFill>
              </a:rPr>
              <a:t>,</a:t>
            </a:r>
            <a:r>
              <a:rPr lang="en-US" sz="1200" b="0" dirty="0"/>
              <a:t> and was being bullied this morning for not having a girlfriend.</a:t>
            </a:r>
          </a:p>
          <a:p>
            <a:pPr marL="565150" lvl="2" indent="-273050">
              <a:buSzPct val="80000"/>
              <a:buFont typeface="Wingdings" charset="2"/>
              <a:buChar char="§"/>
            </a:pPr>
            <a:r>
              <a:rPr lang="en-US" sz="1200" b="0" dirty="0"/>
              <a:t>R – History of being bullied.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12146E-B839-164B-9975-6846FA04A51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503528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xfrm>
            <a:off x="1371600" y="1143000"/>
            <a:ext cx="4114800" cy="3086100"/>
          </a:xfrm>
          <a:ln/>
        </p:spPr>
      </p:sp>
      <p:sp>
        <p:nvSpPr>
          <p:cNvPr id="56322"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0" dirty="0"/>
              <a:t>Instructor Notes </a:t>
            </a:r>
          </a:p>
          <a:p>
            <a:endParaRPr lang="en-US" dirty="0"/>
          </a:p>
          <a:p>
            <a:pPr marL="171450" indent="-171450">
              <a:buFont typeface="Arial" panose="020B0604020202020204" pitchFamily="34" charset="0"/>
              <a:buChar char="•"/>
            </a:pPr>
            <a:r>
              <a:rPr lang="en-US" dirty="0"/>
              <a:t>Discuss what the vital signs tell us about the patient: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SpO</a:t>
            </a:r>
            <a:r>
              <a:rPr lang="en-US" sz="1200" kern="1200" baseline="-25000" dirty="0">
                <a:solidFill>
                  <a:schemeClr val="tx1"/>
                </a:solidFill>
                <a:effectLst/>
                <a:latin typeface="+mn-lt"/>
                <a:ea typeface="+mn-ea"/>
                <a:cs typeface="+mn-cs"/>
              </a:rPr>
              <a:t>2</a:t>
            </a:r>
            <a:r>
              <a:rPr lang="en-US" sz="1200" kern="1200" dirty="0">
                <a:solidFill>
                  <a:schemeClr val="tx1"/>
                </a:solidFill>
                <a:effectLst/>
                <a:latin typeface="+mn-lt"/>
                <a:ea typeface="+mn-ea"/>
                <a:cs typeface="+mn-cs"/>
              </a:rPr>
              <a:t>: 100% on room air. </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Is oxygen needed?</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Discuss treatment options in your region.</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ETCO</a:t>
            </a:r>
            <a:r>
              <a:rPr kumimoji="0" lang="en-US" sz="1200" b="0" i="0" u="none" strike="noStrike" kern="1200" cap="none" spc="0" normalizeH="0" baseline="-25000" noProof="0" dirty="0">
                <a:ln>
                  <a:noFill/>
                </a:ln>
                <a:solidFill>
                  <a:prstClr val="black"/>
                </a:solidFill>
                <a:effectLst/>
                <a:uLnTx/>
                <a:uFillTx/>
                <a:latin typeface="+mn-lt"/>
                <a:ea typeface="+mn-ea"/>
                <a:cs typeface="+mn-cs"/>
              </a:rPr>
              <a:t>2 </a:t>
            </a:r>
            <a:r>
              <a:rPr kumimoji="0" lang="en-US" sz="1200" b="0" i="0" u="none" strike="noStrike" kern="1200" cap="none" spc="0" normalizeH="0" baseline="0" noProof="0" dirty="0">
                <a:ln>
                  <a:noFill/>
                </a:ln>
                <a:solidFill>
                  <a:prstClr val="black"/>
                </a:solidFill>
                <a:effectLst/>
                <a:uLnTx/>
                <a:uFillTx/>
                <a:latin typeface="+mn-lt"/>
                <a:ea typeface="+mn-ea"/>
                <a:cs typeface="+mn-cs"/>
              </a:rPr>
              <a:t>is 30. </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Discuss reason for low ETCO</a:t>
            </a:r>
            <a:r>
              <a:rPr kumimoji="0" lang="en-US" sz="1200" b="0" i="0" u="none" strike="noStrike" kern="1200" cap="none" spc="0" normalizeH="0" baseline="-25000" noProof="0" dirty="0">
                <a:ln>
                  <a:noFill/>
                </a:ln>
                <a:solidFill>
                  <a:prstClr val="black"/>
                </a:solidFill>
                <a:effectLst/>
                <a:uLnTx/>
                <a:uFillTx/>
                <a:latin typeface="+mn-lt"/>
                <a:ea typeface="+mn-ea"/>
                <a:cs typeface="+mn-cs"/>
              </a:rPr>
              <a:t>2</a:t>
            </a:r>
            <a:r>
              <a:rPr kumimoji="0" lang="en-US" sz="1200" b="0" i="0" u="none" strike="noStrike" kern="1200" cap="none" spc="0" normalizeH="0" baseline="0" noProof="0" dirty="0">
                <a:ln>
                  <a:noFill/>
                </a:ln>
                <a:solidFill>
                  <a:prstClr val="black"/>
                </a:solidFill>
                <a:effectLst/>
                <a:uLnTx/>
                <a:uFillTx/>
                <a:latin typeface="+mn-lt"/>
                <a:ea typeface="+mn-ea"/>
                <a:cs typeface="+mn-cs"/>
              </a:rPr>
              <a:t>.</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Excess CO</a:t>
            </a:r>
            <a:r>
              <a:rPr kumimoji="0" lang="en-US" sz="1200" b="0" i="0" u="none" strike="noStrike" kern="1200" cap="none" spc="0" normalizeH="0" baseline="-25000" noProof="0" dirty="0">
                <a:ln>
                  <a:noFill/>
                </a:ln>
                <a:solidFill>
                  <a:prstClr val="black"/>
                </a:solidFill>
                <a:effectLst/>
                <a:uLnTx/>
                <a:uFillTx/>
                <a:latin typeface="+mn-lt"/>
                <a:ea typeface="+mn-ea"/>
                <a:cs typeface="+mn-cs"/>
              </a:rPr>
              <a:t>2</a:t>
            </a:r>
            <a:r>
              <a:rPr kumimoji="0" lang="en-US" sz="1200" b="0" i="0" u="none" strike="noStrike" kern="1200" cap="none" spc="0" normalizeH="0" baseline="0" noProof="0" dirty="0">
                <a:ln>
                  <a:noFill/>
                </a:ln>
                <a:solidFill>
                  <a:prstClr val="black"/>
                </a:solidFill>
                <a:effectLst/>
                <a:uLnTx/>
                <a:uFillTx/>
                <a:latin typeface="+mn-lt"/>
                <a:ea typeface="+mn-ea"/>
                <a:cs typeface="+mn-cs"/>
              </a:rPr>
              <a:t> exhaled through hyperventilation.</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Respiratory rate is 38.</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Blood pressure is 126/72.</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Blood glucose is 88 mg/dL (4.9 mmol/L).</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Weight is 40 kg.</a:t>
            </a:r>
            <a:endParaRPr lang="en-US" sz="1200" b="0" kern="1200" dirty="0">
              <a:solidFill>
                <a:schemeClr val="tx1"/>
              </a:solidFill>
              <a:effectLst/>
              <a:latin typeface="+mn-lt"/>
              <a:ea typeface="+mn-ea"/>
              <a:cs typeface="+mn-cs"/>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effectLst/>
                <a:latin typeface="+mn-lt"/>
                <a:ea typeface="+mn-ea"/>
                <a:cs typeface="+mn-cs"/>
              </a:rPr>
              <a:t>ECG indicates ST.</a:t>
            </a:r>
          </a:p>
          <a:p>
            <a:pPr marL="171450" indent="-171450">
              <a:buFont typeface="Arial" panose="020B0604020202020204" pitchFamily="34" charset="0"/>
              <a:buChar char="•"/>
              <a:defRPr/>
            </a:pPr>
            <a:r>
              <a:rPr lang="en-US" b="0" dirty="0"/>
              <a:t>Participant engagement:</a:t>
            </a:r>
          </a:p>
          <a:p>
            <a:pPr marL="628650" lvl="1" indent="-171450">
              <a:buFont typeface="Arial" panose="020B0604020202020204" pitchFamily="34" charset="0"/>
              <a:buChar char="•"/>
              <a:defRPr/>
            </a:pPr>
            <a:r>
              <a:rPr lang="en-US" b="0" dirty="0"/>
              <a:t>Discuss expected typical vital signs for age.</a:t>
            </a:r>
          </a:p>
          <a:p>
            <a:pPr marL="1085850" lvl="2" indent="-171450">
              <a:buFont typeface="Arial" panose="020B0604020202020204" pitchFamily="34" charset="0"/>
              <a:buChar char="•"/>
              <a:defRPr/>
            </a:pPr>
            <a:r>
              <a:rPr lang="en-US" b="0" dirty="0"/>
              <a:t>A patient with anxiety may present with increased HR and RR and lower ETCO</a:t>
            </a:r>
            <a:r>
              <a:rPr lang="en-US" b="0" baseline="-25000" dirty="0"/>
              <a:t>2</a:t>
            </a:r>
            <a:r>
              <a:rPr lang="en-US" b="0" dirty="0"/>
              <a:t>. </a:t>
            </a:r>
          </a:p>
          <a:p>
            <a:pPr marL="1543050" lvl="3" indent="-171450">
              <a:buFont typeface="Arial" panose="020B0604020202020204" pitchFamily="34" charset="0"/>
              <a:buChar char="•"/>
              <a:defRPr/>
            </a:pPr>
            <a:r>
              <a:rPr lang="en-US" b="0" dirty="0"/>
              <a:t>Additional vital signs should be within normal limits for their age.</a:t>
            </a:r>
          </a:p>
          <a:p>
            <a:pPr marL="1085850" lvl="2" indent="-171450">
              <a:buFont typeface="Arial" panose="020B0604020202020204" pitchFamily="34" charset="0"/>
              <a:buChar char="•"/>
              <a:defRPr/>
            </a:pPr>
            <a:r>
              <a:rPr lang="en-US" b="0" dirty="0"/>
              <a:t>The presence of tachycardia indicates the need for an ECG.</a:t>
            </a:r>
          </a:p>
          <a:p>
            <a:pPr marL="628650" lvl="1" indent="-171450">
              <a:buFont typeface="Arial" panose="020B0604020202020204" pitchFamily="34" charset="0"/>
              <a:buChar char="•"/>
              <a:defRPr/>
            </a:pPr>
            <a:r>
              <a:rPr lang="en-US" b="0" dirty="0"/>
              <a:t>Expand on initial measures that may be used to slow the heart and ventilatory rate.</a:t>
            </a:r>
          </a:p>
          <a:p>
            <a:pPr marL="0" indent="0">
              <a:buFont typeface="Arial" panose="020B0604020202020204" pitchFamily="34" charset="0"/>
              <a:buNone/>
              <a:defRPr/>
            </a:pPr>
            <a:endParaRPr lang="en-US" b="0" dirty="0"/>
          </a:p>
        </p:txBody>
      </p:sp>
      <p:sp>
        <p:nvSpPr>
          <p:cNvPr id="778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Arial" panose="020B0604020202020204" pitchFamily="34" charset="0"/>
                <a:ea typeface="ＭＳ Ｐゴシック" panose="020B0600070205080204" pitchFamily="34" charset="-128"/>
              </a:defRPr>
            </a:lvl1pPr>
            <a:lvl2pPr marL="785372" indent="-302066" eaLnBrk="0" hangingPunct="0">
              <a:defRPr sz="2500">
                <a:solidFill>
                  <a:schemeClr val="tx1"/>
                </a:solidFill>
                <a:latin typeface="Arial" panose="020B0604020202020204" pitchFamily="34" charset="0"/>
                <a:ea typeface="ＭＳ Ｐゴシック" panose="020B0600070205080204" pitchFamily="34" charset="-128"/>
              </a:defRPr>
            </a:lvl2pPr>
            <a:lvl3pPr marL="1208265" indent="-241653" eaLnBrk="0" hangingPunct="0">
              <a:defRPr sz="2500">
                <a:solidFill>
                  <a:schemeClr val="tx1"/>
                </a:solidFill>
                <a:latin typeface="Arial" panose="020B0604020202020204" pitchFamily="34" charset="0"/>
                <a:ea typeface="ＭＳ Ｐゴシック" panose="020B0600070205080204" pitchFamily="34" charset="-128"/>
              </a:defRPr>
            </a:lvl3pPr>
            <a:lvl4pPr marL="1691571" indent="-241653" eaLnBrk="0" hangingPunct="0">
              <a:defRPr sz="2500">
                <a:solidFill>
                  <a:schemeClr val="tx1"/>
                </a:solidFill>
                <a:latin typeface="Arial" panose="020B0604020202020204" pitchFamily="34" charset="0"/>
                <a:ea typeface="ＭＳ Ｐゴシック" panose="020B0600070205080204" pitchFamily="34" charset="-128"/>
              </a:defRPr>
            </a:lvl4pPr>
            <a:lvl5pPr marL="2174878" indent="-241653" eaLnBrk="0" hangingPunct="0">
              <a:defRPr sz="2500">
                <a:solidFill>
                  <a:schemeClr val="tx1"/>
                </a:solidFill>
                <a:latin typeface="Arial" panose="020B0604020202020204" pitchFamily="34" charset="0"/>
                <a:ea typeface="ＭＳ Ｐゴシック" panose="020B0600070205080204" pitchFamily="34" charset="-128"/>
              </a:defRPr>
            </a:lvl5pPr>
            <a:lvl6pPr marL="2658184" indent="-241653"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6pPr>
            <a:lvl7pPr marL="3141490" indent="-241653"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7pPr>
            <a:lvl8pPr marL="3624796" indent="-241653"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8pPr>
            <a:lvl9pPr marL="4108102" indent="-241653"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9pPr>
          </a:lstStyle>
          <a:p>
            <a:pPr eaLnBrk="1" hangingPunct="1"/>
            <a:fld id="{851E97FA-2DDF-453C-BAE1-9B1A1A1B3656}" type="slidenum">
              <a:rPr lang="en-US" altLang="en-US" sz="1300">
                <a:solidFill>
                  <a:prstClr val="black"/>
                </a:solidFill>
              </a:rPr>
              <a:pPr eaLnBrk="1" hangingPunct="1"/>
              <a:t>17</a:t>
            </a:fld>
            <a:endParaRPr lang="en-US" altLang="en-US" sz="1300" dirty="0">
              <a:solidFill>
                <a:prstClr val="black"/>
              </a:solidFill>
            </a:endParaRPr>
          </a:p>
        </p:txBody>
      </p:sp>
    </p:spTree>
    <p:extLst>
      <p:ext uri="{BB962C8B-B14F-4D97-AF65-F5344CB8AC3E}">
        <p14:creationId xmlns:p14="http://schemas.microsoft.com/office/powerpoint/2010/main" val="4559679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normAutofit fontScale="92500" lnSpcReduction="10000"/>
          </a:bodyPr>
          <a:lstStyle/>
          <a:p>
            <a:r>
              <a:rPr lang="en-US" b="0" dirty="0"/>
              <a:t>Instructor Notes</a:t>
            </a:r>
          </a:p>
          <a:p>
            <a:endParaRPr lang="en-US" b="0" dirty="0"/>
          </a:p>
          <a:p>
            <a:r>
              <a:rPr lang="en-US" b="0" i="1" dirty="0"/>
              <a:t>*Ask participants: Given the age of this child, would you perform a head-to-toe or toe-to-head assessment? </a:t>
            </a:r>
          </a:p>
          <a:p>
            <a:endParaRPr lang="en-US" b="1" dirty="0"/>
          </a:p>
          <a:p>
            <a:pPr marL="171450" indent="-171450">
              <a:buFont typeface="Arial" panose="020B0604020202020204" pitchFamily="34" charset="0"/>
              <a:buChar char="•"/>
            </a:pPr>
            <a:r>
              <a:rPr lang="en-US" b="1" dirty="0"/>
              <a:t>HEENT</a:t>
            </a:r>
          </a:p>
          <a:p>
            <a:pPr marL="628650" lvl="1" indent="-171450">
              <a:buFont typeface="Arial" panose="020B0604020202020204" pitchFamily="34" charset="0"/>
              <a:buChar char="•"/>
            </a:pPr>
            <a:r>
              <a:rPr lang="en-US" dirty="0"/>
              <a:t>Head: Unremarkable</a:t>
            </a:r>
          </a:p>
          <a:p>
            <a:pPr marL="628650" lvl="1" indent="-171450">
              <a:buFont typeface="Arial" panose="020B0604020202020204" pitchFamily="34" charset="0"/>
              <a:buChar char="•"/>
            </a:pPr>
            <a:r>
              <a:rPr lang="en-US" dirty="0"/>
              <a:t>Eyes: PERRL</a:t>
            </a:r>
          </a:p>
          <a:p>
            <a:pPr marL="628650" lvl="1" indent="-171450">
              <a:buFont typeface="Arial" panose="020B0604020202020204" pitchFamily="34" charset="0"/>
              <a:buChar char="•"/>
            </a:pPr>
            <a:r>
              <a:rPr lang="en-US" dirty="0"/>
              <a:t>Ears: Unremarkable</a:t>
            </a:r>
          </a:p>
          <a:p>
            <a:pPr marL="628650" lvl="1" indent="-171450">
              <a:buFont typeface="Arial" panose="020B0604020202020204" pitchFamily="34" charset="0"/>
              <a:buChar char="•"/>
            </a:pPr>
            <a:r>
              <a:rPr lang="en-US" dirty="0"/>
              <a:t>Nose: Unremarkable</a:t>
            </a:r>
          </a:p>
          <a:p>
            <a:pPr marL="628650" lvl="1" indent="-171450">
              <a:buFont typeface="Arial" panose="020B0604020202020204" pitchFamily="34" charset="0"/>
              <a:buChar char="•"/>
            </a:pPr>
            <a:r>
              <a:rPr lang="en-US" dirty="0"/>
              <a:t>Throat: Unremarkable</a:t>
            </a:r>
          </a:p>
          <a:p>
            <a:pPr marL="171450" indent="-171450">
              <a:buFont typeface="Arial" panose="020B0604020202020204" pitchFamily="34" charset="0"/>
              <a:buChar char="•"/>
            </a:pPr>
            <a:r>
              <a:rPr lang="en-US" b="1" dirty="0"/>
              <a:t>Heart and lungs</a:t>
            </a:r>
          </a:p>
          <a:p>
            <a:pPr marL="742950" lvl="1" indent="-285750" defTabSz="914400">
              <a:buFont typeface="Arial" panose="020B0604020202020204" pitchFamily="34" charset="0"/>
              <a:buChar char="•"/>
              <a:defRPr/>
            </a:pPr>
            <a:r>
              <a:rPr lang="en-US" sz="1400" dirty="0">
                <a:solidFill>
                  <a:prstClr val="black"/>
                </a:solidFill>
              </a:rPr>
              <a:t>Lung sounds, clear bilaterally. Heart sounds are normal, no murmur.</a:t>
            </a:r>
          </a:p>
          <a:p>
            <a:pPr marL="1200150" lvl="2" indent="-285750" defTabSz="914400">
              <a:buFont typeface="Arial" panose="020B0604020202020204" pitchFamily="34" charset="0"/>
              <a:buChar char="•"/>
              <a:defRPr/>
            </a:pPr>
            <a:r>
              <a:rPr lang="en-US" sz="1200" dirty="0">
                <a:solidFill>
                  <a:prstClr val="black"/>
                </a:solidFill>
              </a:rPr>
              <a:t>Respirations rapid with good rise and fall. </a:t>
            </a:r>
          </a:p>
          <a:p>
            <a:pPr marL="1200150" lvl="2" indent="-285750" defTabSz="914400">
              <a:buFont typeface="Arial" panose="020B0604020202020204" pitchFamily="34" charset="0"/>
              <a:buChar char="•"/>
              <a:defRPr/>
            </a:pPr>
            <a:r>
              <a:rPr lang="en-US" dirty="0"/>
              <a:t>Capillary refill &lt;2 seconds</a:t>
            </a:r>
            <a:r>
              <a:rPr kumimoji="0" lang="en-US" sz="1200" b="0" i="0" u="none" strike="noStrike" kern="1200" cap="none" spc="0" normalizeH="0" baseline="0" noProof="0" dirty="0">
                <a:ln>
                  <a:noFill/>
                </a:ln>
                <a:solidFill>
                  <a:prstClr val="black"/>
                </a:solidFill>
                <a:effectLst/>
                <a:uLnTx/>
                <a:uFillTx/>
                <a:latin typeface="+mn-lt"/>
                <a:ea typeface="+mn-ea"/>
                <a:cs typeface="+mn-cs"/>
              </a:rPr>
              <a:t>.</a:t>
            </a:r>
            <a:endParaRPr lang="en-US" sz="1200" dirty="0">
              <a:solidFill>
                <a:prstClr val="black"/>
              </a:solidFill>
            </a:endParaRPr>
          </a:p>
          <a:p>
            <a:pPr marL="285750" lvl="0" indent="-285750" defTabSz="914400">
              <a:buFont typeface="Arial" panose="020B0604020202020204" pitchFamily="34" charset="0"/>
              <a:buChar char="•"/>
              <a:defRPr/>
            </a:pPr>
            <a:r>
              <a:rPr lang="en-US" b="1" dirty="0"/>
              <a:t>Neuro</a:t>
            </a:r>
          </a:p>
          <a:p>
            <a:pPr marL="628650" lvl="1" indent="-171450">
              <a:buFont typeface="Arial" panose="020B0604020202020204" pitchFamily="34" charset="0"/>
              <a:buChar char="•"/>
            </a:pPr>
            <a:r>
              <a:rPr lang="en-US" dirty="0"/>
              <a:t>Circulation, motor, and sensory (CMS) intact. </a:t>
            </a:r>
          </a:p>
          <a:p>
            <a:pPr marL="171450" indent="-171450">
              <a:buFont typeface="Arial" panose="020B0604020202020204" pitchFamily="34" charset="0"/>
              <a:buChar char="•"/>
            </a:pPr>
            <a:r>
              <a:rPr lang="en-US" b="1" dirty="0"/>
              <a:t>Abdomen and pelvis</a:t>
            </a:r>
          </a:p>
          <a:p>
            <a:pPr marL="628650" lvl="1" indent="-171450">
              <a:buFont typeface="Arial" panose="020B0604020202020204" pitchFamily="34" charset="0"/>
              <a:buChar char="•"/>
            </a:pPr>
            <a:r>
              <a:rPr lang="en-US" dirty="0"/>
              <a:t>Soft, nontender. Bowel sounds are normal.</a:t>
            </a:r>
          </a:p>
          <a:p>
            <a:pPr marL="171450" indent="-171450">
              <a:buFont typeface="Arial" panose="020B0604020202020204" pitchFamily="34" charset="0"/>
              <a:buChar char="•"/>
            </a:pPr>
            <a:r>
              <a:rPr lang="en-US" b="1" dirty="0"/>
              <a:t>Upper extremities</a:t>
            </a:r>
          </a:p>
          <a:p>
            <a:pPr marL="628650" lvl="1" indent="-171450">
              <a:buFont typeface="Arial" panose="020B0604020202020204" pitchFamily="34" charset="0"/>
              <a:buChar char="•"/>
            </a:pPr>
            <a:r>
              <a:rPr lang="en-US" dirty="0"/>
              <a:t>Unremarkable</a:t>
            </a:r>
          </a:p>
          <a:p>
            <a:pPr marL="171450" indent="-171450">
              <a:buFont typeface="Arial" panose="020B0604020202020204" pitchFamily="34" charset="0"/>
              <a:buChar char="•"/>
            </a:pPr>
            <a:r>
              <a:rPr lang="en-US" b="1" dirty="0"/>
              <a:t>Lower extremities</a:t>
            </a:r>
          </a:p>
          <a:p>
            <a:pPr marL="628650" lvl="1" indent="-171450">
              <a:buFont typeface="Arial" panose="020B0604020202020204" pitchFamily="34" charset="0"/>
              <a:buChar char="•"/>
            </a:pPr>
            <a:r>
              <a:rPr lang="en-US" b="0" dirty="0"/>
              <a:t>Unremarkable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74E427-9911-4858-A637-FB4CBC46EF2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339952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Instructor </a:t>
            </a:r>
            <a:r>
              <a:rPr lang="en-US" b="0" dirty="0"/>
              <a:t>Notes </a:t>
            </a:r>
          </a:p>
          <a:p>
            <a:endParaRPr lang="en-US" dirty="0"/>
          </a:p>
          <a:p>
            <a:pPr marL="171450" indent="-171450">
              <a:buFont typeface="Arial" panose="020B0604020202020204" pitchFamily="34" charset="0"/>
              <a:buChar char="•"/>
            </a:pPr>
            <a:r>
              <a:rPr lang="en-US" dirty="0"/>
              <a:t>Ask students how they would treat this patient according to their local protocol and scope of practice.</a:t>
            </a:r>
          </a:p>
          <a:p>
            <a:pPr marL="171450" indent="-171450">
              <a:buFont typeface="Arial" panose="020B0604020202020204" pitchFamily="34" charset="0"/>
              <a:buChar char="•"/>
            </a:pPr>
            <a:r>
              <a:rPr lang="en-US" sz="1200" b="0" dirty="0">
                <a:ln/>
                <a:solidFill>
                  <a:schemeClr val="accent4"/>
                </a:solidFill>
              </a:rPr>
              <a:t>Patient management:</a:t>
            </a:r>
          </a:p>
          <a:p>
            <a:pPr marL="628650" lvl="1" indent="-171450">
              <a:buFont typeface="Arial" panose="020B0604020202020204" pitchFamily="34" charset="0"/>
              <a:buChar char="•"/>
            </a:pPr>
            <a:r>
              <a:rPr lang="en-US" sz="1200" b="0" dirty="0">
                <a:ln/>
                <a:solidFill>
                  <a:schemeClr val="accent4"/>
                </a:solidFill>
              </a:rPr>
              <a:t>What are your goals for this patient?</a:t>
            </a:r>
          </a:p>
          <a:p>
            <a:pPr marL="1085850" lvl="2" indent="-171450">
              <a:buFont typeface="Arial" panose="020B0604020202020204" pitchFamily="34" charset="0"/>
              <a:buChar char="•"/>
            </a:pPr>
            <a:r>
              <a:rPr lang="en-US" dirty="0"/>
              <a:t>Discuss treatment options for this </a:t>
            </a:r>
            <a:r>
              <a:rPr lang="en-US" b="0" dirty="0"/>
              <a:t>patient.</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patient should be calmed and coach the child’s breathing.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ln/>
                <a:solidFill>
                  <a:schemeClr val="accent4"/>
                </a:solidFill>
              </a:rPr>
              <a:t>What conditions are part of your potential differential diagnosis?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Asthma attack</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Pneumonia</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Upper respiratory infection (URI)</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Panic attack</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Chemical exposure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Illicit drug use</a:t>
            </a:r>
          </a:p>
          <a:p>
            <a:pPr marL="457200" indent="-457200">
              <a:buFont typeface="Arial" panose="020B0604020202020204" pitchFamily="34" charset="0"/>
              <a:buChar char="•"/>
            </a:pPr>
            <a:endParaRPr lang="en-US" sz="1200" b="1" dirty="0">
              <a:ln/>
              <a:solidFill>
                <a:schemeClr val="accent4"/>
              </a:solidFill>
            </a:endParaRPr>
          </a:p>
        </p:txBody>
      </p:sp>
      <p:sp>
        <p:nvSpPr>
          <p:cNvPr id="4" name="Slide Number Placeholder 3"/>
          <p:cNvSpPr>
            <a:spLocks noGrp="1"/>
          </p:cNvSpPr>
          <p:nvPr>
            <p:ph type="sldNum" sz="quarter" idx="10"/>
          </p:nvPr>
        </p:nvSpPr>
        <p:spPr/>
        <p:txBody>
          <a:bodyPr/>
          <a:lstStyle/>
          <a:p>
            <a:fld id="{4912146E-B839-164B-9975-6846FA04A511}" type="slidenum">
              <a:rPr lang="en-US" smtClean="0"/>
              <a:pPr/>
              <a:t>19</a:t>
            </a:fld>
            <a:endParaRPr lang="en-US" dirty="0"/>
          </a:p>
        </p:txBody>
      </p:sp>
    </p:spTree>
    <p:extLst>
      <p:ext uri="{BB962C8B-B14F-4D97-AF65-F5344CB8AC3E}">
        <p14:creationId xmlns:p14="http://schemas.microsoft.com/office/powerpoint/2010/main" val="31027546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defTabSz="931774">
              <a:defRPr/>
            </a:pPr>
            <a:r>
              <a:rPr lang="en-US" dirty="0"/>
              <a:t>Instructor </a:t>
            </a:r>
            <a:r>
              <a:rPr lang="en-US" b="0" dirty="0"/>
              <a:t>Notes</a:t>
            </a:r>
          </a:p>
          <a:p>
            <a:pPr defTabSz="931774">
              <a:defRPr/>
            </a:pPr>
            <a:endParaRPr lang="en-US" b="0" dirty="0"/>
          </a:p>
          <a:p>
            <a:pPr marL="171450" indent="-171450" defTabSz="931774">
              <a:buFont typeface="Arial" panose="020B0604020202020204" pitchFamily="34" charset="0"/>
              <a:buChar char="•"/>
              <a:defRPr/>
            </a:pPr>
            <a:r>
              <a:rPr lang="en-US" b="0" dirty="0"/>
              <a:t>Discuss ongoing management options based on scope of practice and local protocols. </a:t>
            </a:r>
          </a:p>
          <a:p>
            <a:pPr marL="628650" lvl="1" indent="-171450" defTabSz="931774">
              <a:buFont typeface="Arial" panose="020B0604020202020204" pitchFamily="34" charset="0"/>
              <a:buChar char="•"/>
              <a:defRPr/>
            </a:pPr>
            <a:r>
              <a:rPr lang="en-US" sz="1200" b="0" kern="1200" dirty="0">
                <a:solidFill>
                  <a:schemeClr val="tx1"/>
                </a:solidFill>
                <a:effectLst/>
                <a:latin typeface="+mn-lt"/>
                <a:ea typeface="+mn-ea"/>
                <a:cs typeface="+mn-cs"/>
              </a:rPr>
              <a:t>Therapeutic communications should be used and breathing monitored.</a:t>
            </a:r>
          </a:p>
          <a:p>
            <a:pPr marL="628650" lvl="1" indent="-171450" defTabSz="931774">
              <a:buFont typeface="Arial" panose="020B0604020202020204" pitchFamily="34" charset="0"/>
              <a:buChar char="•"/>
              <a:defRPr/>
            </a:pPr>
            <a:r>
              <a:rPr lang="en-US" sz="1200" b="0" kern="1200" dirty="0">
                <a:solidFill>
                  <a:schemeClr val="tx1"/>
                </a:solidFill>
                <a:effectLst/>
                <a:latin typeface="+mn-lt"/>
                <a:ea typeface="+mn-ea"/>
                <a:cs typeface="+mn-cs"/>
              </a:rPr>
              <a:t>There are no further changes during transport to the emergency department. </a:t>
            </a:r>
            <a:endParaRPr lang="en-US" b="0" dirty="0"/>
          </a:p>
          <a:p>
            <a:pPr marL="171450" marR="0" lvl="0"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ln/>
              </a:rPr>
              <a:t>Where is the most appropriate treatment destination and why?</a:t>
            </a:r>
          </a:p>
          <a:p>
            <a:pPr marL="628650" marR="0" lvl="1"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Discuss regional transportation destination options for pediatrics. </a:t>
            </a:r>
          </a:p>
          <a:p>
            <a:pPr marL="1085850" marR="0" lvl="2"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baseline="0" dirty="0">
                <a:latin typeface="Arial" pitchFamily="34" charset="0"/>
              </a:rPr>
              <a:t>Share with students when and if it would be appropriate to bypass certain facilities for this patient.</a:t>
            </a:r>
          </a:p>
          <a:p>
            <a:pPr marL="1543050" marR="0" lvl="3"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baseline="0" dirty="0">
                <a:latin typeface="Arial" pitchFamily="34" charset="0"/>
              </a:rPr>
              <a:t>Identifying behavioral health resources available at a receiving hospital ED, such as 24/7 availability of social workers and psychiatric capabilities, is critical for improved patient outcomes.</a:t>
            </a:r>
          </a:p>
          <a:p>
            <a:pPr marL="1543050" marR="0" lvl="3"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baseline="0" dirty="0">
                <a:latin typeface="Arial" pitchFamily="34" charset="0"/>
              </a:rPr>
              <a:t>This child should be transported to the closest appropriate facility with pediatric mental health capabilities. </a:t>
            </a:r>
            <a:endParaRPr lang="en-US" sz="1200" kern="1200" dirty="0">
              <a:solidFill>
                <a:schemeClr val="tx1"/>
              </a:solidFill>
              <a:effectLst/>
              <a:latin typeface="+mn-lt"/>
              <a:ea typeface="+mn-ea"/>
              <a:cs typeface="+mn-cs"/>
            </a:endParaRPr>
          </a:p>
          <a:p>
            <a:pPr marL="171450" marR="0" lvl="0"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n/>
              </a:rPr>
              <a:t>How would you safely transport this child in your ambulance?</a:t>
            </a:r>
          </a:p>
          <a:p>
            <a:pPr marL="628650" marR="0" lvl="1"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baseline="0" dirty="0">
                <a:latin typeface="Arial" pitchFamily="34" charset="0"/>
              </a:rPr>
              <a:t>Discuss policies and procedures for transporting pediatrics in your region. </a:t>
            </a:r>
          </a:p>
          <a:p>
            <a:pPr marL="628650" marR="0" lvl="1"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pPr marL="171450" marR="0" lvl="0"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912146E-B839-164B-9975-6846FA04A511}" type="slidenum">
              <a:rPr lang="en-US" smtClean="0"/>
              <a:pPr/>
              <a:t>20</a:t>
            </a:fld>
            <a:endParaRPr lang="en-US" dirty="0"/>
          </a:p>
        </p:txBody>
      </p:sp>
    </p:spTree>
    <p:extLst>
      <p:ext uri="{BB962C8B-B14F-4D97-AF65-F5344CB8AC3E}">
        <p14:creationId xmlns:p14="http://schemas.microsoft.com/office/powerpoint/2010/main" val="37867746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sz="1200" b="0" dirty="0"/>
              <a:t>Instructor Notes</a:t>
            </a:r>
          </a:p>
          <a:p>
            <a:endParaRPr lang="en-US" sz="1200" b="0" dirty="0"/>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Panic attack</a:t>
            </a:r>
          </a:p>
          <a:p>
            <a:pPr marL="628650" lvl="1" indent="-171450">
              <a:buFont typeface="Arial" panose="020B0604020202020204" pitchFamily="34" charset="0"/>
              <a:buChar char="•"/>
            </a:pPr>
            <a:r>
              <a:rPr lang="en-US" sz="1200" b="0" dirty="0"/>
              <a:t>Anxiety affects 7.1% of children ages 3</a:t>
            </a:r>
            <a:r>
              <a:rPr lang="en-US" sz="1200" b="0" baseline="0" dirty="0"/>
              <a:t> to </a:t>
            </a:r>
            <a:r>
              <a:rPr lang="en-US" sz="1200" b="0" dirty="0"/>
              <a:t>17 years.</a:t>
            </a:r>
          </a:p>
          <a:p>
            <a:pPr marL="171450" indent="-171450">
              <a:buFont typeface="Arial" panose="020B0604020202020204" pitchFamily="34" charset="0"/>
              <a:buChar char="•"/>
            </a:pPr>
            <a:r>
              <a:rPr lang="en-US" sz="1200" b="0" dirty="0"/>
              <a:t>Case wrap-up</a:t>
            </a:r>
          </a:p>
          <a:p>
            <a:pPr marL="628650" lvl="1" indent="-171450">
              <a:buFont typeface="Arial" panose="020B0604020202020204" pitchFamily="34" charset="0"/>
              <a:buChar char="•"/>
            </a:pPr>
            <a:r>
              <a:rPr lang="en-US" sz="1200" dirty="0"/>
              <a:t>Discharged from the ED and referred to pediatric behavioral </a:t>
            </a:r>
            <a:r>
              <a:rPr lang="en-US" sz="1200" b="0" dirty="0"/>
              <a:t>health.</a:t>
            </a:r>
          </a:p>
          <a:p>
            <a:pPr marL="0" indent="0">
              <a:buFont typeface="Arial" panose="020B0604020202020204" pitchFamily="34" charset="0"/>
              <a:buNone/>
            </a:pPr>
            <a:endParaRPr lang="en-US" sz="1200" b="0" dirty="0"/>
          </a:p>
        </p:txBody>
      </p:sp>
      <p:sp>
        <p:nvSpPr>
          <p:cNvPr id="4" name="Slide Number Placeholder 3"/>
          <p:cNvSpPr>
            <a:spLocks noGrp="1"/>
          </p:cNvSpPr>
          <p:nvPr>
            <p:ph type="sldNum" sz="quarter" idx="10"/>
          </p:nvPr>
        </p:nvSpPr>
        <p:spPr/>
        <p:txBody>
          <a:bodyPr/>
          <a:lstStyle/>
          <a:p>
            <a:fld id="{4912146E-B839-164B-9975-6846FA04A511}" type="slidenum">
              <a:rPr lang="en-US" smtClean="0"/>
              <a:pPr/>
              <a:t>21</a:t>
            </a:fld>
            <a:endParaRPr lang="en-US" dirty="0"/>
          </a:p>
        </p:txBody>
      </p:sp>
    </p:spTree>
    <p:extLst>
      <p:ext uri="{BB962C8B-B14F-4D97-AF65-F5344CB8AC3E}">
        <p14:creationId xmlns:p14="http://schemas.microsoft.com/office/powerpoint/2010/main" val="14923092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defTabSz="931774">
              <a:defRPr/>
            </a:pPr>
            <a:r>
              <a:rPr lang="en-US" dirty="0"/>
              <a:t>Instructor</a:t>
            </a:r>
            <a:r>
              <a:rPr lang="en-US" baseline="0" dirty="0"/>
              <a:t> </a:t>
            </a:r>
            <a:r>
              <a:rPr lang="en-US" b="0" baseline="0" dirty="0"/>
              <a:t>Notes </a:t>
            </a:r>
          </a:p>
          <a:p>
            <a:pPr defTabSz="931774">
              <a:defRPr/>
            </a:pPr>
            <a:endParaRPr lang="en-US" b="0" baseline="0" dirty="0"/>
          </a:p>
          <a:p>
            <a:pPr marL="171450" indent="-171450" defTabSz="931774">
              <a:buFont typeface="Arial" panose="020B0604020202020204" pitchFamily="34" charset="0"/>
              <a:buChar char="•"/>
              <a:defRPr/>
            </a:pPr>
            <a:r>
              <a:rPr lang="en-US" b="0" dirty="0"/>
              <a:t>For students other than prehospital practitioners, dispatch information can be modified.</a:t>
            </a:r>
          </a:p>
          <a:p>
            <a:pPr marL="171450" indent="-171450" defTabSz="931774">
              <a:buFont typeface="Arial" panose="020B0604020202020204" pitchFamily="34" charset="0"/>
              <a:buChar char="•"/>
              <a:defRPr/>
            </a:pPr>
            <a:r>
              <a:rPr lang="en-US" b="0" dirty="0"/>
              <a:t>What are your initial concerns and possible differential diagnosis based on the dispatch information?</a:t>
            </a:r>
          </a:p>
          <a:p>
            <a:pPr marL="628650" marR="0" lvl="1"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Initial</a:t>
            </a:r>
            <a:r>
              <a:rPr lang="en-US" b="0" baseline="0" dirty="0"/>
              <a:t> impression begins when the dispatch information is received. </a:t>
            </a:r>
          </a:p>
          <a:p>
            <a:pPr marL="1085850" lvl="2" indent="-171450" defTabSz="931774">
              <a:buFont typeface="Arial" panose="020B0604020202020204" pitchFamily="34" charset="0"/>
              <a:buChar char="•"/>
              <a:defRPr/>
            </a:pPr>
            <a:r>
              <a:rPr lang="en-US" dirty="0"/>
              <a:t>Initial concerns</a:t>
            </a:r>
          </a:p>
          <a:p>
            <a:pPr marL="1543050" lvl="3" indent="-171450" defTabSz="931774">
              <a:buFont typeface="Arial" panose="020B0604020202020204" pitchFamily="34" charset="0"/>
              <a:buChar char="•"/>
              <a:defRPr/>
            </a:pPr>
            <a:r>
              <a:rPr lang="en-US" dirty="0"/>
              <a:t>Toxic ingestion</a:t>
            </a:r>
          </a:p>
          <a:p>
            <a:pPr marL="1085850" lvl="2" indent="-171450" defTabSz="931774">
              <a:buFont typeface="Arial" panose="020B0604020202020204" pitchFamily="34" charset="0"/>
              <a:buChar char="•"/>
              <a:defRPr/>
            </a:pPr>
            <a:r>
              <a:rPr lang="en-US" dirty="0"/>
              <a:t>Differential diagnosis</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Toxic ingestion</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Suicidal ideation</a:t>
            </a:r>
          </a:p>
          <a:p>
            <a:pPr marL="1543050" lvl="3" indent="-171450">
              <a:buFont typeface="Arial" panose="020B0604020202020204" pitchFamily="34" charset="0"/>
              <a:buChar char="•"/>
            </a:pPr>
            <a:r>
              <a:rPr lang="en-US" sz="1200" kern="1200" dirty="0">
                <a:solidFill>
                  <a:schemeClr val="tx1"/>
                </a:solidFill>
                <a:effectLst/>
                <a:latin typeface="+mn-lt"/>
                <a:ea typeface="+mn-ea"/>
                <a:cs typeface="+mn-cs"/>
              </a:rPr>
              <a:t>Depression</a:t>
            </a:r>
          </a:p>
          <a:p>
            <a:pPr marL="1543050" lvl="3" indent="-171450">
              <a:buFont typeface="Arial" panose="020B0604020202020204" pitchFamily="34" charset="0"/>
              <a:buChar char="•"/>
            </a:pPr>
            <a:r>
              <a:rPr lang="en-US" sz="1200" kern="1200" dirty="0">
                <a:solidFill>
                  <a:schemeClr val="tx1"/>
                </a:solidFill>
                <a:effectLst/>
                <a:latin typeface="+mn-lt"/>
                <a:ea typeface="+mn-ea"/>
                <a:cs typeface="+mn-cs"/>
              </a:rPr>
              <a:t>Anxiety</a:t>
            </a:r>
          </a:p>
          <a:p>
            <a:pPr marL="1543050" lvl="3" indent="-171450">
              <a:buFont typeface="Arial" panose="020B0604020202020204" pitchFamily="34" charset="0"/>
              <a:buChar char="•"/>
            </a:pPr>
            <a:r>
              <a:rPr lang="en-US" sz="1200" kern="1200" dirty="0">
                <a:solidFill>
                  <a:schemeClr val="tx1"/>
                </a:solidFill>
                <a:effectLst/>
                <a:latin typeface="+mn-lt"/>
                <a:ea typeface="+mn-ea"/>
                <a:cs typeface="+mn-cs"/>
              </a:rPr>
              <a:t>Panic attack</a:t>
            </a:r>
          </a:p>
          <a:p>
            <a:pPr marL="1543050" lvl="3" indent="-171450">
              <a:buFont typeface="Arial" panose="020B0604020202020204" pitchFamily="34" charset="0"/>
              <a:buChar char="•"/>
            </a:pPr>
            <a:r>
              <a:rPr lang="en-US" sz="1200" kern="1200" dirty="0">
                <a:solidFill>
                  <a:schemeClr val="tx1"/>
                </a:solidFill>
                <a:effectLst/>
                <a:latin typeface="+mn-lt"/>
                <a:ea typeface="+mn-ea"/>
                <a:cs typeface="+mn-cs"/>
              </a:rPr>
              <a:t>Illicit drug use</a:t>
            </a:r>
          </a:p>
          <a:p>
            <a:pPr marL="171450" lvl="0" indent="-171450" defTabSz="931774">
              <a:buFont typeface="Arial" panose="020B0604020202020204" pitchFamily="34" charset="0"/>
              <a:buChar char="•"/>
              <a:defRPr/>
            </a:pPr>
            <a:r>
              <a:rPr lang="en-US" dirty="0"/>
              <a:t>Discuss the importance of scene assessment and awar</a:t>
            </a:r>
            <a:r>
              <a:rPr lang="en-US" b="0" dirty="0"/>
              <a:t>eness.</a:t>
            </a:r>
          </a:p>
          <a:p>
            <a:pPr marL="628650" lvl="1" indent="-171450" defTabSz="931774">
              <a:buFont typeface="Arial" panose="020B0604020202020204" pitchFamily="34" charset="0"/>
              <a:buChar char="•"/>
              <a:defRPr/>
            </a:pPr>
            <a:r>
              <a:rPr lang="en-US" b="0" dirty="0"/>
              <a:t>Expand on how it applies to this case.</a:t>
            </a:r>
          </a:p>
          <a:p>
            <a:pPr marL="171450" marR="0" lvl="0"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Case Study 2 involves a 16-year-old female attempting to overdose on antidepressants. </a:t>
            </a:r>
          </a:p>
          <a:p>
            <a:pPr marL="628650" marR="0" lvl="1"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Diagnosis: Suicidal ideation.</a:t>
            </a:r>
          </a:p>
          <a:p>
            <a:r>
              <a:rPr lang="en-US" dirty="0"/>
              <a:t> </a:t>
            </a:r>
          </a:p>
        </p:txBody>
      </p:sp>
      <p:sp>
        <p:nvSpPr>
          <p:cNvPr id="4" name="Slide Number Placeholder 3"/>
          <p:cNvSpPr>
            <a:spLocks noGrp="1"/>
          </p:cNvSpPr>
          <p:nvPr>
            <p:ph type="sldNum" sz="quarter" idx="10"/>
          </p:nvPr>
        </p:nvSpPr>
        <p:spPr/>
        <p:txBody>
          <a:bodyPr/>
          <a:lstStyle/>
          <a:p>
            <a:fld id="{4912146E-B839-164B-9975-6846FA04A511}" type="slidenum">
              <a:rPr lang="en-US" smtClean="0"/>
              <a:pPr/>
              <a:t>22</a:t>
            </a:fld>
            <a:endParaRPr lang="en-US" dirty="0"/>
          </a:p>
        </p:txBody>
      </p:sp>
    </p:spTree>
    <p:extLst>
      <p:ext uri="{BB962C8B-B14F-4D97-AF65-F5344CB8AC3E}">
        <p14:creationId xmlns:p14="http://schemas.microsoft.com/office/powerpoint/2010/main" val="6042789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sz="1200" dirty="0"/>
              <a:t>Instructor Notes</a:t>
            </a:r>
          </a:p>
          <a:p>
            <a:endParaRPr lang="en-US" sz="1200" dirty="0"/>
          </a:p>
          <a:p>
            <a:pPr marL="171450" indent="-171450">
              <a:buFont typeface="Arial" panose="020B0604020202020204" pitchFamily="34" charset="0"/>
              <a:buChar char="•"/>
            </a:pPr>
            <a:r>
              <a:rPr lang="en-US" sz="1200" b="0" baseline="0" dirty="0"/>
              <a:t>Discuss the following initial findings at the scene and PAT findings: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You are met at the door by local law enforcement advising the scene is safe to enter.</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PAT</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Appearance: Alert.</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Work of breathing: Regular and nonlabored with adequate depth.</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Circulation: Skin is warm and dry.</a:t>
            </a:r>
            <a:endParaRPr lang="en-US" sz="1200" b="0" kern="0" dirty="0"/>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0" dirty="0"/>
              <a:t>The patient is crying and states she is tired of all the rumors at school that she and another girl are dating the same boy.</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0" dirty="0"/>
              <a:t>She further states, “I just don’t want to live anymore.”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0" dirty="0"/>
              <a:t>The patient’s mother is on scene and explains that she was unaware of her daughter’s problems at school.</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effectLst/>
                <a:latin typeface="+mn-lt"/>
                <a:ea typeface="+mn-ea"/>
                <a:cs typeface="+mn-cs"/>
              </a:rPr>
              <a:t>Mother advised that her daughter has a history of self-cutting but thought “we were past that.”</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effectLst/>
                <a:latin typeface="+mn-lt"/>
                <a:ea typeface="+mn-ea"/>
                <a:cs typeface="+mn-cs"/>
              </a:rPr>
              <a:t>She noticed her daughter being more to herself today but didn’t think anything of it.</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0" dirty="0"/>
              <a:t>She hands you the daughter’s prescription bottle of Zoloft (sertraline) found in the daughter’s hand.</a:t>
            </a:r>
            <a:endParaRPr lang="en-US" sz="1200" b="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0" dirty="0"/>
              <a:t>Discuss additional precautions or concerns that may be warranted based on initial observations.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baseline="0" dirty="0"/>
              <a:t>Identify if the patient has taken any of her medication and how many.</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0" dirty="0"/>
              <a:t>The patient contemplated taking the whole bottle of pills and denies taking any of the medication.</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0" dirty="0"/>
              <a:t>The patient’s medication was changed to Zoloft 5 days ago.</a:t>
            </a:r>
          </a:p>
          <a:p>
            <a:pPr marL="2000250" marR="0" lvl="4"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0" dirty="0"/>
              <a:t>Prescription was filled 4 days ago and contains 26 pills out of a 30-day supply.</a:t>
            </a:r>
          </a:p>
          <a:p>
            <a:pPr marL="171450" lvl="0" indent="-171450">
              <a:buFont typeface="Arial" panose="020B0604020202020204" pitchFamily="34" charset="0"/>
              <a:buChar char="•"/>
            </a:pPr>
            <a:r>
              <a:rPr lang="en-US" sz="1200" b="0" baseline="0" dirty="0"/>
              <a:t>Is this patient “Quick” or “Not Quick”?</a:t>
            </a:r>
          </a:p>
          <a:p>
            <a:pPr marL="628650" lvl="1" indent="-171450">
              <a:buFont typeface="Arial" panose="020B0604020202020204" pitchFamily="34" charset="0"/>
              <a:buChar char="•"/>
            </a:pPr>
            <a:r>
              <a:rPr lang="en-US" sz="1200" b="0" baseline="0" dirty="0"/>
              <a:t>The patient is “Not Quick.” </a:t>
            </a:r>
          </a:p>
          <a:p>
            <a:pPr marL="1085850" lvl="2" indent="-171450">
              <a:buFont typeface="Arial" panose="020B0604020202020204" pitchFamily="34" charset="0"/>
              <a:buChar char="•"/>
            </a:pPr>
            <a:r>
              <a:rPr lang="en-US" sz="1200" b="0" baseline="0" dirty="0"/>
              <a:t>Expand how this determination was made.</a:t>
            </a:r>
            <a:endParaRPr lang="en-US" sz="1200"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Have you identified any possible red flags?</a:t>
            </a:r>
          </a:p>
          <a:p>
            <a:pPr marL="628650" lvl="1" indent="-171450">
              <a:buFont typeface="Arial" panose="020B0604020202020204" pitchFamily="34" charset="0"/>
              <a:buChar char="•"/>
            </a:pPr>
            <a:r>
              <a:rPr lang="en-US" sz="1200" b="0" dirty="0"/>
              <a:t>The patient is stating that she doesn’t want to live.</a:t>
            </a:r>
          </a:p>
        </p:txBody>
      </p:sp>
      <p:sp>
        <p:nvSpPr>
          <p:cNvPr id="4" name="Slide Number Placeholder 3"/>
          <p:cNvSpPr>
            <a:spLocks noGrp="1"/>
          </p:cNvSpPr>
          <p:nvPr>
            <p:ph type="sldNum" sz="quarter" idx="10"/>
          </p:nvPr>
        </p:nvSpPr>
        <p:spPr/>
        <p:txBody>
          <a:bodyPr/>
          <a:lstStyle/>
          <a:p>
            <a:fld id="{7D9ABA14-E0BF-4CBF-A78A-9309057C9CEC}" type="slidenum">
              <a:rPr lang="en-US" smtClean="0"/>
              <a:pPr/>
              <a:t>23</a:t>
            </a:fld>
            <a:endParaRPr lang="en-US" dirty="0"/>
          </a:p>
        </p:txBody>
      </p:sp>
    </p:spTree>
    <p:extLst>
      <p:ext uri="{BB962C8B-B14F-4D97-AF65-F5344CB8AC3E}">
        <p14:creationId xmlns:p14="http://schemas.microsoft.com/office/powerpoint/2010/main" val="15334687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sz="1200" dirty="0"/>
              <a:t>Instructor Notes</a:t>
            </a:r>
          </a:p>
          <a:p>
            <a:endParaRPr lang="en-US" sz="1200" baseline="0" dirty="0"/>
          </a:p>
          <a:p>
            <a:pPr marL="171450" indent="-171450">
              <a:buFont typeface="Arial" panose="020B0604020202020204" pitchFamily="34" charset="0"/>
              <a:buChar char="•"/>
            </a:pPr>
            <a:r>
              <a:rPr lang="en-US" sz="1200" baseline="0" dirty="0"/>
              <a:t>Discuss the primary </a:t>
            </a:r>
            <a:r>
              <a:rPr lang="en-US" sz="1200" b="0" baseline="0" dirty="0"/>
              <a:t>survey.</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baseline="0" dirty="0"/>
              <a:t>Note that the PAT is completed prior to the primary survey.</a:t>
            </a:r>
          </a:p>
          <a:p>
            <a:pPr marL="1085850" lvl="2" indent="-171450">
              <a:buFont typeface="Arial" panose="020B0604020202020204" pitchFamily="34" charset="0"/>
              <a:buChar char="•"/>
            </a:pPr>
            <a:r>
              <a:rPr lang="en-US" sz="1200" b="0" baseline="0" dirty="0"/>
              <a:t>Ask participants to explain any abnormal findings of their patient(s), whether physical and/or developmental, and why. </a:t>
            </a:r>
          </a:p>
          <a:p>
            <a:pPr marL="228600" marR="0" lvl="2" indent="-342900" algn="l" defTabSz="914400" rtl="0" eaLnBrk="1" fontAlgn="auto" latinLnBrk="0" hangingPunct="1">
              <a:lnSpc>
                <a:spcPct val="100000"/>
              </a:lnSpc>
              <a:spcBef>
                <a:spcPts val="750"/>
              </a:spcBef>
              <a:spcAft>
                <a:spcPts val="0"/>
              </a:spcAft>
              <a:buClrTx/>
              <a:buSzPct val="80000"/>
              <a:buFont typeface="Arial" panose="020B0604020202020204" pitchFamily="34" charset="0"/>
              <a:buChar char="•"/>
              <a:tabLst/>
              <a:defRPr/>
            </a:pPr>
            <a:r>
              <a:rPr lang="en-US" sz="1200" b="0" dirty="0"/>
              <a:t>Discuss any life threats identified in this case.</a:t>
            </a:r>
          </a:p>
          <a:p>
            <a:pPr marL="685800" marR="0" lvl="3" indent="-342900" algn="l" defTabSz="914400" rtl="0" eaLnBrk="1" fontAlgn="auto" latinLnBrk="0" hangingPunct="1">
              <a:lnSpc>
                <a:spcPct val="100000"/>
              </a:lnSpc>
              <a:spcBef>
                <a:spcPts val="750"/>
              </a:spcBef>
              <a:spcAft>
                <a:spcPts val="0"/>
              </a:spcAft>
              <a:buClrTx/>
              <a:buSzPct val="80000"/>
              <a:buFont typeface="Arial" panose="020B0604020202020204" pitchFamily="34" charset="0"/>
              <a:buChar char="•"/>
              <a:tabLst/>
              <a:defRPr/>
            </a:pPr>
            <a:r>
              <a:rPr lang="en-US" sz="1200" b="0" dirty="0"/>
              <a:t>There are no life threats.</a:t>
            </a:r>
          </a:p>
          <a:p>
            <a:pPr marL="342900" lvl="2" indent="-342900">
              <a:spcBef>
                <a:spcPts val="750"/>
              </a:spcBef>
              <a:buFont typeface="Arial" panose="020B0604020202020204" pitchFamily="34" charset="0"/>
              <a:buChar char="•"/>
            </a:pPr>
            <a:r>
              <a:rPr lang="en-US" sz="1200" b="0" dirty="0"/>
              <a:t>Primary survey</a:t>
            </a:r>
          </a:p>
          <a:p>
            <a:pPr marL="514350" lvl="3" indent="-171450">
              <a:spcBef>
                <a:spcPts val="750"/>
              </a:spcBef>
              <a:buSzPct val="80000"/>
              <a:buFont typeface="Arial" panose="020B0604020202020204" pitchFamily="34" charset="0"/>
              <a:buChar char="•"/>
            </a:pPr>
            <a:r>
              <a:rPr lang="en-US" sz="1200" b="0" dirty="0"/>
              <a:t>X – No bleeding found.</a:t>
            </a:r>
          </a:p>
          <a:p>
            <a:pPr marL="514350" lvl="3" indent="-171450">
              <a:spcBef>
                <a:spcPts val="750"/>
              </a:spcBef>
              <a:buSzPct val="80000"/>
              <a:buFont typeface="Arial" panose="020B0604020202020204" pitchFamily="34" charset="0"/>
              <a:buChar char="•"/>
            </a:pPr>
            <a:r>
              <a:rPr lang="en-US" sz="1200" b="0" dirty="0"/>
              <a:t>A – Patent.</a:t>
            </a:r>
          </a:p>
          <a:p>
            <a:pPr marL="514350" lvl="3" indent="-171450">
              <a:spcBef>
                <a:spcPts val="750"/>
              </a:spcBef>
              <a:buSzPct val="80000"/>
              <a:buFont typeface="Arial" panose="020B0604020202020204" pitchFamily="34" charset="0"/>
              <a:buChar char="•"/>
            </a:pPr>
            <a:r>
              <a:rPr lang="en-US" sz="1200" b="0" dirty="0"/>
              <a:t>B – Regular and nonlabored with adequate depth. Lung sounds are clear bilaterally.</a:t>
            </a:r>
          </a:p>
          <a:p>
            <a:pPr marL="514350" lvl="3" indent="-171450">
              <a:spcBef>
                <a:spcPts val="750"/>
              </a:spcBef>
              <a:buSzPct val="80000"/>
              <a:buFont typeface="Arial" panose="020B0604020202020204" pitchFamily="34" charset="0"/>
              <a:buChar char="•"/>
            </a:pPr>
            <a:r>
              <a:rPr lang="en-US" sz="1200" b="0" dirty="0"/>
              <a:t>C - Radial pulses are strong and regular. Skin is warm and dry.</a:t>
            </a:r>
          </a:p>
          <a:p>
            <a:pPr marL="514350" lvl="3" indent="-171450">
              <a:spcBef>
                <a:spcPts val="750"/>
              </a:spcBef>
              <a:buSzPct val="80000"/>
              <a:buFont typeface="Arial" panose="020B0604020202020204" pitchFamily="34" charset="0"/>
              <a:buChar char="•"/>
            </a:pPr>
            <a:r>
              <a:rPr lang="en-US" sz="1200" b="0" dirty="0"/>
              <a:t>D – Alert, GCS = 15 (E4, V5, M6).</a:t>
            </a:r>
          </a:p>
          <a:p>
            <a:pPr marL="514350" lvl="3" indent="-171450">
              <a:spcBef>
                <a:spcPts val="750"/>
              </a:spcBef>
              <a:buSzPct val="80000"/>
              <a:buFont typeface="Arial" panose="020B0604020202020204" pitchFamily="34" charset="0"/>
              <a:buChar char="•"/>
            </a:pPr>
            <a:r>
              <a:rPr lang="en-US" sz="1200" b="0" dirty="0"/>
              <a:t>E – Sitting on bed, good hygiene.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What would your initial treatment be?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Discuss treatment options per local guidelines and policy.</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Treatment should focus</a:t>
            </a:r>
            <a:r>
              <a:rPr lang="en-US" sz="1200" b="0" baseline="0" dirty="0"/>
              <a:t> </a:t>
            </a:r>
            <a:r>
              <a:rPr lang="en-US" sz="1200" b="0" dirty="0"/>
              <a:t>on therapeutic interventions.</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baseline="0" dirty="0"/>
              <a:t>Approach the patient with a degree of understanding.</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371600" marR="0" lvl="3"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p>
          <a:p>
            <a:pPr marL="228600" lvl="2" indent="-342900">
              <a:spcBef>
                <a:spcPts val="750"/>
              </a:spcBef>
              <a:buSzPct val="80000"/>
              <a:buFont typeface="Arial" panose="020B0604020202020204" pitchFamily="34" charset="0"/>
              <a:buChar char="•"/>
            </a:pPr>
            <a:endParaRPr lang="en-US" sz="1200" dirty="0"/>
          </a:p>
          <a:p>
            <a:endParaRPr lang="en-US" sz="1200" baseline="0" dirty="0"/>
          </a:p>
        </p:txBody>
      </p:sp>
      <p:sp>
        <p:nvSpPr>
          <p:cNvPr id="4" name="Slide Number Placeholder 3"/>
          <p:cNvSpPr>
            <a:spLocks noGrp="1"/>
          </p:cNvSpPr>
          <p:nvPr>
            <p:ph type="sldNum" sz="quarter" idx="10"/>
          </p:nvPr>
        </p:nvSpPr>
        <p:spPr/>
        <p:txBody>
          <a:bodyPr/>
          <a:lstStyle/>
          <a:p>
            <a:fld id="{4912146E-B839-164B-9975-6846FA04A511}" type="slidenum">
              <a:rPr lang="en-US" smtClean="0"/>
              <a:pPr/>
              <a:t>24</a:t>
            </a:fld>
            <a:endParaRPr lang="en-US" dirty="0"/>
          </a:p>
        </p:txBody>
      </p:sp>
    </p:spTree>
    <p:extLst>
      <p:ext uri="{BB962C8B-B14F-4D97-AF65-F5344CB8AC3E}">
        <p14:creationId xmlns:p14="http://schemas.microsoft.com/office/powerpoint/2010/main" val="32683313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Instructor Notes</a:t>
            </a:r>
          </a:p>
          <a:p>
            <a:endParaRPr lang="en-US" dirty="0"/>
          </a:p>
          <a:p>
            <a:pPr marL="171450" indent="-171450">
              <a:buFont typeface="Arial" panose="020B0604020202020204" pitchFamily="34" charset="0"/>
              <a:buChar char="•"/>
            </a:pPr>
            <a:r>
              <a:rPr lang="en-US" dirty="0"/>
              <a:t>Review history </a:t>
            </a:r>
            <a:r>
              <a:rPr lang="en-US" baseline="0" dirty="0"/>
              <a:t>taking using the OPQRST mnemonic.</a:t>
            </a:r>
          </a:p>
          <a:p>
            <a:pPr marL="628650" lvl="1" indent="-171450">
              <a:buFont typeface="Arial" panose="020B0604020202020204" pitchFamily="34" charset="0"/>
              <a:buChar char="•"/>
            </a:pPr>
            <a:r>
              <a:rPr lang="en-US" dirty="0"/>
              <a:t>O – Sudden</a:t>
            </a:r>
          </a:p>
          <a:p>
            <a:pPr marL="628650" lvl="1" indent="-171450">
              <a:buFont typeface="Arial" panose="020B0604020202020204" pitchFamily="34" charset="0"/>
              <a:buChar char="•"/>
            </a:pPr>
            <a:r>
              <a:rPr lang="en-US" dirty="0"/>
              <a:t>P – None</a:t>
            </a:r>
          </a:p>
          <a:p>
            <a:pPr marL="628650" lvl="1" indent="-171450">
              <a:buFont typeface="Arial" panose="020B0604020202020204" pitchFamily="34" charset="0"/>
              <a:buChar char="•"/>
            </a:pPr>
            <a:r>
              <a:rPr lang="en-US" dirty="0"/>
              <a:t>Q – None</a:t>
            </a:r>
          </a:p>
          <a:p>
            <a:pPr marL="628650" lvl="1" indent="-171450">
              <a:buFont typeface="Arial" panose="020B0604020202020204" pitchFamily="34" charset="0"/>
              <a:buChar char="•"/>
            </a:pPr>
            <a:r>
              <a:rPr lang="en-US" dirty="0"/>
              <a:t>R – None</a:t>
            </a:r>
          </a:p>
          <a:p>
            <a:pPr marL="628650" lvl="1" indent="-171450">
              <a:buFont typeface="Arial" panose="020B0604020202020204" pitchFamily="34" charset="0"/>
              <a:buChar char="•"/>
            </a:pPr>
            <a:r>
              <a:rPr lang="en-US" dirty="0"/>
              <a:t>S – None</a:t>
            </a:r>
          </a:p>
          <a:p>
            <a:pPr marL="628650" lvl="1" indent="-171450">
              <a:buFont typeface="Arial" panose="020B0604020202020204" pitchFamily="34" charset="0"/>
              <a:buChar char="•"/>
            </a:pPr>
            <a:r>
              <a:rPr lang="en-US" dirty="0"/>
              <a:t>T – 30 minutes</a:t>
            </a:r>
          </a:p>
          <a:p>
            <a:pPr marL="171450" lvl="0" indent="-171450">
              <a:buFont typeface="Arial" panose="020B0604020202020204" pitchFamily="34" charset="0"/>
              <a:buChar char="•"/>
            </a:pPr>
            <a:r>
              <a:rPr lang="en-US" dirty="0"/>
              <a:t>Participant engagement: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Expand on additional therapeutic measures that may be used with this patient.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12146E-B839-164B-9975-6846FA04A51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151872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sz="1200" dirty="0"/>
              <a:t>Instructor Notes</a:t>
            </a:r>
          </a:p>
          <a:p>
            <a:pPr marL="171450" indent="-171450">
              <a:buFont typeface="Arial" panose="020B0604020202020204" pitchFamily="34" charset="0"/>
              <a:buChar char="•"/>
            </a:pPr>
            <a:endParaRPr lang="en-US" sz="1200" dirty="0"/>
          </a:p>
          <a:p>
            <a:pPr marL="171450" indent="-171450">
              <a:buFont typeface="Arial" panose="020B0604020202020204" pitchFamily="34" charset="0"/>
              <a:buChar char="•"/>
            </a:pPr>
            <a:r>
              <a:rPr lang="en-US" sz="1200" dirty="0"/>
              <a:t>Review history taking using SAMPLER</a:t>
            </a:r>
            <a:endParaRPr lang="en-US" sz="1200" b="0" dirty="0"/>
          </a:p>
          <a:p>
            <a:pPr marL="463550" lvl="2" indent="-171450">
              <a:buSzPct val="80000"/>
              <a:buFont typeface="Arial" panose="020B0604020202020204" pitchFamily="34" charset="0"/>
              <a:buChar char="•"/>
              <a:tabLst>
                <a:tab pos="1028700" algn="l"/>
              </a:tabLst>
            </a:pPr>
            <a:r>
              <a:rPr lang="en-US" sz="1200" b="0" dirty="0"/>
              <a:t>S – Depressed mood, suicidal ideation.</a:t>
            </a:r>
          </a:p>
          <a:p>
            <a:pPr marL="463550" lvl="2" indent="-171450">
              <a:buSzPct val="80000"/>
              <a:buFont typeface="Arial" panose="020B0604020202020204" pitchFamily="34" charset="0"/>
              <a:buChar char="•"/>
              <a:tabLst>
                <a:tab pos="1028700" algn="l"/>
              </a:tabLst>
            </a:pPr>
            <a:r>
              <a:rPr lang="en-US" sz="1200" b="0" dirty="0"/>
              <a:t>A – No known allergies.</a:t>
            </a:r>
          </a:p>
          <a:p>
            <a:pPr marL="463550" lvl="2" indent="-171450">
              <a:buSzPct val="80000"/>
              <a:buFont typeface="Arial" panose="020B0604020202020204" pitchFamily="34" charset="0"/>
              <a:buChar char="•"/>
            </a:pPr>
            <a:r>
              <a:rPr lang="en-US" sz="1200" b="0" dirty="0"/>
              <a:t>M – Zoloft.</a:t>
            </a:r>
            <a:endParaRPr lang="en-US" sz="1200" b="0" baseline="-25000" dirty="0"/>
          </a:p>
          <a:p>
            <a:pPr marL="463550" marR="0" lvl="2" indent="-171450" algn="l" defTabSz="914400" rtl="0" eaLnBrk="1" fontAlgn="auto" latinLnBrk="0" hangingPunct="1">
              <a:lnSpc>
                <a:spcPct val="100000"/>
              </a:lnSpc>
              <a:spcBef>
                <a:spcPts val="0"/>
              </a:spcBef>
              <a:spcAft>
                <a:spcPts val="0"/>
              </a:spcAft>
              <a:buClrTx/>
              <a:buSzPct val="80000"/>
              <a:buFont typeface="Arial" panose="020B0604020202020204" pitchFamily="34" charset="0"/>
              <a:buChar char="•"/>
              <a:tabLst/>
              <a:defRPr/>
            </a:pPr>
            <a:r>
              <a:rPr lang="en-US" sz="1200" b="0" dirty="0"/>
              <a:t>P – Depression; history of self-cutting.</a:t>
            </a:r>
          </a:p>
          <a:p>
            <a:pPr marL="463550" lvl="2" indent="-171450">
              <a:buSzPct val="80000"/>
              <a:buFont typeface="Arial" panose="020B0604020202020204" pitchFamily="34" charset="0"/>
              <a:buChar char="•"/>
            </a:pPr>
            <a:r>
              <a:rPr lang="en-US" sz="1200" b="0" dirty="0"/>
              <a:t>L – Fruit chews; hasn’t eaten much today.</a:t>
            </a:r>
          </a:p>
          <a:p>
            <a:pPr marL="463550" lvl="2" indent="-171450">
              <a:buSzPct val="80000"/>
              <a:buFont typeface="Arial" panose="020B0604020202020204" pitchFamily="34" charset="0"/>
              <a:buChar char="•"/>
            </a:pPr>
            <a:r>
              <a:rPr lang="en-US" sz="1200" b="0" dirty="0"/>
              <a:t>E – Rumors at school and does not want to live anymore.</a:t>
            </a:r>
          </a:p>
          <a:p>
            <a:pPr marL="463550" marR="0" lvl="2" indent="-171450" algn="l" defTabSz="914400" rtl="0" eaLnBrk="1" fontAlgn="auto" latinLnBrk="0" hangingPunct="1">
              <a:lnSpc>
                <a:spcPct val="100000"/>
              </a:lnSpc>
              <a:spcBef>
                <a:spcPts val="0"/>
              </a:spcBef>
              <a:spcAft>
                <a:spcPts val="0"/>
              </a:spcAft>
              <a:buClrTx/>
              <a:buSzPct val="80000"/>
              <a:buFont typeface="Arial" panose="020B0604020202020204" pitchFamily="34" charset="0"/>
              <a:buChar char="•"/>
              <a:tabLst/>
              <a:defRPr/>
            </a:pPr>
            <a:r>
              <a:rPr lang="en-US" sz="1200" b="0" dirty="0"/>
              <a:t>R – Depression; rumors spread at school; denies alcohol and illicit drug use.</a:t>
            </a:r>
          </a:p>
          <a:p>
            <a:pPr marL="463550" lvl="2" indent="-171450">
              <a:buSzPct val="80000"/>
              <a:buFont typeface="Arial" panose="020B0604020202020204" pitchFamily="34" charset="0"/>
              <a:buChar char="•"/>
            </a:pPr>
            <a:endParaRPr lang="en-US" sz="120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12146E-B839-164B-9975-6846FA04A51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718759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xfrm>
            <a:off x="1371600" y="1143000"/>
            <a:ext cx="4114800" cy="3086100"/>
          </a:xfrm>
          <a:ln/>
        </p:spPr>
      </p:sp>
      <p:sp>
        <p:nvSpPr>
          <p:cNvPr id="56322"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0" dirty="0"/>
              <a:t>Instructor Notes</a:t>
            </a:r>
          </a:p>
          <a:p>
            <a:endParaRPr lang="en-US" b="0" dirty="0"/>
          </a:p>
          <a:p>
            <a:pPr marL="171450" indent="-171450">
              <a:buFont typeface="Arial" panose="020B0604020202020204" pitchFamily="34" charset="0"/>
              <a:buChar char="•"/>
            </a:pPr>
            <a:r>
              <a:rPr lang="en-US" b="0" dirty="0"/>
              <a:t>Discuss what the vital signs tell us about the patient: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effectLst/>
                <a:latin typeface="+mn-lt"/>
                <a:ea typeface="+mn-ea"/>
                <a:cs typeface="+mn-cs"/>
              </a:rPr>
              <a:t>SpO</a:t>
            </a:r>
            <a:r>
              <a:rPr lang="en-US" sz="1200" b="0" kern="1200" baseline="-25000" dirty="0">
                <a:solidFill>
                  <a:schemeClr val="tx1"/>
                </a:solidFill>
                <a:effectLst/>
                <a:latin typeface="+mn-lt"/>
                <a:ea typeface="+mn-ea"/>
                <a:cs typeface="+mn-cs"/>
              </a:rPr>
              <a:t>2</a:t>
            </a:r>
            <a:r>
              <a:rPr lang="en-US" sz="1200" b="0" kern="1200" dirty="0">
                <a:solidFill>
                  <a:schemeClr val="tx1"/>
                </a:solidFill>
                <a:effectLst/>
                <a:latin typeface="+mn-lt"/>
                <a:ea typeface="+mn-ea"/>
                <a:cs typeface="+mn-cs"/>
              </a:rPr>
              <a:t>: 99% on room air.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ETCO</a:t>
            </a:r>
            <a:r>
              <a:rPr kumimoji="0" lang="en-US" sz="1200" b="0" i="0" u="none" strike="noStrike" kern="1200" cap="none" spc="0" normalizeH="0" baseline="-25000" noProof="0" dirty="0">
                <a:ln>
                  <a:noFill/>
                </a:ln>
                <a:solidFill>
                  <a:prstClr val="black"/>
                </a:solidFill>
                <a:effectLst/>
                <a:uLnTx/>
                <a:uFillTx/>
                <a:latin typeface="+mn-lt"/>
                <a:ea typeface="+mn-ea"/>
                <a:cs typeface="+mn-cs"/>
              </a:rPr>
              <a:t>2</a:t>
            </a:r>
            <a:r>
              <a:rPr kumimoji="0" lang="en-US" sz="1200" b="0" i="0" u="none" strike="noStrike" kern="1200" cap="none" spc="0" normalizeH="0" baseline="0" noProof="0" dirty="0">
                <a:ln>
                  <a:noFill/>
                </a:ln>
                <a:solidFill>
                  <a:prstClr val="black"/>
                </a:solidFill>
                <a:effectLst/>
                <a:uLnTx/>
                <a:uFillTx/>
                <a:latin typeface="+mn-lt"/>
                <a:ea typeface="+mn-ea"/>
                <a:cs typeface="+mn-cs"/>
              </a:rPr>
              <a:t> is 38.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Respiratory rate is 20.</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Blood pressure is 126/68.</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Blood glucose is 100 mg/dL (5.6 mmol/L).</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Weight is 50 kg.</a:t>
            </a:r>
            <a:endParaRPr lang="en-US" sz="1200" b="0" kern="1200" dirty="0">
              <a:solidFill>
                <a:schemeClr val="tx1"/>
              </a:solidFill>
              <a:effectLst/>
              <a:latin typeface="+mn-lt"/>
              <a:ea typeface="+mn-ea"/>
              <a:cs typeface="+mn-cs"/>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effectLst/>
                <a:latin typeface="+mn-lt"/>
                <a:ea typeface="+mn-ea"/>
                <a:cs typeface="+mn-cs"/>
              </a:rPr>
              <a:t>ECG indicates SR.</a:t>
            </a:r>
          </a:p>
          <a:p>
            <a:pPr marL="171450" indent="-171450">
              <a:buFont typeface="Arial" panose="020B0604020202020204" pitchFamily="34" charset="0"/>
              <a:buChar char="•"/>
              <a:defRPr/>
            </a:pPr>
            <a:r>
              <a:rPr lang="en-US" b="0" dirty="0"/>
              <a:t>Participant engagement:</a:t>
            </a:r>
          </a:p>
          <a:p>
            <a:pPr marL="628650" lvl="1" indent="-171450">
              <a:buFont typeface="Arial" panose="020B0604020202020204" pitchFamily="34" charset="0"/>
              <a:buChar char="•"/>
              <a:defRPr/>
            </a:pPr>
            <a:r>
              <a:rPr lang="en-US" b="0" dirty="0"/>
              <a:t>Discuss expected typical vital signs for age.</a:t>
            </a:r>
          </a:p>
          <a:p>
            <a:pPr marL="628650" lvl="1" indent="-171450">
              <a:buFont typeface="Arial" panose="020B0604020202020204" pitchFamily="34" charset="0"/>
              <a:buChar char="•"/>
              <a:defRPr/>
            </a:pPr>
            <a:r>
              <a:rPr lang="en-US" b="0" dirty="0"/>
              <a:t>Expand on initial therapeutic measures that may be used to calm an upset patient.</a:t>
            </a:r>
          </a:p>
          <a:p>
            <a:pPr marL="0" indent="0">
              <a:buFont typeface="Arial" panose="020B0604020202020204" pitchFamily="34" charset="0"/>
              <a:buNone/>
              <a:defRPr/>
            </a:pPr>
            <a:endParaRPr lang="en-US" b="0" dirty="0"/>
          </a:p>
          <a:p>
            <a:pPr marL="0" indent="0">
              <a:buFont typeface="Arial"/>
              <a:buNone/>
              <a:defRPr/>
            </a:pPr>
            <a:endParaRPr lang="en-US" dirty="0"/>
          </a:p>
        </p:txBody>
      </p:sp>
      <p:sp>
        <p:nvSpPr>
          <p:cNvPr id="778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Arial" panose="020B0604020202020204" pitchFamily="34" charset="0"/>
                <a:ea typeface="ＭＳ Ｐゴシック" panose="020B0600070205080204" pitchFamily="34" charset="-128"/>
              </a:defRPr>
            </a:lvl1pPr>
            <a:lvl2pPr marL="785372" indent="-302066" eaLnBrk="0" hangingPunct="0">
              <a:defRPr sz="2500">
                <a:solidFill>
                  <a:schemeClr val="tx1"/>
                </a:solidFill>
                <a:latin typeface="Arial" panose="020B0604020202020204" pitchFamily="34" charset="0"/>
                <a:ea typeface="ＭＳ Ｐゴシック" panose="020B0600070205080204" pitchFamily="34" charset="-128"/>
              </a:defRPr>
            </a:lvl2pPr>
            <a:lvl3pPr marL="1208265" indent="-241653" eaLnBrk="0" hangingPunct="0">
              <a:defRPr sz="2500">
                <a:solidFill>
                  <a:schemeClr val="tx1"/>
                </a:solidFill>
                <a:latin typeface="Arial" panose="020B0604020202020204" pitchFamily="34" charset="0"/>
                <a:ea typeface="ＭＳ Ｐゴシック" panose="020B0600070205080204" pitchFamily="34" charset="-128"/>
              </a:defRPr>
            </a:lvl3pPr>
            <a:lvl4pPr marL="1691571" indent="-241653" eaLnBrk="0" hangingPunct="0">
              <a:defRPr sz="2500">
                <a:solidFill>
                  <a:schemeClr val="tx1"/>
                </a:solidFill>
                <a:latin typeface="Arial" panose="020B0604020202020204" pitchFamily="34" charset="0"/>
                <a:ea typeface="ＭＳ Ｐゴシック" panose="020B0600070205080204" pitchFamily="34" charset="-128"/>
              </a:defRPr>
            </a:lvl4pPr>
            <a:lvl5pPr marL="2174878" indent="-241653" eaLnBrk="0" hangingPunct="0">
              <a:defRPr sz="2500">
                <a:solidFill>
                  <a:schemeClr val="tx1"/>
                </a:solidFill>
                <a:latin typeface="Arial" panose="020B0604020202020204" pitchFamily="34" charset="0"/>
                <a:ea typeface="ＭＳ Ｐゴシック" panose="020B0600070205080204" pitchFamily="34" charset="-128"/>
              </a:defRPr>
            </a:lvl5pPr>
            <a:lvl6pPr marL="2658184" indent="-241653"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6pPr>
            <a:lvl7pPr marL="3141490" indent="-241653"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7pPr>
            <a:lvl8pPr marL="3624796" indent="-241653"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8pPr>
            <a:lvl9pPr marL="4108102" indent="-241653"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9pPr>
          </a:lstStyle>
          <a:p>
            <a:pPr eaLnBrk="1" hangingPunct="1"/>
            <a:fld id="{851E97FA-2DDF-453C-BAE1-9B1A1A1B3656}" type="slidenum">
              <a:rPr lang="en-US" altLang="en-US" sz="1300">
                <a:solidFill>
                  <a:prstClr val="black"/>
                </a:solidFill>
              </a:rPr>
              <a:pPr eaLnBrk="1" hangingPunct="1"/>
              <a:t>27</a:t>
            </a:fld>
            <a:endParaRPr lang="en-US" altLang="en-US" sz="1300" dirty="0">
              <a:solidFill>
                <a:prstClr val="black"/>
              </a:solidFill>
            </a:endParaRPr>
          </a:p>
        </p:txBody>
      </p:sp>
    </p:spTree>
    <p:extLst>
      <p:ext uri="{BB962C8B-B14F-4D97-AF65-F5344CB8AC3E}">
        <p14:creationId xmlns:p14="http://schemas.microsoft.com/office/powerpoint/2010/main" val="39993854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normAutofit fontScale="92500" lnSpcReduction="10000"/>
          </a:bodyPr>
          <a:lstStyle/>
          <a:p>
            <a:r>
              <a:rPr lang="en-US" b="0" dirty="0"/>
              <a:t>Instructor Notes</a:t>
            </a:r>
          </a:p>
          <a:p>
            <a:endParaRPr lang="en-US" b="0" dirty="0"/>
          </a:p>
          <a:p>
            <a:r>
              <a:rPr lang="en-US" b="0" i="1" dirty="0"/>
              <a:t>*Ask participants: Given the age of this child, would you perform a head-to-toe or toe-to-head assessment? </a:t>
            </a:r>
          </a:p>
          <a:p>
            <a:endParaRPr lang="en-US" b="1" dirty="0"/>
          </a:p>
          <a:p>
            <a:pPr marL="171450" indent="-171450">
              <a:buFont typeface="Arial" panose="020B0604020202020204" pitchFamily="34" charset="0"/>
              <a:buChar char="•"/>
            </a:pPr>
            <a:r>
              <a:rPr lang="en-US" b="1" dirty="0"/>
              <a:t>HEENT</a:t>
            </a:r>
          </a:p>
          <a:p>
            <a:pPr marL="628650" lvl="1" indent="-171450">
              <a:buFont typeface="Arial" panose="020B0604020202020204" pitchFamily="34" charset="0"/>
              <a:buChar char="•"/>
            </a:pPr>
            <a:r>
              <a:rPr lang="en-US" dirty="0"/>
              <a:t>Head: Unremarkable</a:t>
            </a:r>
          </a:p>
          <a:p>
            <a:pPr marL="628650" lvl="1" indent="-171450">
              <a:buFont typeface="Arial" panose="020B0604020202020204" pitchFamily="34" charset="0"/>
              <a:buChar char="•"/>
            </a:pPr>
            <a:r>
              <a:rPr lang="en-US" dirty="0"/>
              <a:t>Eyes: PERRL</a:t>
            </a:r>
          </a:p>
          <a:p>
            <a:pPr marL="628650" lvl="1" indent="-171450">
              <a:buFont typeface="Arial" panose="020B0604020202020204" pitchFamily="34" charset="0"/>
              <a:buChar char="•"/>
            </a:pPr>
            <a:r>
              <a:rPr lang="en-US" dirty="0"/>
              <a:t>Ears: Unremarkable</a:t>
            </a:r>
          </a:p>
          <a:p>
            <a:pPr marL="628650" lvl="1" indent="-171450">
              <a:buFont typeface="Arial" panose="020B0604020202020204" pitchFamily="34" charset="0"/>
              <a:buChar char="•"/>
            </a:pPr>
            <a:r>
              <a:rPr lang="en-US" dirty="0"/>
              <a:t>Nose: Unremarkable</a:t>
            </a:r>
          </a:p>
          <a:p>
            <a:pPr marL="628650" lvl="1" indent="-171450">
              <a:buFont typeface="Arial" panose="020B0604020202020204" pitchFamily="34" charset="0"/>
              <a:buChar char="•"/>
            </a:pPr>
            <a:r>
              <a:rPr lang="en-US" dirty="0"/>
              <a:t>Throat: Unremarkable</a:t>
            </a:r>
          </a:p>
          <a:p>
            <a:pPr marL="171450" indent="-171450">
              <a:buFont typeface="Arial" panose="020B0604020202020204" pitchFamily="34" charset="0"/>
              <a:buChar char="•"/>
            </a:pPr>
            <a:r>
              <a:rPr lang="en-US" b="1" dirty="0"/>
              <a:t>Heart and lungs</a:t>
            </a:r>
          </a:p>
          <a:p>
            <a:pPr marL="742950" lvl="1" indent="-285750" defTabSz="914400">
              <a:buFont typeface="Arial" panose="020B0604020202020204" pitchFamily="34" charset="0"/>
              <a:buChar char="•"/>
              <a:defRPr/>
            </a:pPr>
            <a:r>
              <a:rPr lang="en-US" sz="1400" dirty="0">
                <a:solidFill>
                  <a:prstClr val="black"/>
                </a:solidFill>
              </a:rPr>
              <a:t>Lung sounds, clear bilaterally. Heart sounds are normal, no murmur.</a:t>
            </a:r>
          </a:p>
          <a:p>
            <a:pPr marL="1200150" lvl="2" indent="-285750" defTabSz="914400">
              <a:buFont typeface="Arial" panose="020B0604020202020204" pitchFamily="34" charset="0"/>
              <a:buChar char="•"/>
              <a:defRPr/>
            </a:pPr>
            <a:r>
              <a:rPr lang="en-US" sz="1200" dirty="0">
                <a:solidFill>
                  <a:prstClr val="black"/>
                </a:solidFill>
              </a:rPr>
              <a:t>Respirations rapid with good rise and fall. </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Capillary refill less than</a:t>
            </a:r>
            <a:r>
              <a:rPr lang="en-US" baseline="0" dirty="0"/>
              <a:t> 2 seconds.</a:t>
            </a:r>
            <a:endParaRPr lang="en-US" dirty="0"/>
          </a:p>
          <a:p>
            <a:pPr marL="285750" lvl="0" indent="-285750" defTabSz="914400">
              <a:buFont typeface="Arial" panose="020B0604020202020204" pitchFamily="34" charset="0"/>
              <a:buChar char="•"/>
              <a:defRPr/>
            </a:pPr>
            <a:r>
              <a:rPr lang="en-US" b="1" dirty="0"/>
              <a:t>Neuro</a:t>
            </a:r>
          </a:p>
          <a:p>
            <a:pPr marL="628650" lvl="1" indent="-171450">
              <a:buFont typeface="Arial" panose="020B0604020202020204" pitchFamily="34" charset="0"/>
              <a:buChar char="•"/>
            </a:pPr>
            <a:r>
              <a:rPr lang="en-US" dirty="0"/>
              <a:t>Circulation, motor, and sensory (CMS) intact. </a:t>
            </a:r>
          </a:p>
          <a:p>
            <a:pPr marL="171450" lvl="0" indent="-171450">
              <a:buFont typeface="Arial" panose="020B0604020202020204" pitchFamily="34" charset="0"/>
              <a:buChar char="•"/>
            </a:pPr>
            <a:r>
              <a:rPr lang="en-US" b="1" dirty="0"/>
              <a:t>Abdomen and pelvis</a:t>
            </a:r>
          </a:p>
          <a:p>
            <a:pPr marL="628650" lvl="1" indent="-171450">
              <a:buFont typeface="Arial" panose="020B0604020202020204" pitchFamily="34" charset="0"/>
              <a:buChar char="•"/>
            </a:pPr>
            <a:r>
              <a:rPr lang="en-US" dirty="0"/>
              <a:t>Soft, nontender. Bowel sounds are normal.</a:t>
            </a:r>
          </a:p>
          <a:p>
            <a:pPr marL="171450" indent="-171450">
              <a:buFont typeface="Arial" panose="020B0604020202020204" pitchFamily="34" charset="0"/>
              <a:buChar char="•"/>
            </a:pPr>
            <a:r>
              <a:rPr lang="en-US" b="1" dirty="0"/>
              <a:t>Upper extremities</a:t>
            </a:r>
          </a:p>
          <a:p>
            <a:pPr marL="628650" lvl="1" indent="-171450">
              <a:buFont typeface="Arial" panose="020B0604020202020204" pitchFamily="34" charset="0"/>
              <a:buChar char="•"/>
            </a:pPr>
            <a:r>
              <a:rPr lang="en-US" dirty="0"/>
              <a:t>Unremarkable. </a:t>
            </a:r>
            <a:r>
              <a:rPr lang="en-US" b="0" dirty="0"/>
              <a:t>Scars from history </a:t>
            </a:r>
            <a:r>
              <a:rPr lang="en-US" dirty="0"/>
              <a:t>of self</a:t>
            </a:r>
            <a:r>
              <a:rPr lang="en-US" b="1" dirty="0"/>
              <a:t>-</a:t>
            </a:r>
            <a:r>
              <a:rPr lang="en-US" dirty="0"/>
              <a:t>cutting </a:t>
            </a:r>
            <a:r>
              <a:rPr lang="en-US" sz="1200" dirty="0">
                <a:solidFill>
                  <a:prstClr val="black"/>
                </a:solidFill>
              </a:rPr>
              <a:t>on bilateral forearms.</a:t>
            </a:r>
            <a:endParaRPr lang="en-US" dirty="0"/>
          </a:p>
          <a:p>
            <a:pPr marL="171450" indent="-171450">
              <a:buFont typeface="Arial" panose="020B0604020202020204" pitchFamily="34" charset="0"/>
              <a:buChar char="•"/>
            </a:pPr>
            <a:r>
              <a:rPr lang="en-US" b="1" dirty="0"/>
              <a:t>Lower extremities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Unremarkable. Scars from </a:t>
            </a:r>
            <a:r>
              <a:rPr lang="en-US" dirty="0"/>
              <a:t>history of self</a:t>
            </a:r>
            <a:r>
              <a:rPr lang="en-US" b="1" dirty="0"/>
              <a:t>-</a:t>
            </a:r>
            <a:r>
              <a:rPr lang="en-US" dirty="0"/>
              <a:t>cutting </a:t>
            </a:r>
            <a:r>
              <a:rPr lang="en-US" sz="1200" dirty="0">
                <a:solidFill>
                  <a:prstClr val="black"/>
                </a:solidFill>
              </a:rPr>
              <a:t>on bilateral thighs.</a:t>
            </a:r>
            <a:endParaRPr lang="en-US" dirty="0"/>
          </a:p>
          <a:p>
            <a:pPr marL="628650" lvl="1" indent="-171450">
              <a:buFont typeface="Arial" panose="020B0604020202020204" pitchFamily="34" charset="0"/>
              <a:buChar char="•"/>
            </a:pPr>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74E427-9911-4858-A637-FB4CBC46EF2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32701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Instructor </a:t>
            </a:r>
            <a:r>
              <a:rPr lang="en-US" b="0" dirty="0"/>
              <a:t>Notes </a:t>
            </a:r>
          </a:p>
          <a:p>
            <a:endParaRPr lang="en-US" b="0" dirty="0"/>
          </a:p>
          <a:p>
            <a:pPr marL="171450" indent="-171450">
              <a:buFont typeface="Arial" panose="020B0604020202020204" pitchFamily="34" charset="0"/>
              <a:buChar char="•"/>
            </a:pPr>
            <a:r>
              <a:rPr lang="en-US" b="0" dirty="0"/>
              <a:t>Ask students how they would treat this patient according to their local protocol and scope of practice.</a:t>
            </a:r>
          </a:p>
          <a:p>
            <a:pPr marL="171450" indent="-171450">
              <a:buFont typeface="Arial" panose="020B0604020202020204" pitchFamily="34" charset="0"/>
              <a:buChar char="•"/>
            </a:pPr>
            <a:r>
              <a:rPr lang="en-US" sz="1200" b="0" dirty="0">
                <a:ln/>
                <a:solidFill>
                  <a:schemeClr val="accent4"/>
                </a:solidFill>
              </a:rPr>
              <a:t>Patient management:</a:t>
            </a:r>
          </a:p>
          <a:p>
            <a:pPr marL="628650" lvl="1" indent="-171450">
              <a:buFont typeface="Arial" panose="020B0604020202020204" pitchFamily="34" charset="0"/>
              <a:buChar char="•"/>
            </a:pPr>
            <a:r>
              <a:rPr lang="en-US" sz="1200" b="0" dirty="0">
                <a:ln/>
                <a:solidFill>
                  <a:schemeClr val="accent4"/>
                </a:solidFill>
              </a:rPr>
              <a:t>What are your goals for this patient?</a:t>
            </a:r>
          </a:p>
          <a:p>
            <a:pPr marL="628650" lvl="1" indent="-171450">
              <a:buFont typeface="Arial" panose="020B0604020202020204" pitchFamily="34" charset="0"/>
              <a:buChar char="•"/>
            </a:pPr>
            <a:r>
              <a:rPr lang="en-US" dirty="0"/>
              <a:t>Discuss treatment options for this </a:t>
            </a:r>
            <a:r>
              <a:rPr lang="en-US" b="0" dirty="0"/>
              <a:t>patient.</a:t>
            </a:r>
          </a:p>
          <a:p>
            <a:pPr marL="1085850" lvl="2" indent="-171450">
              <a:buFont typeface="Arial" panose="020B0604020202020204" pitchFamily="34" charset="0"/>
              <a:buChar char="•"/>
            </a:pPr>
            <a:r>
              <a:rPr lang="en-US" b="0" dirty="0"/>
              <a:t>Provide therapeutic communication.</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t>Speak in a calm, soft tone.</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t>Be supportive and caring.</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Do not judge or downplay a patient’s issues or concerns.</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Do not provide a moral stance or establish blame.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ln/>
                <a:solidFill>
                  <a:schemeClr val="accent4"/>
                </a:solidFill>
              </a:rPr>
              <a:t>What conditions are part of your potential differential diagnosis?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Suicidal ideation</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Depression</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Toxic ingestion</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Anxiety</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Panic attack</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Illicit drug use</a:t>
            </a:r>
          </a:p>
          <a:p>
            <a:pPr marL="457200" indent="-457200">
              <a:buFont typeface="Arial" panose="020B0604020202020204" pitchFamily="34" charset="0"/>
              <a:buChar char="•"/>
            </a:pPr>
            <a:endParaRPr lang="en-US" sz="1200" b="1" dirty="0">
              <a:ln/>
              <a:solidFill>
                <a:schemeClr val="accent4"/>
              </a:solidFill>
            </a:endParaRPr>
          </a:p>
        </p:txBody>
      </p:sp>
      <p:sp>
        <p:nvSpPr>
          <p:cNvPr id="4" name="Slide Number Placeholder 3"/>
          <p:cNvSpPr>
            <a:spLocks noGrp="1"/>
          </p:cNvSpPr>
          <p:nvPr>
            <p:ph type="sldNum" sz="quarter" idx="10"/>
          </p:nvPr>
        </p:nvSpPr>
        <p:spPr/>
        <p:txBody>
          <a:bodyPr/>
          <a:lstStyle/>
          <a:p>
            <a:fld id="{4912146E-B839-164B-9975-6846FA04A511}" type="slidenum">
              <a:rPr lang="en-US" smtClean="0"/>
              <a:pPr/>
              <a:t>29</a:t>
            </a:fld>
            <a:endParaRPr lang="en-US" dirty="0"/>
          </a:p>
        </p:txBody>
      </p:sp>
    </p:spTree>
    <p:extLst>
      <p:ext uri="{BB962C8B-B14F-4D97-AF65-F5344CB8AC3E}">
        <p14:creationId xmlns:p14="http://schemas.microsoft.com/office/powerpoint/2010/main" val="33310891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defTabSz="931774">
              <a:defRPr/>
            </a:pPr>
            <a:r>
              <a:rPr lang="en-US" b="0" dirty="0"/>
              <a:t>Instructor Notes</a:t>
            </a:r>
          </a:p>
          <a:p>
            <a:pPr defTabSz="931774">
              <a:defRPr/>
            </a:pPr>
            <a:endParaRPr lang="en-US" dirty="0"/>
          </a:p>
          <a:p>
            <a:pPr marL="171450" indent="-171450" defTabSz="931774">
              <a:buFont typeface="Arial" panose="020B0604020202020204" pitchFamily="34" charset="0"/>
              <a:buChar char="•"/>
              <a:defRPr/>
            </a:pPr>
            <a:r>
              <a:rPr lang="en-US" dirty="0"/>
              <a:t>Discuss ongoing management options based on scope of practice and local protocols. </a:t>
            </a:r>
          </a:p>
          <a:p>
            <a:pPr marL="628650" lvl="1" indent="-171450" defTabSz="931774">
              <a:buFont typeface="Arial" panose="020B0604020202020204" pitchFamily="34" charset="0"/>
              <a:buChar char="•"/>
              <a:defRPr/>
            </a:pPr>
            <a:r>
              <a:rPr lang="en-US" sz="1200" kern="1200" dirty="0">
                <a:solidFill>
                  <a:schemeClr val="tx1"/>
                </a:solidFill>
                <a:effectLst/>
                <a:latin typeface="+mn-lt"/>
                <a:ea typeface="+mn-ea"/>
                <a:cs typeface="+mn-cs"/>
              </a:rPr>
              <a:t>Continued therapeutic communications should be use</a:t>
            </a:r>
            <a:r>
              <a:rPr lang="en-US" sz="1200" b="0" kern="1200" dirty="0">
                <a:solidFill>
                  <a:schemeClr val="tx1"/>
                </a:solidFill>
                <a:effectLst/>
                <a:latin typeface="+mn-lt"/>
                <a:ea typeface="+mn-ea"/>
                <a:cs typeface="+mn-cs"/>
              </a:rPr>
              <a:t>d.</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For patients admitting to thoughts of suicide, determine their plan of action by asking the following questions:</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How long have you been feeling this way? </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Have you had thoughts of suicide before? </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When did you have these thoughts?</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Have you ever acted on these thoughts?</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Have you thought about how you would do it? </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If you haven’t tried, have you been rehearsing or contemplating how you would attempt suicide?</a:t>
            </a:r>
          </a:p>
          <a:p>
            <a:pPr marL="628650" lvl="1" indent="-171450" defTabSz="931774">
              <a:buFont typeface="Arial" panose="020B0604020202020204" pitchFamily="34" charset="0"/>
              <a:buChar char="•"/>
              <a:defRPr/>
            </a:pPr>
            <a:r>
              <a:rPr lang="en-US" sz="1200" kern="1200" dirty="0">
                <a:solidFill>
                  <a:schemeClr val="tx1"/>
                </a:solidFill>
                <a:effectLst/>
                <a:latin typeface="+mn-lt"/>
                <a:ea typeface="+mn-ea"/>
                <a:cs typeface="+mn-cs"/>
              </a:rPr>
              <a:t>Responses to the above questions could determine whether a patient can return home or requires involuntary commitment.</a:t>
            </a:r>
          </a:p>
          <a:p>
            <a:pPr marL="628650" lvl="1" indent="-171450" defTabSz="931774">
              <a:buFont typeface="Arial" panose="020B0604020202020204" pitchFamily="34" charset="0"/>
              <a:buChar char="•"/>
              <a:defRPr/>
            </a:pPr>
            <a:r>
              <a:rPr lang="en-US" sz="1200" kern="1200" dirty="0">
                <a:solidFill>
                  <a:schemeClr val="tx1"/>
                </a:solidFill>
                <a:effectLst/>
                <a:latin typeface="+mn-lt"/>
                <a:ea typeface="+mn-ea"/>
                <a:cs typeface="+mn-cs"/>
              </a:rPr>
              <a:t>There are no further changes during transport to the emergency department. </a:t>
            </a:r>
            <a:endParaRPr lang="en-US" dirty="0"/>
          </a:p>
          <a:p>
            <a:pPr marL="171450" marR="0" lvl="0"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n/>
              </a:rPr>
              <a:t>Where is the most appropriate treatment destination and why?</a:t>
            </a:r>
          </a:p>
          <a:p>
            <a:pPr marL="628650" marR="0" lvl="1"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Discuss regional transportation destination options for pediatrics in your area. </a:t>
            </a:r>
          </a:p>
          <a:p>
            <a:pPr marL="1085850" marR="0" lvl="2"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baseline="0" dirty="0">
                <a:latin typeface="Arial" pitchFamily="34" charset="0"/>
              </a:rPr>
              <a:t>Share with students when and if it would be appropriate to bypass certain facilities for this patient.</a:t>
            </a:r>
          </a:p>
          <a:p>
            <a:pPr marL="1543050" marR="0" lvl="3"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baseline="0" dirty="0">
                <a:latin typeface="Arial" pitchFamily="34" charset="0"/>
              </a:rPr>
              <a:t>Identifying mental health resources available at a receiving hospital ED, such as the availability of social workers 24/7, is critical for improved patient outcomes.</a:t>
            </a:r>
          </a:p>
          <a:p>
            <a:pPr marL="1543050" marR="0" lvl="3"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baseline="0" dirty="0">
                <a:latin typeface="Arial" pitchFamily="34" charset="0"/>
              </a:rPr>
              <a:t>This child should be transported to the closest appropriate facility with pediatric mental health capabilities. </a:t>
            </a:r>
            <a:endParaRPr lang="en-US" sz="1200" kern="1200" dirty="0">
              <a:solidFill>
                <a:schemeClr val="tx1"/>
              </a:solidFill>
              <a:effectLst/>
              <a:latin typeface="+mn-lt"/>
              <a:ea typeface="+mn-ea"/>
              <a:cs typeface="+mn-cs"/>
            </a:endParaRPr>
          </a:p>
          <a:p>
            <a:pPr marL="171450" marR="0" lvl="0"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n/>
              </a:rPr>
              <a:t>How would you safely transport this child in your ambulance?</a:t>
            </a:r>
          </a:p>
          <a:p>
            <a:pPr marL="628650" marR="0" lvl="1"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baseline="0" dirty="0">
                <a:latin typeface="Arial" pitchFamily="34" charset="0"/>
              </a:rPr>
              <a:t>Discuss policies and procedures for transporting pediatrics in your region. </a:t>
            </a:r>
          </a:p>
          <a:p>
            <a:pPr marL="628650" marR="0" lvl="1"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pPr marL="0" marR="0" lvl="0" indent="0" algn="l" defTabSz="931774"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12146E-B839-164B-9975-6846FA04A511}" type="slidenum">
              <a:rPr lang="en-US" smtClean="0"/>
              <a:pPr/>
              <a:t>30</a:t>
            </a:fld>
            <a:endParaRPr lang="en-US" dirty="0"/>
          </a:p>
        </p:txBody>
      </p:sp>
    </p:spTree>
    <p:extLst>
      <p:ext uri="{BB962C8B-B14F-4D97-AF65-F5344CB8AC3E}">
        <p14:creationId xmlns:p14="http://schemas.microsoft.com/office/powerpoint/2010/main" val="41078541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sz="1200" b="0" dirty="0"/>
              <a:t>Instructor Notes</a:t>
            </a:r>
          </a:p>
          <a:p>
            <a:endParaRPr lang="en-US" sz="1200" b="0" dirty="0"/>
          </a:p>
          <a:p>
            <a:pPr marL="171450" lvl="0" indent="-171450">
              <a:lnSpc>
                <a:spcPct val="100000"/>
              </a:lnSpc>
              <a:spcBef>
                <a:spcPts val="600"/>
              </a:spcBef>
              <a:buSzPct val="80000"/>
              <a:buFont typeface="Arial" panose="020B0604020202020204" pitchFamily="34" charset="0"/>
              <a:buChar char="•"/>
            </a:pPr>
            <a:r>
              <a:rPr lang="en-US" sz="1200" b="0" dirty="0"/>
              <a:t>Suicidal ideation</a:t>
            </a:r>
          </a:p>
          <a:p>
            <a:pPr marL="628650" lvl="1" indent="-171450">
              <a:lnSpc>
                <a:spcPct val="100000"/>
              </a:lnSpc>
              <a:spcBef>
                <a:spcPts val="600"/>
              </a:spcBef>
              <a:buSzPct val="80000"/>
              <a:buFont typeface="Arial" panose="020B0604020202020204" pitchFamily="34" charset="0"/>
              <a:buChar char="•"/>
            </a:pPr>
            <a:r>
              <a:rPr lang="en-US" sz="1200" b="0" dirty="0"/>
              <a:t>From 2009 to 2018, suicide rates in teens ages 14 to 18 years increased 61.7% in the U.S.</a:t>
            </a:r>
          </a:p>
          <a:p>
            <a:pPr marL="628650" lvl="1" indent="-171450">
              <a:lnSpc>
                <a:spcPct val="100000"/>
              </a:lnSpc>
              <a:spcBef>
                <a:spcPts val="600"/>
              </a:spcBef>
              <a:buSzPct val="80000"/>
              <a:buFont typeface="Arial" panose="020B0604020202020204" pitchFamily="34" charset="0"/>
              <a:buChar char="•"/>
            </a:pPr>
            <a:r>
              <a:rPr lang="en-US" sz="1200" b="0" dirty="0"/>
              <a:t>In 2019, 18.8% of high school students reported seriously contemplating suicide.</a:t>
            </a:r>
          </a:p>
          <a:p>
            <a:pPr marL="1085850" lvl="2" indent="-171450">
              <a:lnSpc>
                <a:spcPct val="100000"/>
              </a:lnSpc>
              <a:spcBef>
                <a:spcPts val="600"/>
              </a:spcBef>
              <a:buSzPct val="80000"/>
              <a:buFont typeface="Arial" panose="020B0604020202020204" pitchFamily="34" charset="0"/>
              <a:buChar char="•"/>
            </a:pPr>
            <a:r>
              <a:rPr lang="en-US" sz="1200" b="0" dirty="0"/>
              <a:t>24.1% of those were identified as female.</a:t>
            </a:r>
          </a:p>
          <a:p>
            <a:pPr marL="1085850" lvl="2" indent="-171450">
              <a:lnSpc>
                <a:spcPct val="100000"/>
              </a:lnSpc>
              <a:spcBef>
                <a:spcPts val="600"/>
              </a:spcBef>
              <a:buSzPct val="80000"/>
              <a:buFont typeface="Arial" panose="020B0604020202020204" pitchFamily="34" charset="0"/>
              <a:buChar char="•"/>
            </a:pPr>
            <a:r>
              <a:rPr lang="en-US" sz="1200" b="0" dirty="0"/>
              <a:t>8.9% of high school students reported having attempted suicide.</a:t>
            </a:r>
          </a:p>
          <a:p>
            <a:pPr marL="171450" lvl="0" indent="-171450">
              <a:lnSpc>
                <a:spcPct val="100000"/>
              </a:lnSpc>
              <a:spcBef>
                <a:spcPts val="600"/>
              </a:spcBef>
              <a:buSzPct val="80000"/>
              <a:buFont typeface="Arial" panose="020B0604020202020204" pitchFamily="34" charset="0"/>
              <a:buChar char="•"/>
            </a:pPr>
            <a:r>
              <a:rPr lang="en-US" sz="1200" b="0" dirty="0"/>
              <a:t>Suicide prevention programs and practices,</a:t>
            </a:r>
            <a:r>
              <a:rPr lang="en-US" sz="1200" b="0" baseline="0" dirty="0"/>
              <a:t> </a:t>
            </a:r>
            <a:r>
              <a:rPr lang="en-US" sz="1200" b="0" dirty="0"/>
              <a:t>supporting at-risk populations, and preventing reattempts would reduce suicidal ideation and associated consequences.</a:t>
            </a:r>
          </a:p>
          <a:p>
            <a:pPr marL="171450" indent="-171450">
              <a:buFont typeface="Arial" panose="020B0604020202020204" pitchFamily="34" charset="0"/>
              <a:buChar char="•"/>
            </a:pPr>
            <a:r>
              <a:rPr lang="en-US" sz="1200" dirty="0"/>
              <a:t>Case wrap-up</a:t>
            </a:r>
          </a:p>
          <a:p>
            <a:pPr marL="628650" lvl="1" indent="-171450">
              <a:buFont typeface="Arial" panose="020B0604020202020204" pitchFamily="34" charset="0"/>
              <a:buChar char="•"/>
            </a:pPr>
            <a:r>
              <a:rPr lang="en-US" sz="1200" dirty="0"/>
              <a:t>At the hospital, the patient </a:t>
            </a:r>
            <a:r>
              <a:rPr lang="en-US" sz="1200" kern="1200" dirty="0">
                <a:solidFill>
                  <a:schemeClr val="tx1"/>
                </a:solidFill>
                <a:effectLst/>
                <a:latin typeface="+mn-lt"/>
                <a:ea typeface="+mn-ea"/>
                <a:cs typeface="+mn-cs"/>
              </a:rPr>
              <a:t>required involuntary commitment to a mental health facility.</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She was later </a:t>
            </a:r>
            <a:r>
              <a:rPr lang="en-US" sz="1200" dirty="0"/>
              <a:t>discharged and referred to follow</a:t>
            </a:r>
            <a:r>
              <a:rPr lang="en-US" sz="1200" b="1" dirty="0"/>
              <a:t>-</a:t>
            </a:r>
            <a:r>
              <a:rPr lang="en-US" sz="1200" dirty="0"/>
              <a:t>up with her pediatric mental health provider.</a:t>
            </a:r>
          </a:p>
          <a:p>
            <a:pPr marL="171450" indent="-171450">
              <a:buFont typeface="Arial" panose="020B0604020202020204" pitchFamily="34" charset="0"/>
              <a:buChar char="•"/>
            </a:pPr>
            <a:endParaRPr lang="en-US" sz="1200" b="0" dirty="0"/>
          </a:p>
          <a:p>
            <a:pPr marL="0" indent="0">
              <a:buFont typeface="Arial" panose="020B0604020202020204" pitchFamily="34" charset="0"/>
              <a:buNone/>
            </a:pPr>
            <a:endParaRPr lang="en-US" sz="1200" b="0" dirty="0"/>
          </a:p>
        </p:txBody>
      </p:sp>
      <p:sp>
        <p:nvSpPr>
          <p:cNvPr id="4" name="Slide Number Placeholder 3"/>
          <p:cNvSpPr>
            <a:spLocks noGrp="1"/>
          </p:cNvSpPr>
          <p:nvPr>
            <p:ph type="sldNum" sz="quarter" idx="10"/>
          </p:nvPr>
        </p:nvSpPr>
        <p:spPr/>
        <p:txBody>
          <a:bodyPr/>
          <a:lstStyle/>
          <a:p>
            <a:fld id="{4912146E-B839-164B-9975-6846FA04A511}" type="slidenum">
              <a:rPr lang="en-US" smtClean="0"/>
              <a:pPr/>
              <a:t>31</a:t>
            </a:fld>
            <a:endParaRPr lang="en-US" dirty="0"/>
          </a:p>
        </p:txBody>
      </p:sp>
    </p:spTree>
    <p:extLst>
      <p:ext uri="{BB962C8B-B14F-4D97-AF65-F5344CB8AC3E}">
        <p14:creationId xmlns:p14="http://schemas.microsoft.com/office/powerpoint/2010/main" val="40549146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dirty="0">
                <a:latin typeface="Calibri" charset="0"/>
              </a:rPr>
              <a:t>Instructor Notes</a:t>
            </a:r>
          </a:p>
          <a:p>
            <a:pPr marL="171450" indent="-171450" eaLnBrk="1" hangingPunct="1">
              <a:spcBef>
                <a:spcPct val="0"/>
              </a:spcBef>
              <a:buFont typeface="Arial" panose="020B0604020202020204" pitchFamily="34" charset="0"/>
              <a:buChar char="•"/>
            </a:pPr>
            <a:endParaRPr lang="en-US" dirty="0"/>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Identifying differences in pediatric behavioral health disorders allows for proper treatment.</a:t>
            </a:r>
          </a:p>
          <a:p>
            <a:pPr marL="171450" indent="-171450">
              <a:buFont typeface="Arial" panose="020B0604020202020204" pitchFamily="34" charset="0"/>
              <a:buChar char="•"/>
            </a:pPr>
            <a:r>
              <a:rPr lang="en-US" dirty="0"/>
              <a:t>Anxiety disorders can manifest in a variety of ways. </a:t>
            </a:r>
          </a:p>
          <a:p>
            <a:pPr marL="628650" lvl="1" indent="-171450">
              <a:buFont typeface="Arial" panose="020B0604020202020204" pitchFamily="34" charset="0"/>
              <a:buChar char="•"/>
            </a:pPr>
            <a:r>
              <a:rPr lang="en-US" dirty="0"/>
              <a:t>A child may have trouble sleeping, be irritable or angry, or even exhibit physical symptoms such as aches and pains.</a:t>
            </a:r>
          </a:p>
          <a:p>
            <a:pPr marL="171450" lvl="0" indent="-171450">
              <a:buFont typeface="Arial" panose="020B0604020202020204" pitchFamily="34" charset="0"/>
              <a:buChar char="•"/>
            </a:pPr>
            <a:r>
              <a:rPr lang="en-US" dirty="0"/>
              <a:t>Recognize and employ effective management strategies for suicidal ideation. </a:t>
            </a:r>
          </a:p>
          <a:p>
            <a:pPr marL="628650" lvl="1" indent="-171450">
              <a:buFont typeface="Arial" panose="020B0604020202020204" pitchFamily="34" charset="0"/>
              <a:buChar char="•"/>
            </a:pPr>
            <a:r>
              <a:rPr lang="en-US" dirty="0"/>
              <a:t>Therapeutic management</a:t>
            </a:r>
            <a:r>
              <a:rPr lang="en-US" b="0" dirty="0"/>
              <a:t> is key to successful outcomes.</a:t>
            </a:r>
          </a:p>
          <a:p>
            <a:pPr marL="1085850" lvl="2" indent="-171450">
              <a:buFont typeface="Arial" panose="020B0604020202020204" pitchFamily="34" charset="0"/>
              <a:buChar char="•"/>
            </a:pPr>
            <a:r>
              <a:rPr lang="en-US" b="0" dirty="0"/>
              <a:t>Be prepared to listen.</a:t>
            </a:r>
          </a:p>
          <a:p>
            <a:pPr marL="1085850" lvl="2" indent="-171450">
              <a:buFont typeface="Arial" panose="020B0604020202020204" pitchFamily="34" charset="0"/>
              <a:buChar char="•"/>
            </a:pPr>
            <a:r>
              <a:rPr lang="en-US" b="0" dirty="0"/>
              <a:t>Do not pass judgment.</a:t>
            </a:r>
          </a:p>
          <a:p>
            <a:pPr marL="171450" indent="-171450">
              <a:buFont typeface="Arial" panose="020B0604020202020204" pitchFamily="34" charset="0"/>
              <a:buChar char="•"/>
            </a:pPr>
            <a:r>
              <a:rPr lang="en-US" b="0" dirty="0">
                <a:latin typeface="Calibri" charset="0"/>
              </a:rPr>
              <a:t>Coming up, Simulations.</a:t>
            </a:r>
            <a:endParaRPr lang="en-US" b="0" dirty="0"/>
          </a:p>
          <a:p>
            <a:pPr eaLnBrk="1" hangingPunct="1">
              <a:spcBef>
                <a:spcPct val="0"/>
              </a:spcBef>
              <a:buFontTx/>
              <a:buNone/>
            </a:pPr>
            <a:endParaRPr lang="en-US" dirty="0"/>
          </a:p>
        </p:txBody>
      </p:sp>
      <p:sp>
        <p:nvSpPr>
          <p:cNvPr id="4" name="Slide Number Placeholder 3"/>
          <p:cNvSpPr>
            <a:spLocks noGrp="1"/>
          </p:cNvSpPr>
          <p:nvPr>
            <p:ph type="sldNum" sz="quarter" idx="5"/>
          </p:nvPr>
        </p:nvSpPr>
        <p:spPr/>
        <p:txBody>
          <a:bodyPr/>
          <a:lstStyle/>
          <a:p>
            <a:fld id="{2B2225B7-14D2-4B83-9463-E78E66ECF1B1}" type="slidenum">
              <a:rPr lang="en-US" smtClean="0"/>
              <a:t>32</a:t>
            </a:fld>
            <a:endParaRPr lang="en-US" dirty="0"/>
          </a:p>
        </p:txBody>
      </p:sp>
    </p:spTree>
    <p:extLst>
      <p:ext uri="{BB962C8B-B14F-4D97-AF65-F5344CB8AC3E}">
        <p14:creationId xmlns:p14="http://schemas.microsoft.com/office/powerpoint/2010/main" val="31711116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Instructor Notes</a:t>
            </a:r>
          </a:p>
          <a:p>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Calibri" charset="0"/>
              </a:rPr>
              <a:t>Allow time for a question-and-answer session about the topics presented in the lesson. </a:t>
            </a:r>
          </a:p>
          <a:p>
            <a:endParaRPr lang="en-US" dirty="0"/>
          </a:p>
        </p:txBody>
      </p:sp>
      <p:sp>
        <p:nvSpPr>
          <p:cNvPr id="4" name="Slide Number Placeholder 3"/>
          <p:cNvSpPr>
            <a:spLocks noGrp="1"/>
          </p:cNvSpPr>
          <p:nvPr>
            <p:ph type="sldNum" sz="quarter" idx="5"/>
          </p:nvPr>
        </p:nvSpPr>
        <p:spPr/>
        <p:txBody>
          <a:bodyPr/>
          <a:lstStyle/>
          <a:p>
            <a:fld id="{2B2225B7-14D2-4B83-9463-E78E66ECF1B1}" type="slidenum">
              <a:rPr lang="en-US" smtClean="0"/>
              <a:t>33</a:t>
            </a:fld>
            <a:endParaRPr lang="en-US" dirty="0"/>
          </a:p>
        </p:txBody>
      </p:sp>
    </p:spTree>
    <p:extLst>
      <p:ext uri="{BB962C8B-B14F-4D97-AF65-F5344CB8AC3E}">
        <p14:creationId xmlns:p14="http://schemas.microsoft.com/office/powerpoint/2010/main" val="34579742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bwMode="inv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BEEECFBC-FB4D-9945-A4FF-28E342055AC3}"/>
              </a:ext>
            </a:extLst>
          </p:cNvPr>
          <p:cNvSpPr/>
          <p:nvPr userDrawn="1"/>
        </p:nvSpPr>
        <p:spPr>
          <a:xfrm>
            <a:off x="0" y="6503670"/>
            <a:ext cx="9144000" cy="18466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E6E71">
                    <a:lumMod val="50000"/>
                  </a:srgbClr>
                </a:solidFill>
                <a:effectLst/>
                <a:uLnTx/>
                <a:uFillTx/>
                <a:latin typeface="Arial" panose="020B0604020202020204" pitchFamily="34" charset="0"/>
                <a:ea typeface="+mn-ea"/>
                <a:cs typeface="Arial" panose="020B0604020202020204" pitchFamily="34" charset="0"/>
              </a:rPr>
              <a:t>© 2023 National Association of Emergency Medical Technicians (NAEMT). *Course materials are developed by the NAEMT for the sole purpose of conducting NAEMT education courses and may not be utilized for any other purpose.</a:t>
            </a:r>
          </a:p>
        </p:txBody>
      </p:sp>
    </p:spTree>
    <p:extLst>
      <p:ext uri="{BB962C8B-B14F-4D97-AF65-F5344CB8AC3E}">
        <p14:creationId xmlns:p14="http://schemas.microsoft.com/office/powerpoint/2010/main" val="1353083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1E3BDFD-7FA5-2143-88E5-0CEE0A6011AD}"/>
              </a:ext>
            </a:extLst>
          </p:cNvPr>
          <p:cNvSpPr/>
          <p:nvPr userDrawn="1"/>
        </p:nvSpPr>
        <p:spPr>
          <a:xfrm>
            <a:off x="0" y="6503670"/>
            <a:ext cx="9144000" cy="18466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4196D7"/>
                </a:solidFill>
                <a:effectLst/>
                <a:uLnTx/>
                <a:uFillTx/>
                <a:latin typeface="Arial" panose="020B0604020202020204" pitchFamily="34" charset="0"/>
                <a:ea typeface="+mn-ea"/>
                <a:cs typeface="Arial" panose="020B0604020202020204" pitchFamily="34" charset="0"/>
              </a:rPr>
              <a:t>Copyright © 2021 by Public Safety Group, A Division of Jones &amp; Bartlett Learning. </a:t>
            </a:r>
            <a:r>
              <a:rPr kumimoji="0" lang="en-US" sz="600" b="0" i="0" u="none" strike="noStrike" kern="1200" cap="none" spc="0" normalizeH="0" baseline="0" noProof="0" err="1">
                <a:ln>
                  <a:noFill/>
                </a:ln>
                <a:solidFill>
                  <a:srgbClr val="4196D7"/>
                </a:solidFill>
                <a:effectLst/>
                <a:uLnTx/>
                <a:uFillTx/>
                <a:latin typeface="Arial" panose="020B0604020202020204" pitchFamily="34" charset="0"/>
                <a:ea typeface="+mn-ea"/>
                <a:cs typeface="Arial" panose="020B0604020202020204" pitchFamily="34" charset="0"/>
              </a:rPr>
              <a:t>www.psglearning.com</a:t>
            </a:r>
            <a:r>
              <a:rPr kumimoji="0" lang="en-US" sz="600" b="0" i="0" u="none" strike="noStrike" kern="1200" cap="none" spc="0" normalizeH="0" baseline="0" noProof="0">
                <a:ln>
                  <a:noFill/>
                </a:ln>
                <a:solidFill>
                  <a:srgbClr val="4196D7"/>
                </a:solidFill>
                <a:effectLst/>
                <a:uLnTx/>
                <a:uFillTx/>
                <a:latin typeface="Arial" panose="020B0604020202020204" pitchFamily="34" charset="0"/>
                <a:ea typeface="+mn-ea"/>
                <a:cs typeface="Arial" panose="020B0604020202020204" pitchFamily="34" charset="0"/>
              </a:rPr>
              <a:t>. Background texture © </a:t>
            </a:r>
            <a:r>
              <a:rPr kumimoji="0" lang="en-US" sz="600" b="0" i="0" u="none" strike="noStrike" kern="1200" cap="none" spc="0" normalizeH="0" baseline="0" noProof="0" err="1">
                <a:ln>
                  <a:noFill/>
                </a:ln>
                <a:solidFill>
                  <a:srgbClr val="4196D7"/>
                </a:solidFill>
                <a:effectLst/>
                <a:uLnTx/>
                <a:uFillTx/>
                <a:latin typeface="Arial" panose="020B0604020202020204" pitchFamily="34" charset="0"/>
                <a:ea typeface="+mn-ea"/>
                <a:cs typeface="Arial" panose="020B0604020202020204" pitchFamily="34" charset="0"/>
              </a:rPr>
              <a:t>Bunphot</a:t>
            </a:r>
            <a:r>
              <a:rPr kumimoji="0" lang="en-US" sz="600" b="0" i="0" u="none" strike="noStrike" kern="1200" cap="none" spc="0" normalizeH="0" baseline="0" noProof="0">
                <a:ln>
                  <a:noFill/>
                </a:ln>
                <a:solidFill>
                  <a:srgbClr val="4196D7"/>
                </a:solidFill>
                <a:effectLst/>
                <a:uLnTx/>
                <a:uFillTx/>
                <a:latin typeface="Arial" panose="020B0604020202020204" pitchFamily="34" charset="0"/>
                <a:ea typeface="+mn-ea"/>
                <a:cs typeface="Arial" panose="020B0604020202020204" pitchFamily="34" charset="0"/>
              </a:rPr>
              <a:t>/Getty Images.</a:t>
            </a:r>
          </a:p>
        </p:txBody>
      </p:sp>
      <p:sp>
        <p:nvSpPr>
          <p:cNvPr id="6" name="Rectangle 5">
            <a:extLst>
              <a:ext uri="{FF2B5EF4-FFF2-40B4-BE49-F238E27FC236}">
                <a16:creationId xmlns:a16="http://schemas.microsoft.com/office/drawing/2014/main" id="{A4FD052D-18CE-1249-A891-AB3E165F4441}"/>
              </a:ext>
            </a:extLst>
          </p:cNvPr>
          <p:cNvSpPr/>
          <p:nvPr userDrawn="1"/>
        </p:nvSpPr>
        <p:spPr>
          <a:xfrm>
            <a:off x="0" y="2274570"/>
            <a:ext cx="9144000" cy="1760220"/>
          </a:xfrm>
          <a:prstGeom prst="rect">
            <a:avLst/>
          </a:prstGeom>
          <a:solidFill>
            <a:srgbClr val="003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6E6E71"/>
              </a:solidFill>
              <a:effectLst/>
              <a:uLnTx/>
              <a:uFillTx/>
              <a:latin typeface="Calibri" panose="020F0502020204030204"/>
              <a:ea typeface="+mn-ea"/>
              <a:cs typeface="+mn-cs"/>
            </a:endParaRPr>
          </a:p>
        </p:txBody>
      </p:sp>
      <p:sp>
        <p:nvSpPr>
          <p:cNvPr id="8" name="Text Placeholder 7">
            <a:extLst>
              <a:ext uri="{FF2B5EF4-FFF2-40B4-BE49-F238E27FC236}">
                <a16:creationId xmlns:a16="http://schemas.microsoft.com/office/drawing/2014/main" id="{8C0E0F34-F7A9-8D4B-9F49-A76F8B00661D}"/>
              </a:ext>
            </a:extLst>
          </p:cNvPr>
          <p:cNvSpPr>
            <a:spLocks noGrp="1"/>
          </p:cNvSpPr>
          <p:nvPr>
            <p:ph type="body" sz="quarter" idx="10" hasCustomPrompt="1"/>
          </p:nvPr>
        </p:nvSpPr>
        <p:spPr>
          <a:xfrm>
            <a:off x="701279" y="2571751"/>
            <a:ext cx="7741444" cy="1165225"/>
          </a:xfrm>
        </p:spPr>
        <p:txBody>
          <a:bodyPr anchor="ctr" anchorCtr="0"/>
          <a:lstStyle>
            <a:lvl1pPr marL="0" indent="0" algn="ctr">
              <a:buNone/>
              <a:defRPr sz="3600" b="1">
                <a:solidFill>
                  <a:srgbClr val="FFFFFF"/>
                </a:solidFill>
              </a:defRPr>
            </a:lvl1pPr>
          </a:lstStyle>
          <a:p>
            <a:pPr lvl="0"/>
            <a:r>
              <a:rPr lang="en-US"/>
              <a:t>Divider</a:t>
            </a:r>
          </a:p>
        </p:txBody>
      </p:sp>
    </p:spTree>
    <p:extLst>
      <p:ext uri="{BB962C8B-B14F-4D97-AF65-F5344CB8AC3E}">
        <p14:creationId xmlns:p14="http://schemas.microsoft.com/office/powerpoint/2010/main" val="343251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2550"/>
            </a:lvl1pPr>
          </a:lstStyle>
          <a:p>
            <a:r>
              <a:rPr lang="en-US" dirty="0"/>
              <a:t>Click to edit Master title style</a:t>
            </a:r>
            <a:endParaRPr dirty="0"/>
          </a:p>
        </p:txBody>
      </p:sp>
      <p:sp>
        <p:nvSpPr>
          <p:cNvPr id="3" name="Content Placeholder 2"/>
          <p:cNvSpPr>
            <a:spLocks noGrp="1"/>
          </p:cNvSpPr>
          <p:nvPr>
            <p:ph idx="1"/>
          </p:nvPr>
        </p:nvSpPr>
        <p:spPr>
          <a:xfrm>
            <a:off x="694373" y="1490871"/>
            <a:ext cx="7715250" cy="4699047"/>
          </a:xfrm>
        </p:spPr>
        <p:txBody>
          <a:bodyPr/>
          <a:lstStyle>
            <a:lvl1pPr>
              <a:lnSpc>
                <a:spcPts val="2400"/>
              </a:lnSpc>
              <a:defRPr sz="2100">
                <a:latin typeface="Arial" panose="020B0604020202020204" pitchFamily="34" charset="0"/>
                <a:cs typeface="Arial" panose="020B0604020202020204" pitchFamily="34" charset="0"/>
              </a:defRPr>
            </a:lvl1pPr>
            <a:lvl2pPr marL="514350" indent="-171450">
              <a:lnSpc>
                <a:spcPts val="2400"/>
              </a:lnSpc>
              <a:buFont typeface="Arial" panose="020B0604020202020204" pitchFamily="34" charset="0"/>
              <a:buChar char="•"/>
              <a:defRPr sz="1800">
                <a:latin typeface="Arial" panose="020B0604020202020204" pitchFamily="34" charset="0"/>
                <a:cs typeface="Arial" panose="020B0604020202020204" pitchFamily="34" charset="0"/>
              </a:defRPr>
            </a:lvl2pPr>
            <a:lvl3pPr marL="857250" indent="-171450">
              <a:lnSpc>
                <a:spcPts val="2400"/>
              </a:lnSpc>
              <a:buFont typeface="Arial" panose="020B0604020202020204" pitchFamily="34" charset="0"/>
              <a:buChar char="○"/>
              <a:defRPr sz="1650">
                <a:latin typeface="Arial" panose="020B0604020202020204" pitchFamily="34" charset="0"/>
                <a:cs typeface="Arial" panose="020B0604020202020204" pitchFamily="34" charset="0"/>
              </a:defRPr>
            </a:lvl3pPr>
            <a:lvl4pPr marL="1200150" indent="-171450">
              <a:lnSpc>
                <a:spcPts val="2400"/>
              </a:lnSpc>
              <a:buSzPct val="90000"/>
              <a:buFont typeface="Arial" panose="020B0604020202020204" pitchFamily="34" charset="0"/>
              <a:buChar char="•"/>
              <a:defRPr sz="1500">
                <a:latin typeface="Arial" panose="020B0604020202020204" pitchFamily="34" charset="0"/>
                <a:cs typeface="Arial" panose="020B0604020202020204" pitchFamily="34" charset="0"/>
              </a:defRPr>
            </a:lvl4pPr>
            <a:lvl5pPr>
              <a:lnSpc>
                <a:spcPts val="2400"/>
              </a:lnSpc>
              <a:defRPr sz="135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Tree>
    <p:extLst>
      <p:ext uri="{BB962C8B-B14F-4D97-AF65-F5344CB8AC3E}">
        <p14:creationId xmlns:p14="http://schemas.microsoft.com/office/powerpoint/2010/main" val="971719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2550"/>
            </a:lvl1pPr>
          </a:lstStyle>
          <a:p>
            <a:r>
              <a:rPr lang="en-US" dirty="0"/>
              <a:t>Click to edit Master title style</a:t>
            </a:r>
            <a:endParaRPr dirty="0"/>
          </a:p>
        </p:txBody>
      </p:sp>
      <p:sp>
        <p:nvSpPr>
          <p:cNvPr id="3" name="Content Placeholder 2"/>
          <p:cNvSpPr>
            <a:spLocks noGrp="1"/>
          </p:cNvSpPr>
          <p:nvPr>
            <p:ph sz="half" idx="1"/>
          </p:nvPr>
        </p:nvSpPr>
        <p:spPr>
          <a:xfrm>
            <a:off x="685800" y="1461052"/>
            <a:ext cx="3641598" cy="4729436"/>
          </a:xfrm>
        </p:spPr>
        <p:txBody>
          <a:bodyPr/>
          <a:lstStyle>
            <a:lvl1pPr>
              <a:defRPr sz="1800"/>
            </a:lvl1pPr>
            <a:lvl2pPr>
              <a:defRPr sz="1650"/>
            </a:lvl2pPr>
            <a:lvl3pPr>
              <a:defRPr sz="1500"/>
            </a:lvl3pPr>
            <a:lvl4pPr>
              <a:defRPr sz="135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4" name="Content Placeholder 3"/>
          <p:cNvSpPr>
            <a:spLocks noGrp="1"/>
          </p:cNvSpPr>
          <p:nvPr>
            <p:ph sz="half" idx="2"/>
          </p:nvPr>
        </p:nvSpPr>
        <p:spPr>
          <a:xfrm>
            <a:off x="4811526" y="1461052"/>
            <a:ext cx="3646674" cy="4729436"/>
          </a:xfrm>
        </p:spPr>
        <p:txBody>
          <a:bodyPr/>
          <a:lstStyle>
            <a:lvl1pPr>
              <a:defRPr sz="1800"/>
            </a:lvl1pPr>
            <a:lvl2pPr>
              <a:defRPr sz="1650"/>
            </a:lvl2pPr>
            <a:lvl3pPr>
              <a:defRPr sz="1500"/>
            </a:lvl3pPr>
            <a:lvl4pPr>
              <a:defRPr sz="135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9447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550"/>
            </a:lvl1pPr>
          </a:lstStyle>
          <a:p>
            <a:r>
              <a:rPr lang="en-US" dirty="0"/>
              <a:t>Click to edit Master title style</a:t>
            </a:r>
            <a:endParaRPr dirty="0"/>
          </a:p>
        </p:txBody>
      </p:sp>
      <p:sp>
        <p:nvSpPr>
          <p:cNvPr id="3" name="Text Placeholder 2"/>
          <p:cNvSpPr>
            <a:spLocks noGrp="1"/>
          </p:cNvSpPr>
          <p:nvPr>
            <p:ph type="body" idx="1"/>
          </p:nvPr>
        </p:nvSpPr>
        <p:spPr>
          <a:xfrm>
            <a:off x="582930" y="1496187"/>
            <a:ext cx="3744468" cy="470916"/>
          </a:xfrm>
        </p:spPr>
        <p:txBody>
          <a:bodyPr anchor="t" anchorCtr="0"/>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582930" y="2077279"/>
            <a:ext cx="3744468" cy="439083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11" name="Picture Placeholder 10">
            <a:extLst>
              <a:ext uri="{FF2B5EF4-FFF2-40B4-BE49-F238E27FC236}">
                <a16:creationId xmlns:a16="http://schemas.microsoft.com/office/drawing/2014/main" id="{A3169499-437D-8F4D-94AA-E2299357328F}"/>
              </a:ext>
            </a:extLst>
          </p:cNvPr>
          <p:cNvSpPr>
            <a:spLocks noGrp="1"/>
          </p:cNvSpPr>
          <p:nvPr>
            <p:ph type="pic" sz="quarter" idx="10"/>
          </p:nvPr>
        </p:nvSpPr>
        <p:spPr>
          <a:xfrm>
            <a:off x="4572000" y="1496187"/>
            <a:ext cx="3906441" cy="4556743"/>
          </a:xfrm>
        </p:spPr>
        <p:txBody>
          <a:bodyPr/>
          <a:lstStyle/>
          <a:p>
            <a:endParaRPr lang="en-US"/>
          </a:p>
        </p:txBody>
      </p:sp>
      <p:sp>
        <p:nvSpPr>
          <p:cNvPr id="12" name="Text Placeholder 8">
            <a:extLst>
              <a:ext uri="{FF2B5EF4-FFF2-40B4-BE49-F238E27FC236}">
                <a16:creationId xmlns:a16="http://schemas.microsoft.com/office/drawing/2014/main" id="{B116746D-2971-C346-AB96-03BED323E049}"/>
              </a:ext>
            </a:extLst>
          </p:cNvPr>
          <p:cNvSpPr>
            <a:spLocks noGrp="1"/>
          </p:cNvSpPr>
          <p:nvPr>
            <p:ph type="body" sz="quarter" idx="11" hasCustomPrompt="1"/>
          </p:nvPr>
        </p:nvSpPr>
        <p:spPr>
          <a:xfrm>
            <a:off x="4572000" y="6142515"/>
            <a:ext cx="3906441" cy="651192"/>
          </a:xfrm>
        </p:spPr>
        <p:txBody>
          <a:bodyPr/>
          <a:lstStyle>
            <a:lvl1pPr marL="0" indent="0">
              <a:buNone/>
              <a:defRPr sz="750"/>
            </a:lvl1pPr>
          </a:lstStyle>
          <a:p>
            <a:pPr lvl="0"/>
            <a:r>
              <a:rPr lang="en-US"/>
              <a:t>Credit line FPO</a:t>
            </a:r>
          </a:p>
        </p:txBody>
      </p:sp>
    </p:spTree>
    <p:extLst>
      <p:ext uri="{BB962C8B-B14F-4D97-AF65-F5344CB8AC3E}">
        <p14:creationId xmlns:p14="http://schemas.microsoft.com/office/powerpoint/2010/main" val="3349819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2550"/>
            </a:lvl1pPr>
          </a:lstStyle>
          <a:p>
            <a:r>
              <a:rPr lang="en-US" dirty="0"/>
              <a:t>Click to edit Master title style</a:t>
            </a:r>
            <a:endParaRPr dirty="0"/>
          </a:p>
        </p:txBody>
      </p:sp>
    </p:spTree>
    <p:extLst>
      <p:ext uri="{BB962C8B-B14F-4D97-AF65-F5344CB8AC3E}">
        <p14:creationId xmlns:p14="http://schemas.microsoft.com/office/powerpoint/2010/main" val="4282605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lvl1pPr>
              <a:defRPr sz="2550"/>
            </a:lvl1pPr>
          </a:lstStyle>
          <a:p>
            <a:r>
              <a:rPr lang="en-US" dirty="0"/>
              <a:t>Click to edit Master title style</a:t>
            </a:r>
            <a:endParaRPr dirty="0"/>
          </a:p>
        </p:txBody>
      </p:sp>
      <p:sp>
        <p:nvSpPr>
          <p:cNvPr id="4" name="Text Placeholder 2"/>
          <p:cNvSpPr>
            <a:spLocks noGrp="1"/>
          </p:cNvSpPr>
          <p:nvPr>
            <p:ph type="body" sz="half" idx="2"/>
          </p:nvPr>
        </p:nvSpPr>
        <p:spPr>
          <a:xfrm>
            <a:off x="660082" y="1510749"/>
            <a:ext cx="3184937" cy="4404625"/>
          </a:xfrm>
        </p:spPr>
        <p:txBody>
          <a:bodyPr>
            <a:normAutofit/>
          </a:bodyPr>
          <a:lstStyle>
            <a:lvl1pPr marL="0" indent="0">
              <a:spcBef>
                <a:spcPts val="1125"/>
              </a:spcBef>
              <a:buNone/>
              <a:defRPr sz="16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9" name="Text Placeholder 8">
            <a:extLst>
              <a:ext uri="{FF2B5EF4-FFF2-40B4-BE49-F238E27FC236}">
                <a16:creationId xmlns:a16="http://schemas.microsoft.com/office/drawing/2014/main" id="{752B3F09-47B3-324C-BCD8-DE2A52443CC0}"/>
              </a:ext>
            </a:extLst>
          </p:cNvPr>
          <p:cNvSpPr>
            <a:spLocks noGrp="1"/>
          </p:cNvSpPr>
          <p:nvPr>
            <p:ph type="body" sz="quarter" idx="10" hasCustomPrompt="1"/>
          </p:nvPr>
        </p:nvSpPr>
        <p:spPr>
          <a:xfrm>
            <a:off x="4138613" y="6046788"/>
            <a:ext cx="4344744" cy="651192"/>
          </a:xfrm>
        </p:spPr>
        <p:txBody>
          <a:bodyPr/>
          <a:lstStyle>
            <a:lvl1pPr marL="0" indent="0">
              <a:buNone/>
              <a:defRPr sz="750"/>
            </a:lvl1pPr>
          </a:lstStyle>
          <a:p>
            <a:pPr lvl="0"/>
            <a:r>
              <a:rPr lang="en-US"/>
              <a:t>Credit line FPO</a:t>
            </a:r>
          </a:p>
        </p:txBody>
      </p:sp>
      <p:sp>
        <p:nvSpPr>
          <p:cNvPr id="11" name="Picture Placeholder 10">
            <a:extLst>
              <a:ext uri="{FF2B5EF4-FFF2-40B4-BE49-F238E27FC236}">
                <a16:creationId xmlns:a16="http://schemas.microsoft.com/office/drawing/2014/main" id="{8A3226D5-00A8-E049-8469-4BFBE39DD467}"/>
              </a:ext>
            </a:extLst>
          </p:cNvPr>
          <p:cNvSpPr>
            <a:spLocks noGrp="1"/>
          </p:cNvSpPr>
          <p:nvPr>
            <p:ph type="pic" sz="quarter" idx="11"/>
          </p:nvPr>
        </p:nvSpPr>
        <p:spPr>
          <a:xfrm>
            <a:off x="4138612" y="1508815"/>
            <a:ext cx="4344591" cy="4404624"/>
          </a:xfrm>
        </p:spPr>
        <p:txBody>
          <a:bodyPr/>
          <a:lstStyle/>
          <a:p>
            <a:endParaRPr lang="en-US"/>
          </a:p>
        </p:txBody>
      </p:sp>
    </p:spTree>
    <p:extLst>
      <p:ext uri="{BB962C8B-B14F-4D97-AF65-F5344CB8AC3E}">
        <p14:creationId xmlns:p14="http://schemas.microsoft.com/office/powerpoint/2010/main" val="2015699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lvl1pPr>
              <a:defRPr sz="2550"/>
            </a:lvl1pPr>
          </a:lstStyle>
          <a:p>
            <a:r>
              <a:rPr lang="en-US" dirty="0"/>
              <a:t>Click to edit Master title style</a:t>
            </a:r>
            <a:endParaRPr dirty="0"/>
          </a:p>
        </p:txBody>
      </p:sp>
      <p:sp>
        <p:nvSpPr>
          <p:cNvPr id="3" name="Content Placeholder 3"/>
          <p:cNvSpPr>
            <a:spLocks noGrp="1"/>
          </p:cNvSpPr>
          <p:nvPr>
            <p:ph idx="1" hasCustomPrompt="1"/>
          </p:nvPr>
        </p:nvSpPr>
        <p:spPr>
          <a:xfrm>
            <a:off x="691122" y="1461052"/>
            <a:ext cx="2386406" cy="4895328"/>
          </a:xfrm>
        </p:spPr>
        <p:txBody>
          <a:bodyPr>
            <a:normAutofit/>
          </a:bodyPr>
          <a:lstStyle>
            <a:lvl1pPr marL="0" indent="0">
              <a:buNone/>
              <a:defRPr sz="1650"/>
            </a:lvl1pPr>
            <a:lvl2pPr marL="342900" indent="0">
              <a:buNone/>
              <a:defRPr sz="1500"/>
            </a:lvl2pPr>
            <a:lvl3pPr marL="685800" indent="0">
              <a:buNone/>
              <a:defRPr sz="1350"/>
            </a:lvl3pPr>
            <a:lvl4pPr marL="1028700" indent="0">
              <a:buNone/>
              <a:defRPr sz="1200"/>
            </a:lvl4pPr>
            <a:lvl5pPr marL="1371600" indent="0">
              <a:buNone/>
              <a:defRPr sz="1200"/>
            </a:lvl5pPr>
            <a:lvl6pPr>
              <a:defRPr sz="1200"/>
            </a:lvl6pPr>
            <a:lvl7pPr>
              <a:defRPr sz="1200"/>
            </a:lvl7pPr>
            <a:lvl8pPr>
              <a:defRPr sz="1200"/>
            </a:lvl8pPr>
            <a:lvl9pPr>
              <a:defRPr sz="1200"/>
            </a:lvl9pPr>
          </a:lstStyle>
          <a:p>
            <a:pPr lvl="0"/>
            <a:r>
              <a:rPr lang="en-US"/>
              <a:t>Sample text</a:t>
            </a:r>
            <a:endParaRPr/>
          </a:p>
        </p:txBody>
      </p:sp>
      <p:sp>
        <p:nvSpPr>
          <p:cNvPr id="7" name="Content Placeholder 3">
            <a:extLst>
              <a:ext uri="{FF2B5EF4-FFF2-40B4-BE49-F238E27FC236}">
                <a16:creationId xmlns:a16="http://schemas.microsoft.com/office/drawing/2014/main" id="{40A1ED7B-82D7-5A47-A193-C7C24693D3C4}"/>
              </a:ext>
            </a:extLst>
          </p:cNvPr>
          <p:cNvSpPr>
            <a:spLocks noGrp="1"/>
          </p:cNvSpPr>
          <p:nvPr>
            <p:ph idx="10" hasCustomPrompt="1"/>
          </p:nvPr>
        </p:nvSpPr>
        <p:spPr>
          <a:xfrm>
            <a:off x="3365742" y="1461052"/>
            <a:ext cx="2386406" cy="4895328"/>
          </a:xfrm>
        </p:spPr>
        <p:txBody>
          <a:bodyPr>
            <a:normAutofit/>
          </a:bodyPr>
          <a:lstStyle>
            <a:lvl1pPr marL="0" indent="0">
              <a:buNone/>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Sample text</a:t>
            </a:r>
          </a:p>
        </p:txBody>
      </p:sp>
      <p:sp>
        <p:nvSpPr>
          <p:cNvPr id="8" name="Content Placeholder 3">
            <a:extLst>
              <a:ext uri="{FF2B5EF4-FFF2-40B4-BE49-F238E27FC236}">
                <a16:creationId xmlns:a16="http://schemas.microsoft.com/office/drawing/2014/main" id="{43872FE9-5E92-4F44-8A71-024A081C439C}"/>
              </a:ext>
            </a:extLst>
          </p:cNvPr>
          <p:cNvSpPr>
            <a:spLocks noGrp="1"/>
          </p:cNvSpPr>
          <p:nvPr>
            <p:ph idx="11" hasCustomPrompt="1"/>
          </p:nvPr>
        </p:nvSpPr>
        <p:spPr>
          <a:xfrm>
            <a:off x="6040362" y="1461052"/>
            <a:ext cx="2386406" cy="4895328"/>
          </a:xfrm>
        </p:spPr>
        <p:txBody>
          <a:bodyPr>
            <a:normAutofit/>
          </a:bodyPr>
          <a:lstStyle>
            <a:lvl1pPr marL="0" indent="0">
              <a:buNone/>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Sample text</a:t>
            </a:r>
          </a:p>
        </p:txBody>
      </p:sp>
    </p:spTree>
    <p:extLst>
      <p:ext uri="{BB962C8B-B14F-4D97-AF65-F5344CB8AC3E}">
        <p14:creationId xmlns:p14="http://schemas.microsoft.com/office/powerpoint/2010/main" val="3554650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04E9366-FE82-4F98-AFBD-D1EE61CBEF77}" type="datetimeFigureOut">
              <a:rPr lang="en-US" smtClean="0"/>
              <a:t>10/5/21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5BD074-3EAF-4410-962D-0CF47C430A6E}" type="slidenum">
              <a:rPr lang="en-US" smtClean="0"/>
              <a:t>‹#›</a:t>
            </a:fld>
            <a:endParaRPr lang="en-US" dirty="0"/>
          </a:p>
        </p:txBody>
      </p:sp>
    </p:spTree>
    <p:extLst>
      <p:ext uri="{BB962C8B-B14F-4D97-AF65-F5344CB8AC3E}">
        <p14:creationId xmlns:p14="http://schemas.microsoft.com/office/powerpoint/2010/main" val="1134486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0" y="1035434"/>
            <a:ext cx="9144000" cy="1002089"/>
          </a:xfrm>
          <a:prstGeom prst="rect">
            <a:avLst/>
          </a:prstGeom>
          <a:noFill/>
        </p:spPr>
        <p:txBody>
          <a:bodyPr vert="horz" lIns="914400" tIns="45720" rIns="914400" bIns="45720" rtlCol="0" anchor="ctr">
            <a:normAutofit/>
          </a:bodyPr>
          <a:lstStyle/>
          <a:p>
            <a:r>
              <a:rPr lang="en-US" dirty="0"/>
              <a:t>Click to edit Master title style</a:t>
            </a:r>
            <a:endParaRPr dirty="0"/>
          </a:p>
        </p:txBody>
      </p:sp>
      <p:sp>
        <p:nvSpPr>
          <p:cNvPr id="3" name="Text Placeholder 2"/>
          <p:cNvSpPr>
            <a:spLocks noGrp="1"/>
          </p:cNvSpPr>
          <p:nvPr>
            <p:ph type="body" idx="1"/>
          </p:nvPr>
        </p:nvSpPr>
        <p:spPr>
          <a:xfrm>
            <a:off x="668655" y="2203705"/>
            <a:ext cx="7826693" cy="3986213"/>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7" name="Rectangle 6">
            <a:extLst>
              <a:ext uri="{FF2B5EF4-FFF2-40B4-BE49-F238E27FC236}">
                <a16:creationId xmlns:a16="http://schemas.microsoft.com/office/drawing/2014/main" id="{21F38BD8-3F75-CE4C-AFEF-0C6B45F77F8C}"/>
              </a:ext>
            </a:extLst>
          </p:cNvPr>
          <p:cNvSpPr/>
          <p:nvPr userDrawn="1"/>
        </p:nvSpPr>
        <p:spPr>
          <a:xfrm rot="5400000">
            <a:off x="6546419" y="4404272"/>
            <a:ext cx="5010495"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E6E71">
                    <a:lumMod val="50000"/>
                  </a:srgbClr>
                </a:solidFill>
                <a:effectLst/>
                <a:uLnTx/>
                <a:uFillTx/>
                <a:latin typeface="Arial" panose="020B0604020202020204" pitchFamily="34" charset="0"/>
                <a:ea typeface="+mn-ea"/>
                <a:cs typeface="Arial" panose="020B0604020202020204" pitchFamily="34" charset="0"/>
              </a:rPr>
              <a:t>© 2023 National Association of Emergency Medical Technicians (NAEMT). *Course materials are developed by the NAEMT for the sole purpose of conducting NAEMT education courses and may not be utilized for any other purpose.</a:t>
            </a:r>
          </a:p>
        </p:txBody>
      </p:sp>
    </p:spTree>
    <p:extLst>
      <p:ext uri="{BB962C8B-B14F-4D97-AF65-F5344CB8AC3E}">
        <p14:creationId xmlns:p14="http://schemas.microsoft.com/office/powerpoint/2010/main" val="5475425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5000"/>
        </a:lnSpc>
        <a:spcBef>
          <a:spcPct val="0"/>
        </a:spcBef>
        <a:buNone/>
        <a:defRPr sz="2550" b="1" i="0" kern="1200">
          <a:solidFill>
            <a:schemeClr val="tx1"/>
          </a:solidFill>
          <a:latin typeface="Montserrat ExtraBold" pitchFamily="2" charset="77"/>
          <a:ea typeface="+mj-ea"/>
          <a:cs typeface="Arial" panose="020B0604020202020204" pitchFamily="34" charset="0"/>
        </a:defRPr>
      </a:lvl1pPr>
    </p:titleStyle>
    <p:bodyStyle>
      <a:lvl1pPr marL="171450" indent="-171450" algn="l" defTabSz="685800" rtl="0" eaLnBrk="1" latinLnBrk="0" hangingPunct="1">
        <a:lnSpc>
          <a:spcPts val="2400"/>
        </a:lnSpc>
        <a:spcBef>
          <a:spcPts val="1125"/>
        </a:spcBef>
        <a:buFont typeface="Wingdings" panose="05000000000000000000" pitchFamily="2" charset="2"/>
        <a:buChar char="§"/>
        <a:defRPr sz="2100" kern="1200">
          <a:solidFill>
            <a:schemeClr val="bg1">
              <a:lumMod val="50000"/>
            </a:schemeClr>
          </a:solidFill>
          <a:latin typeface="Minion Pro" panose="02040503050306020203" pitchFamily="18" charset="0"/>
          <a:ea typeface="+mn-ea"/>
          <a:cs typeface="Arial" panose="020B0604020202020204" pitchFamily="34" charset="0"/>
        </a:defRPr>
      </a:lvl1pPr>
      <a:lvl2pPr marL="514350" indent="-171450" algn="l" defTabSz="685800" rtl="0" eaLnBrk="1" latinLnBrk="0" hangingPunct="1">
        <a:lnSpc>
          <a:spcPts val="2400"/>
        </a:lnSpc>
        <a:spcBef>
          <a:spcPts val="225"/>
        </a:spcBef>
        <a:buFont typeface="Arial" panose="020B0604020202020204" pitchFamily="34" charset="0"/>
        <a:buChar char="•"/>
        <a:defRPr sz="1800" kern="1200">
          <a:solidFill>
            <a:schemeClr val="bg1">
              <a:lumMod val="50000"/>
            </a:schemeClr>
          </a:solidFill>
          <a:latin typeface="Minion Pro" panose="02040503050306020203" pitchFamily="18" charset="0"/>
          <a:ea typeface="+mn-ea"/>
          <a:cs typeface="Arial" panose="020B0604020202020204" pitchFamily="34" charset="0"/>
        </a:defRPr>
      </a:lvl2pPr>
      <a:lvl3pPr marL="857250" indent="-171450" algn="l" defTabSz="685800" rtl="0" eaLnBrk="1" latinLnBrk="0" hangingPunct="1">
        <a:lnSpc>
          <a:spcPts val="2400"/>
        </a:lnSpc>
        <a:spcBef>
          <a:spcPts val="225"/>
        </a:spcBef>
        <a:buFont typeface="Courier New" panose="02070309020205020404" pitchFamily="49" charset="0"/>
        <a:buChar char="o"/>
        <a:defRPr sz="1650" kern="1200">
          <a:solidFill>
            <a:schemeClr val="bg1">
              <a:lumMod val="50000"/>
            </a:schemeClr>
          </a:solidFill>
          <a:latin typeface="Minion Pro" panose="02040503050306020203" pitchFamily="18" charset="0"/>
          <a:ea typeface="+mn-ea"/>
          <a:cs typeface="Arial" panose="020B0604020202020204" pitchFamily="34" charset="0"/>
        </a:defRPr>
      </a:lvl3pPr>
      <a:lvl4pPr marL="1200150" indent="-171450" algn="l" defTabSz="685800" rtl="0" eaLnBrk="1" latinLnBrk="0" hangingPunct="1">
        <a:lnSpc>
          <a:spcPts val="2400"/>
        </a:lnSpc>
        <a:spcBef>
          <a:spcPts val="0"/>
        </a:spcBef>
        <a:buSzPct val="90000"/>
        <a:buFont typeface="Arial" panose="020B0604020202020204" pitchFamily="34" charset="0"/>
        <a:buChar char="•"/>
        <a:defRPr sz="1500" kern="1200">
          <a:solidFill>
            <a:schemeClr val="bg1">
              <a:lumMod val="50000"/>
            </a:schemeClr>
          </a:solidFill>
          <a:latin typeface="Minion Pro" panose="02040503050306020203" pitchFamily="18" charset="0"/>
          <a:ea typeface="+mn-ea"/>
          <a:cs typeface="Arial" panose="020B0604020202020204" pitchFamily="34" charset="0"/>
        </a:defRPr>
      </a:lvl4pPr>
      <a:lvl5pPr marL="1543050" indent="-171450" algn="l" defTabSz="685800" rtl="0" eaLnBrk="1" latinLnBrk="0" hangingPunct="1">
        <a:lnSpc>
          <a:spcPts val="2400"/>
        </a:lnSpc>
        <a:spcBef>
          <a:spcPts val="0"/>
        </a:spcBef>
        <a:buSzPct val="85000"/>
        <a:buFont typeface="Courier New" panose="02070309020205020404" pitchFamily="49" charset="0"/>
        <a:buChar char="o"/>
        <a:defRPr sz="1350" kern="1200">
          <a:solidFill>
            <a:schemeClr val="bg1">
              <a:lumMod val="50000"/>
            </a:schemeClr>
          </a:solidFill>
          <a:latin typeface="Minion Pro" panose="02040503050306020203" pitchFamily="18" charset="0"/>
          <a:ea typeface="+mn-ea"/>
          <a:cs typeface="Arial" panose="020B0604020202020204" pitchFamily="34" charset="0"/>
        </a:defRPr>
      </a:lvl5pPr>
      <a:lvl6pPr marL="1885950" indent="-171450" algn="l" defTabSz="685800" rtl="0" eaLnBrk="1" latinLnBrk="0" hangingPunct="1">
        <a:lnSpc>
          <a:spcPct val="100000"/>
        </a:lnSpc>
        <a:spcBef>
          <a:spcPts val="0"/>
        </a:spcBef>
        <a:buFont typeface="Wingdings" panose="05000000000000000000" pitchFamily="2" charset="2"/>
        <a:buChar char="§"/>
        <a:defRPr sz="1200" kern="1200">
          <a:solidFill>
            <a:schemeClr val="tx1"/>
          </a:solidFill>
          <a:latin typeface="+mn-lt"/>
          <a:ea typeface="+mn-ea"/>
          <a:cs typeface="+mn-cs"/>
        </a:defRPr>
      </a:lvl6pPr>
      <a:lvl7pPr marL="2228850" indent="-171450" algn="l" defTabSz="685800" rtl="0" eaLnBrk="1" latinLnBrk="0" hangingPunct="1">
        <a:lnSpc>
          <a:spcPct val="100000"/>
        </a:lnSpc>
        <a:spcBef>
          <a:spcPts val="0"/>
        </a:spcBef>
        <a:buFont typeface="Wingdings" panose="05000000000000000000" pitchFamily="2" charset="2"/>
        <a:buChar char="§"/>
        <a:defRPr sz="1200" kern="1200">
          <a:solidFill>
            <a:schemeClr val="tx1"/>
          </a:solidFill>
          <a:latin typeface="+mn-lt"/>
          <a:ea typeface="+mn-ea"/>
          <a:cs typeface="+mn-cs"/>
        </a:defRPr>
      </a:lvl7pPr>
      <a:lvl8pPr marL="2571750" indent="-171450" algn="l" defTabSz="685800" rtl="0" eaLnBrk="1" latinLnBrk="0" hangingPunct="1">
        <a:lnSpc>
          <a:spcPct val="100000"/>
        </a:lnSpc>
        <a:spcBef>
          <a:spcPts val="0"/>
        </a:spcBef>
        <a:buFont typeface="Wingdings" panose="05000000000000000000" pitchFamily="2" charset="2"/>
        <a:buChar char="§"/>
        <a:defRPr sz="1200" kern="1200">
          <a:solidFill>
            <a:schemeClr val="tx1"/>
          </a:solidFill>
          <a:latin typeface="+mn-lt"/>
          <a:ea typeface="+mn-ea"/>
          <a:cs typeface="+mn-cs"/>
        </a:defRPr>
      </a:lvl8pPr>
      <a:lvl9pPr marL="2914650" indent="-171450" algn="l" defTabSz="685800" rtl="0" eaLnBrk="1" latinLnBrk="0" hangingPunct="1">
        <a:lnSpc>
          <a:spcPct val="100000"/>
        </a:lnSpc>
        <a:spcBef>
          <a:spcPts val="0"/>
        </a:spcBef>
        <a:buFont typeface="Wingdings" panose="05000000000000000000" pitchFamily="2" charset="2"/>
        <a:buChar char="§"/>
        <a:defRPr sz="1200" kern="1200">
          <a:solidFill>
            <a:schemeClr val="tx1"/>
          </a:solidFill>
          <a:latin typeface="+mn-lt"/>
          <a:ea typeface="+mn-ea"/>
          <a:cs typeface="+mn-cs"/>
        </a:defRPr>
      </a:lvl9pPr>
    </p:bodyStyle>
    <p:otherStyle>
      <a:defPPr>
        <a:defRP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4.em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19.emf"/></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5244C72-C3FD-478F-82C6-F9AEF0279C26}"/>
              </a:ext>
            </a:extLst>
          </p:cNvPr>
          <p:cNvSpPr txBox="1"/>
          <p:nvPr/>
        </p:nvSpPr>
        <p:spPr>
          <a:xfrm>
            <a:off x="962804" y="4497428"/>
            <a:ext cx="7218392" cy="1200329"/>
          </a:xfrm>
          <a:prstGeom prst="rect">
            <a:avLst/>
          </a:prstGeom>
          <a:noFill/>
        </p:spPr>
        <p:txBody>
          <a:bodyPr wrap="square" rtlCol="0">
            <a:spAutoFit/>
          </a:bodyPr>
          <a:lstStyle/>
          <a:p>
            <a:pPr algn="ctr"/>
            <a:r>
              <a:rPr lang="en-US" sz="3600" b="1" dirty="0">
                <a:solidFill>
                  <a:srgbClr val="6E6F71"/>
                </a:solidFill>
                <a:latin typeface="Montserrat ExtraBold" pitchFamily="2" charset="77"/>
              </a:rPr>
              <a:t>Lesson 11: Pediatric Behavioral Health</a:t>
            </a:r>
          </a:p>
        </p:txBody>
      </p:sp>
      <p:sp>
        <p:nvSpPr>
          <p:cNvPr id="3" name="TextBox 2">
            <a:extLst>
              <a:ext uri="{FF2B5EF4-FFF2-40B4-BE49-F238E27FC236}">
                <a16:creationId xmlns:a16="http://schemas.microsoft.com/office/drawing/2014/main" id="{F4D60A4D-C7C9-43EF-A5F6-E98829AED99A}"/>
              </a:ext>
            </a:extLst>
          </p:cNvPr>
          <p:cNvSpPr txBox="1"/>
          <p:nvPr/>
        </p:nvSpPr>
        <p:spPr>
          <a:xfrm>
            <a:off x="2218951" y="3553573"/>
            <a:ext cx="4706098" cy="769441"/>
          </a:xfrm>
          <a:prstGeom prst="rect">
            <a:avLst/>
          </a:prstGeom>
          <a:noFill/>
        </p:spPr>
        <p:txBody>
          <a:bodyPr wrap="square" rtlCol="0">
            <a:spAutoFit/>
          </a:bodyPr>
          <a:lstStyle/>
          <a:p>
            <a:pPr algn="ctr"/>
            <a:r>
              <a:rPr lang="en-US" sz="4400" b="1" kern="1200" dirty="0">
                <a:solidFill>
                  <a:schemeClr val="tx1"/>
                </a:solidFill>
                <a:latin typeface="Montserrat ExtraBold" pitchFamily="2" charset="77"/>
              </a:rPr>
              <a:t>Fourth Edition</a:t>
            </a:r>
          </a:p>
        </p:txBody>
      </p:sp>
    </p:spTree>
    <p:extLst>
      <p:ext uri="{BB962C8B-B14F-4D97-AF65-F5344CB8AC3E}">
        <p14:creationId xmlns:p14="http://schemas.microsoft.com/office/powerpoint/2010/main" val="45044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0058B-D1EC-4E2D-93F9-D0B68DDD7C56}"/>
              </a:ext>
            </a:extLst>
          </p:cNvPr>
          <p:cNvSpPr>
            <a:spLocks noGrp="1"/>
          </p:cNvSpPr>
          <p:nvPr>
            <p:ph type="title"/>
          </p:nvPr>
        </p:nvSpPr>
        <p:spPr/>
        <p:txBody>
          <a:bodyPr/>
          <a:lstStyle/>
          <a:p>
            <a:r>
              <a:rPr lang="en-US" dirty="0"/>
              <a:t>Lesson Objectives</a:t>
            </a:r>
          </a:p>
        </p:txBody>
      </p:sp>
      <p:sp>
        <p:nvSpPr>
          <p:cNvPr id="3" name="Content Placeholder 2">
            <a:extLst>
              <a:ext uri="{FF2B5EF4-FFF2-40B4-BE49-F238E27FC236}">
                <a16:creationId xmlns:a16="http://schemas.microsoft.com/office/drawing/2014/main" id="{53695DEB-0933-48AF-867E-60D47CD3A0B3}"/>
              </a:ext>
            </a:extLst>
          </p:cNvPr>
          <p:cNvSpPr>
            <a:spLocks noGrp="1"/>
          </p:cNvSpPr>
          <p:nvPr>
            <p:ph idx="1"/>
          </p:nvPr>
        </p:nvSpPr>
        <p:spPr>
          <a:xfrm>
            <a:off x="694373" y="2067642"/>
            <a:ext cx="7715250" cy="4699047"/>
          </a:xfrm>
        </p:spPr>
        <p:txBody>
          <a:bodyPr>
            <a:normAutofit/>
          </a:bodyPr>
          <a:lstStyle/>
          <a:p>
            <a:r>
              <a:rPr lang="en-US" dirty="0">
                <a:latin typeface="Minion Pro" panose="02040503050306020203" pitchFamily="18" charset="0"/>
              </a:rPr>
              <a:t>Identify types of pediatric behavioral health disorders.</a:t>
            </a:r>
          </a:p>
          <a:p>
            <a:r>
              <a:rPr lang="en-US" dirty="0">
                <a:latin typeface="Minion Pro" panose="02040503050306020203" pitchFamily="18" charset="0"/>
              </a:rPr>
              <a:t>Recognize signs and symptoms of behavioral health disorders.</a:t>
            </a:r>
          </a:p>
          <a:p>
            <a:r>
              <a:rPr lang="en-US" dirty="0">
                <a:latin typeface="Minion Pro" panose="02040503050306020203" pitchFamily="18" charset="0"/>
              </a:rPr>
              <a:t>Discuss the management of pediatric behavioral health disorders.</a:t>
            </a:r>
          </a:p>
          <a:p>
            <a:r>
              <a:rPr lang="en-US" dirty="0">
                <a:latin typeface="Minion Pro" panose="02040503050306020203" pitchFamily="18" charset="0"/>
              </a:rPr>
              <a:t>Use the most appropriate pediatric behavioral health management intervention based on the patient’s assessment findings. </a:t>
            </a:r>
          </a:p>
          <a:p>
            <a:endParaRPr lang="en-US" dirty="0">
              <a:cs typeface="Arial" panose="020B0604020202020204" pitchFamily="34" charset="0"/>
            </a:endParaRPr>
          </a:p>
        </p:txBody>
      </p:sp>
    </p:spTree>
    <p:extLst>
      <p:ext uri="{BB962C8B-B14F-4D97-AF65-F5344CB8AC3E}">
        <p14:creationId xmlns:p14="http://schemas.microsoft.com/office/powerpoint/2010/main" val="2489003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CB7E52F-237F-407E-A70B-DBC80FB40F24}"/>
              </a:ext>
            </a:extLst>
          </p:cNvPr>
          <p:cNvSpPr>
            <a:spLocks noGrp="1"/>
          </p:cNvSpPr>
          <p:nvPr>
            <p:ph type="title"/>
          </p:nvPr>
        </p:nvSpPr>
        <p:spPr/>
        <p:txBody>
          <a:bodyPr/>
          <a:lstStyle/>
          <a:p>
            <a:r>
              <a:rPr lang="en-US" dirty="0">
                <a:latin typeface="+mn-lt"/>
              </a:rPr>
              <a:t>Introduction</a:t>
            </a:r>
          </a:p>
        </p:txBody>
      </p:sp>
      <p:pic>
        <p:nvPicPr>
          <p:cNvPr id="9" name="Content Placeholder 8" descr="An illustration shows a word cloud superimposed on a brain. Some words in the word cloud are mental health, health, depression, personality, psychological, emotions, anxiety disorders, stresses, cope, and social.">
            <a:extLst>
              <a:ext uri="{FF2B5EF4-FFF2-40B4-BE49-F238E27FC236}">
                <a16:creationId xmlns:a16="http://schemas.microsoft.com/office/drawing/2014/main" id="{C9DAE8F4-9479-49A8-AD83-5D0A7776489A}"/>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722526" y="1808585"/>
            <a:ext cx="5698948" cy="4270247"/>
          </a:xfrm>
        </p:spPr>
      </p:pic>
      <p:sp>
        <p:nvSpPr>
          <p:cNvPr id="11" name="TextBox 10">
            <a:extLst>
              <a:ext uri="{FF2B5EF4-FFF2-40B4-BE49-F238E27FC236}">
                <a16:creationId xmlns:a16="http://schemas.microsoft.com/office/drawing/2014/main" id="{B999AA48-4D38-4970-8E8C-7FD44F03DE79}"/>
              </a:ext>
            </a:extLst>
          </p:cNvPr>
          <p:cNvSpPr txBox="1"/>
          <p:nvPr/>
        </p:nvSpPr>
        <p:spPr>
          <a:xfrm>
            <a:off x="2407334" y="6096499"/>
            <a:ext cx="4329332" cy="215444"/>
          </a:xfrm>
          <a:prstGeom prst="rect">
            <a:avLst/>
          </a:prstGeom>
          <a:noFill/>
        </p:spPr>
        <p:txBody>
          <a:bodyPr wrap="square">
            <a:spAutoFit/>
          </a:bodyPr>
          <a:lstStyle/>
          <a:p>
            <a:pPr algn="ctr" defTabSz="914400"/>
            <a:r>
              <a:rPr lang="en-US" sz="800" dirty="0">
                <a:solidFill>
                  <a:srgbClr val="000000"/>
                </a:solidFill>
                <a:latin typeface="Arial" pitchFamily="34" charset="0"/>
                <a:cs typeface="Arial" pitchFamily="34" charset="0"/>
              </a:rPr>
              <a:t>© Andrii </a:t>
            </a:r>
            <a:r>
              <a:rPr lang="en-US" sz="800" dirty="0" err="1">
                <a:solidFill>
                  <a:srgbClr val="000000"/>
                </a:solidFill>
                <a:latin typeface="Arial" pitchFamily="34" charset="0"/>
                <a:cs typeface="Arial" pitchFamily="34" charset="0"/>
              </a:rPr>
              <a:t>Kondiuk</a:t>
            </a:r>
            <a:r>
              <a:rPr lang="en-US" sz="800" dirty="0">
                <a:solidFill>
                  <a:srgbClr val="000000"/>
                </a:solidFill>
                <a:latin typeface="Arial" pitchFamily="34" charset="0"/>
                <a:cs typeface="Arial" pitchFamily="34" charset="0"/>
              </a:rPr>
              <a:t>/Shutterstock</a:t>
            </a:r>
          </a:p>
        </p:txBody>
      </p:sp>
    </p:spTree>
    <p:extLst>
      <p:ext uri="{BB962C8B-B14F-4D97-AF65-F5344CB8AC3E}">
        <p14:creationId xmlns:p14="http://schemas.microsoft.com/office/powerpoint/2010/main" val="3675837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Common Pediatric Behavioral Health Disorders </a:t>
            </a:r>
            <a:r>
              <a:rPr lang="en-US" sz="2000" dirty="0"/>
              <a:t>(1 of 8)</a:t>
            </a:r>
          </a:p>
        </p:txBody>
      </p:sp>
      <p:sp>
        <p:nvSpPr>
          <p:cNvPr id="5" name="Content Placeholder 4">
            <a:extLst>
              <a:ext uri="{FF2B5EF4-FFF2-40B4-BE49-F238E27FC236}">
                <a16:creationId xmlns:a16="http://schemas.microsoft.com/office/drawing/2014/main" id="{F3EEB9FC-7A90-4782-8BE4-C8A8A1AFC74E}"/>
              </a:ext>
            </a:extLst>
          </p:cNvPr>
          <p:cNvSpPr>
            <a:spLocks noGrp="1"/>
          </p:cNvSpPr>
          <p:nvPr>
            <p:ph idx="1"/>
          </p:nvPr>
        </p:nvSpPr>
        <p:spPr>
          <a:xfrm>
            <a:off x="694373" y="2095786"/>
            <a:ext cx="7715250" cy="4699047"/>
          </a:xfrm>
        </p:spPr>
        <p:txBody>
          <a:bodyPr/>
          <a:lstStyle/>
          <a:p>
            <a:r>
              <a:rPr lang="en-US" dirty="0">
                <a:latin typeface="Minion Pro" panose="02040503050306020203" pitchFamily="18" charset="0"/>
              </a:rPr>
              <a:t>Attention-deficit/hyperactivity disorder (ADD/ADHD)</a:t>
            </a:r>
          </a:p>
          <a:p>
            <a:pPr lvl="1"/>
            <a:r>
              <a:rPr lang="en-US" dirty="0">
                <a:latin typeface="Minion Pro" panose="02040503050306020203" pitchFamily="18" charset="0"/>
              </a:rPr>
              <a:t>Characterized as a group of symptoms with an onset prior to age 12 that are present at least 6 months.</a:t>
            </a:r>
          </a:p>
          <a:p>
            <a:pPr lvl="1"/>
            <a:r>
              <a:rPr lang="en-US" dirty="0">
                <a:latin typeface="Minion Pro" panose="02040503050306020203" pitchFamily="18" charset="0"/>
              </a:rPr>
              <a:t>Symptoms </a:t>
            </a:r>
          </a:p>
          <a:p>
            <a:pPr lvl="1"/>
            <a:r>
              <a:rPr lang="en-US" dirty="0">
                <a:latin typeface="Minion Pro" panose="02040503050306020203" pitchFamily="18" charset="0"/>
              </a:rPr>
              <a:t>Treatment</a:t>
            </a:r>
          </a:p>
          <a:p>
            <a:pPr lvl="2"/>
            <a:endParaRPr lang="en-US" dirty="0"/>
          </a:p>
          <a:p>
            <a:pPr lvl="2"/>
            <a:endParaRPr lang="en-US" dirty="0"/>
          </a:p>
        </p:txBody>
      </p:sp>
      <p:pic>
        <p:nvPicPr>
          <p:cNvPr id="4" name="Picture 3" descr="A photo shows a boy holding up a paper with the letters A D H D.">
            <a:extLst>
              <a:ext uri="{FF2B5EF4-FFF2-40B4-BE49-F238E27FC236}">
                <a16:creationId xmlns:a16="http://schemas.microsoft.com/office/drawing/2014/main" id="{5FFB35BB-1995-4A48-8BC4-17C8A65219D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78258" y="3667419"/>
            <a:ext cx="4147480" cy="2764987"/>
          </a:xfrm>
          <a:prstGeom prst="rect">
            <a:avLst/>
          </a:prstGeom>
        </p:spPr>
      </p:pic>
      <p:sp>
        <p:nvSpPr>
          <p:cNvPr id="8" name="TextBox 7">
            <a:extLst>
              <a:ext uri="{FF2B5EF4-FFF2-40B4-BE49-F238E27FC236}">
                <a16:creationId xmlns:a16="http://schemas.microsoft.com/office/drawing/2014/main" id="{F4CC8CD2-E1CE-42FC-BDB3-32DBD01E2D78}"/>
              </a:ext>
            </a:extLst>
          </p:cNvPr>
          <p:cNvSpPr txBox="1"/>
          <p:nvPr/>
        </p:nvSpPr>
        <p:spPr>
          <a:xfrm>
            <a:off x="2275450" y="6432406"/>
            <a:ext cx="4593100" cy="215444"/>
          </a:xfrm>
          <a:prstGeom prst="rect">
            <a:avLst/>
          </a:prstGeom>
          <a:noFill/>
        </p:spPr>
        <p:txBody>
          <a:bodyPr wrap="square">
            <a:spAutoFit/>
          </a:bodyPr>
          <a:lstStyle/>
          <a:p>
            <a:pPr algn="ctr" defTabSz="914400"/>
            <a:r>
              <a:rPr lang="en-US" sz="800" dirty="0">
                <a:solidFill>
                  <a:srgbClr val="000000"/>
                </a:solidFill>
                <a:latin typeface="Arial" pitchFamily="34" charset="0"/>
                <a:cs typeface="Arial" pitchFamily="34" charset="0"/>
              </a:rPr>
              <a:t>© soul kitchen/Shutterstock</a:t>
            </a:r>
          </a:p>
        </p:txBody>
      </p:sp>
    </p:spTree>
    <p:extLst>
      <p:ext uri="{BB962C8B-B14F-4D97-AF65-F5344CB8AC3E}">
        <p14:creationId xmlns:p14="http://schemas.microsoft.com/office/powerpoint/2010/main" val="3915925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Common Pediatric Behavioral Health Disorders </a:t>
            </a:r>
            <a:r>
              <a:rPr lang="en-US" sz="2000" dirty="0"/>
              <a:t>(2 of 8)</a:t>
            </a:r>
          </a:p>
        </p:txBody>
      </p:sp>
      <p:sp>
        <p:nvSpPr>
          <p:cNvPr id="5" name="Content Placeholder 4">
            <a:extLst>
              <a:ext uri="{FF2B5EF4-FFF2-40B4-BE49-F238E27FC236}">
                <a16:creationId xmlns:a16="http://schemas.microsoft.com/office/drawing/2014/main" id="{F3EEB9FC-7A90-4782-8BE4-C8A8A1AFC74E}"/>
              </a:ext>
            </a:extLst>
          </p:cNvPr>
          <p:cNvSpPr>
            <a:spLocks noGrp="1"/>
          </p:cNvSpPr>
          <p:nvPr>
            <p:ph idx="1"/>
          </p:nvPr>
        </p:nvSpPr>
        <p:spPr>
          <a:xfrm>
            <a:off x="694373" y="2095778"/>
            <a:ext cx="7715250" cy="4560001"/>
          </a:xfrm>
        </p:spPr>
        <p:txBody>
          <a:bodyPr/>
          <a:lstStyle/>
          <a:p>
            <a:r>
              <a:rPr lang="en-US" dirty="0">
                <a:latin typeface="Minion Pro" panose="02040503050306020203" pitchFamily="18" charset="0"/>
              </a:rPr>
              <a:t>Anxiety</a:t>
            </a:r>
          </a:p>
          <a:p>
            <a:pPr lvl="1"/>
            <a:r>
              <a:rPr lang="en-US" dirty="0">
                <a:latin typeface="Minion Pro" panose="02040503050306020203" pitchFamily="18" charset="0"/>
              </a:rPr>
              <a:t>Fears and worries become so serious that they affect daily life</a:t>
            </a:r>
          </a:p>
          <a:p>
            <a:pPr lvl="1"/>
            <a:r>
              <a:rPr lang="en-US" dirty="0">
                <a:latin typeface="Minion Pro" panose="02040503050306020203" pitchFamily="18" charset="0"/>
              </a:rPr>
              <a:t>Types of anxiety disorders</a:t>
            </a:r>
          </a:p>
          <a:p>
            <a:pPr lvl="2"/>
            <a:r>
              <a:rPr lang="en-US" dirty="0">
                <a:latin typeface="Minion Pro" panose="02040503050306020203" pitchFamily="18" charset="0"/>
              </a:rPr>
              <a:t>Phobias</a:t>
            </a:r>
          </a:p>
          <a:p>
            <a:pPr lvl="2"/>
            <a:r>
              <a:rPr lang="en-US" dirty="0">
                <a:latin typeface="Minion Pro" panose="02040503050306020203" pitchFamily="18" charset="0"/>
              </a:rPr>
              <a:t>General, social, separation, and panic disorders </a:t>
            </a:r>
          </a:p>
          <a:p>
            <a:pPr lvl="1"/>
            <a:r>
              <a:rPr lang="en-US" dirty="0">
                <a:latin typeface="Minion Pro" panose="02040503050306020203" pitchFamily="18" charset="0"/>
              </a:rPr>
              <a:t>Symptoms</a:t>
            </a:r>
          </a:p>
          <a:p>
            <a:pPr lvl="1"/>
            <a:r>
              <a:rPr lang="en-US" dirty="0">
                <a:latin typeface="Minion Pro" panose="02040503050306020203" pitchFamily="18" charset="0"/>
              </a:rPr>
              <a:t>Treatment </a:t>
            </a:r>
          </a:p>
          <a:p>
            <a:pPr marL="914400" lvl="2" indent="0">
              <a:buNone/>
            </a:pPr>
            <a:endParaRPr lang="en-US" dirty="0"/>
          </a:p>
          <a:p>
            <a:pPr lvl="1"/>
            <a:endParaRPr lang="en-US" dirty="0"/>
          </a:p>
        </p:txBody>
      </p:sp>
      <p:pic>
        <p:nvPicPr>
          <p:cNvPr id="4" name="Picture 3" descr="A photo shows a sign that lists four health disorders: Fear, worry, anxiety, and stress.">
            <a:extLst>
              <a:ext uri="{FF2B5EF4-FFF2-40B4-BE49-F238E27FC236}">
                <a16:creationId xmlns:a16="http://schemas.microsoft.com/office/drawing/2014/main" id="{4EB2C054-4653-45F8-8747-459DF441C6D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20237" y="4064534"/>
            <a:ext cx="3103526" cy="2345024"/>
          </a:xfrm>
          <a:prstGeom prst="rect">
            <a:avLst/>
          </a:prstGeom>
        </p:spPr>
      </p:pic>
      <p:sp>
        <p:nvSpPr>
          <p:cNvPr id="8" name="TextBox 7">
            <a:extLst>
              <a:ext uri="{FF2B5EF4-FFF2-40B4-BE49-F238E27FC236}">
                <a16:creationId xmlns:a16="http://schemas.microsoft.com/office/drawing/2014/main" id="{BA5CB872-D5DD-4B52-8440-FC98B4C85C9E}"/>
              </a:ext>
            </a:extLst>
          </p:cNvPr>
          <p:cNvSpPr txBox="1"/>
          <p:nvPr/>
        </p:nvSpPr>
        <p:spPr>
          <a:xfrm>
            <a:off x="2275450" y="6418316"/>
            <a:ext cx="4593100" cy="215444"/>
          </a:xfrm>
          <a:prstGeom prst="rect">
            <a:avLst/>
          </a:prstGeom>
          <a:noFill/>
        </p:spPr>
        <p:txBody>
          <a:bodyPr wrap="square">
            <a:spAutoFit/>
          </a:bodyPr>
          <a:lstStyle/>
          <a:p>
            <a:pPr algn="ctr" defTabSz="914400"/>
            <a:r>
              <a:rPr lang="en-US" sz="800" dirty="0">
                <a:solidFill>
                  <a:srgbClr val="000000"/>
                </a:solidFill>
                <a:latin typeface="Arial" pitchFamily="34" charset="0"/>
                <a:cs typeface="Arial" pitchFamily="34" charset="0"/>
              </a:rPr>
              <a:t>© </a:t>
            </a:r>
            <a:r>
              <a:rPr lang="en-US" sz="800" dirty="0" err="1">
                <a:solidFill>
                  <a:srgbClr val="000000"/>
                </a:solidFill>
                <a:latin typeface="Arial" pitchFamily="34" charset="0"/>
                <a:cs typeface="Arial" pitchFamily="34" charset="0"/>
              </a:rPr>
              <a:t>iQoncept</a:t>
            </a:r>
            <a:r>
              <a:rPr lang="en-US" sz="800" dirty="0">
                <a:solidFill>
                  <a:srgbClr val="000000"/>
                </a:solidFill>
                <a:latin typeface="Arial" pitchFamily="34" charset="0"/>
                <a:cs typeface="Arial" pitchFamily="34" charset="0"/>
              </a:rPr>
              <a:t>/Shutterstock</a:t>
            </a:r>
          </a:p>
        </p:txBody>
      </p:sp>
    </p:spTree>
    <p:extLst>
      <p:ext uri="{BB962C8B-B14F-4D97-AF65-F5344CB8AC3E}">
        <p14:creationId xmlns:p14="http://schemas.microsoft.com/office/powerpoint/2010/main" val="2796885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Common Pediatric Behavioral Health Disorders</a:t>
            </a:r>
            <a:r>
              <a:rPr lang="en-US" sz="2000" dirty="0"/>
              <a:t> (3 of 8)</a:t>
            </a:r>
          </a:p>
        </p:txBody>
      </p:sp>
      <p:sp>
        <p:nvSpPr>
          <p:cNvPr id="5" name="Content Placeholder 4">
            <a:extLst>
              <a:ext uri="{FF2B5EF4-FFF2-40B4-BE49-F238E27FC236}">
                <a16:creationId xmlns:a16="http://schemas.microsoft.com/office/drawing/2014/main" id="{F3EEB9FC-7A90-4782-8BE4-C8A8A1AFC74E}"/>
              </a:ext>
            </a:extLst>
          </p:cNvPr>
          <p:cNvSpPr>
            <a:spLocks noGrp="1"/>
          </p:cNvSpPr>
          <p:nvPr>
            <p:ph idx="1"/>
          </p:nvPr>
        </p:nvSpPr>
        <p:spPr>
          <a:xfrm>
            <a:off x="694373" y="2236459"/>
            <a:ext cx="7715250" cy="4699047"/>
          </a:xfrm>
        </p:spPr>
        <p:txBody>
          <a:bodyPr/>
          <a:lstStyle/>
          <a:p>
            <a:r>
              <a:rPr lang="en-US" dirty="0">
                <a:latin typeface="Minion Pro" panose="02040503050306020203" pitchFamily="18" charset="0"/>
              </a:rPr>
              <a:t>Depression</a:t>
            </a:r>
          </a:p>
          <a:p>
            <a:pPr lvl="1"/>
            <a:r>
              <a:rPr lang="en-US" dirty="0">
                <a:latin typeface="Minion Pro" panose="02040503050306020203" pitchFamily="18" charset="0"/>
              </a:rPr>
              <a:t>Affects how you think, feel, and address daily activities</a:t>
            </a:r>
          </a:p>
          <a:p>
            <a:pPr lvl="1"/>
            <a:r>
              <a:rPr lang="en-US" dirty="0">
                <a:latin typeface="Minion Pro" panose="02040503050306020203" pitchFamily="18" charset="0"/>
              </a:rPr>
              <a:t>Symptoms</a:t>
            </a:r>
          </a:p>
          <a:p>
            <a:pPr lvl="1"/>
            <a:r>
              <a:rPr lang="en-US" dirty="0">
                <a:latin typeface="Minion Pro" panose="02040503050306020203" pitchFamily="18" charset="0"/>
              </a:rPr>
              <a:t>Treatments</a:t>
            </a:r>
          </a:p>
          <a:p>
            <a:pPr marL="914400" lvl="2" indent="0">
              <a:buNone/>
            </a:pPr>
            <a:endParaRPr lang="en-US" dirty="0"/>
          </a:p>
          <a:p>
            <a:pPr lvl="2"/>
            <a:endParaRPr lang="en-US" dirty="0"/>
          </a:p>
          <a:p>
            <a:pPr lvl="1"/>
            <a:endParaRPr lang="en-US" dirty="0"/>
          </a:p>
        </p:txBody>
      </p:sp>
      <p:pic>
        <p:nvPicPr>
          <p:cNvPr id="4" name="Picture 3" descr="A photo shows a teenage girl sitting on a couch holding her bowed head in her hands.">
            <a:extLst>
              <a:ext uri="{FF2B5EF4-FFF2-40B4-BE49-F238E27FC236}">
                <a16:creationId xmlns:a16="http://schemas.microsoft.com/office/drawing/2014/main" id="{DA4A5594-1463-4DE3-9CB5-D5D34D1385E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19336" y="3721467"/>
            <a:ext cx="3729772" cy="2486514"/>
          </a:xfrm>
          <a:prstGeom prst="rect">
            <a:avLst/>
          </a:prstGeom>
        </p:spPr>
      </p:pic>
      <p:sp>
        <p:nvSpPr>
          <p:cNvPr id="8" name="TextBox 7">
            <a:extLst>
              <a:ext uri="{FF2B5EF4-FFF2-40B4-BE49-F238E27FC236}">
                <a16:creationId xmlns:a16="http://schemas.microsoft.com/office/drawing/2014/main" id="{0E6A9B34-A7A5-4958-AFBB-C2784A150D84}"/>
              </a:ext>
            </a:extLst>
          </p:cNvPr>
          <p:cNvSpPr txBox="1"/>
          <p:nvPr/>
        </p:nvSpPr>
        <p:spPr>
          <a:xfrm>
            <a:off x="1887672" y="6209870"/>
            <a:ext cx="4593100" cy="215444"/>
          </a:xfrm>
          <a:prstGeom prst="rect">
            <a:avLst/>
          </a:prstGeom>
          <a:noFill/>
        </p:spPr>
        <p:txBody>
          <a:bodyPr wrap="square">
            <a:spAutoFit/>
          </a:bodyPr>
          <a:lstStyle/>
          <a:p>
            <a:pPr algn="ctr" defTabSz="914400"/>
            <a:r>
              <a:rPr lang="en-US" sz="800" dirty="0">
                <a:solidFill>
                  <a:srgbClr val="000000"/>
                </a:solidFill>
                <a:latin typeface="Arial" pitchFamily="34" charset="0"/>
                <a:cs typeface="Arial" pitchFamily="34" charset="0"/>
              </a:rPr>
              <a:t>© </a:t>
            </a:r>
            <a:r>
              <a:rPr lang="en-US" sz="800" dirty="0" err="1">
                <a:solidFill>
                  <a:srgbClr val="000000"/>
                </a:solidFill>
                <a:latin typeface="Arial" pitchFamily="34" charset="0"/>
                <a:cs typeface="Arial" pitchFamily="34" charset="0"/>
              </a:rPr>
              <a:t>fizkes</a:t>
            </a:r>
            <a:r>
              <a:rPr lang="en-US" sz="800" dirty="0">
                <a:solidFill>
                  <a:srgbClr val="000000"/>
                </a:solidFill>
                <a:latin typeface="Arial" pitchFamily="34" charset="0"/>
                <a:cs typeface="Arial" pitchFamily="34" charset="0"/>
              </a:rPr>
              <a:t>/Shutterstock</a:t>
            </a:r>
          </a:p>
        </p:txBody>
      </p:sp>
    </p:spTree>
    <p:extLst>
      <p:ext uri="{BB962C8B-B14F-4D97-AF65-F5344CB8AC3E}">
        <p14:creationId xmlns:p14="http://schemas.microsoft.com/office/powerpoint/2010/main" val="4069664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Common Pediatric Behavioral Health Disorders </a:t>
            </a:r>
            <a:r>
              <a:rPr lang="en-US" sz="2000" dirty="0"/>
              <a:t>(4 of 8)</a:t>
            </a:r>
          </a:p>
        </p:txBody>
      </p:sp>
      <p:sp>
        <p:nvSpPr>
          <p:cNvPr id="5" name="Content Placeholder 4">
            <a:extLst>
              <a:ext uri="{FF2B5EF4-FFF2-40B4-BE49-F238E27FC236}">
                <a16:creationId xmlns:a16="http://schemas.microsoft.com/office/drawing/2014/main" id="{F3EEB9FC-7A90-4782-8BE4-C8A8A1AFC74E}"/>
              </a:ext>
            </a:extLst>
          </p:cNvPr>
          <p:cNvSpPr>
            <a:spLocks noGrp="1"/>
          </p:cNvSpPr>
          <p:nvPr>
            <p:ph idx="1"/>
          </p:nvPr>
        </p:nvSpPr>
        <p:spPr>
          <a:xfrm>
            <a:off x="694373" y="2137987"/>
            <a:ext cx="7715250" cy="4699047"/>
          </a:xfrm>
        </p:spPr>
        <p:txBody>
          <a:bodyPr/>
          <a:lstStyle/>
          <a:p>
            <a:r>
              <a:rPr lang="en-US" dirty="0">
                <a:latin typeface="Minion Pro" panose="02040503050306020203" pitchFamily="18" charset="0"/>
              </a:rPr>
              <a:t>Bipolar disorder</a:t>
            </a:r>
          </a:p>
          <a:p>
            <a:pPr lvl="1"/>
            <a:r>
              <a:rPr lang="en-US" dirty="0">
                <a:latin typeface="Minion Pro" panose="02040503050306020203" pitchFamily="18" charset="0"/>
              </a:rPr>
              <a:t>Causes extreme changes in mood and behavior</a:t>
            </a:r>
          </a:p>
          <a:p>
            <a:pPr lvl="2"/>
            <a:r>
              <a:rPr lang="en-US" dirty="0">
                <a:latin typeface="Minion Pro" panose="02040503050306020203" pitchFamily="18" charset="0"/>
              </a:rPr>
              <a:t>Manic and depressive episodes </a:t>
            </a:r>
          </a:p>
          <a:p>
            <a:pPr lvl="1"/>
            <a:r>
              <a:rPr lang="en-US" dirty="0">
                <a:latin typeface="Minion Pro" panose="02040503050306020203" pitchFamily="18" charset="0"/>
              </a:rPr>
              <a:t>Symptoms depend on episode</a:t>
            </a:r>
          </a:p>
          <a:p>
            <a:pPr lvl="1"/>
            <a:r>
              <a:rPr lang="en-US" dirty="0">
                <a:latin typeface="Minion Pro" panose="02040503050306020203" pitchFamily="18" charset="0"/>
              </a:rPr>
              <a:t>Treatment</a:t>
            </a:r>
          </a:p>
          <a:p>
            <a:pPr marL="914400" lvl="2" indent="0">
              <a:buNone/>
            </a:pPr>
            <a:endParaRPr lang="en-US" dirty="0"/>
          </a:p>
          <a:p>
            <a:pPr lvl="1"/>
            <a:endParaRPr lang="en-US" dirty="0"/>
          </a:p>
        </p:txBody>
      </p:sp>
      <p:pic>
        <p:nvPicPr>
          <p:cNvPr id="4" name="Picture 3" descr="An illustration shows a woman’s face split into two halves. The left half is smiling and is on the sunny side and the right half looks distressed and is surrounded by rain clouds.">
            <a:extLst>
              <a:ext uri="{FF2B5EF4-FFF2-40B4-BE49-F238E27FC236}">
                <a16:creationId xmlns:a16="http://schemas.microsoft.com/office/drawing/2014/main" id="{536463C3-E060-4CA0-A19E-9C0AB6F25FB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76186" y="3710086"/>
            <a:ext cx="2791628" cy="2766923"/>
          </a:xfrm>
          <a:prstGeom prst="rect">
            <a:avLst/>
          </a:prstGeom>
        </p:spPr>
      </p:pic>
      <p:sp>
        <p:nvSpPr>
          <p:cNvPr id="8" name="TextBox 7">
            <a:extLst>
              <a:ext uri="{FF2B5EF4-FFF2-40B4-BE49-F238E27FC236}">
                <a16:creationId xmlns:a16="http://schemas.microsoft.com/office/drawing/2014/main" id="{B8FB4404-8E09-4E56-8571-0CF5E2EE5A65}"/>
              </a:ext>
            </a:extLst>
          </p:cNvPr>
          <p:cNvSpPr txBox="1"/>
          <p:nvPr/>
        </p:nvSpPr>
        <p:spPr>
          <a:xfrm>
            <a:off x="2255448" y="6477009"/>
            <a:ext cx="4593100" cy="215444"/>
          </a:xfrm>
          <a:prstGeom prst="rect">
            <a:avLst/>
          </a:prstGeom>
          <a:noFill/>
        </p:spPr>
        <p:txBody>
          <a:bodyPr wrap="square">
            <a:spAutoFit/>
          </a:bodyPr>
          <a:lstStyle/>
          <a:p>
            <a:pPr algn="ctr" defTabSz="914400"/>
            <a:r>
              <a:rPr lang="en-US" sz="800" dirty="0">
                <a:solidFill>
                  <a:srgbClr val="000000"/>
                </a:solidFill>
                <a:latin typeface="Arial" pitchFamily="34" charset="0"/>
                <a:cs typeface="Arial" pitchFamily="34" charset="0"/>
              </a:rPr>
              <a:t>© </a:t>
            </a:r>
            <a:r>
              <a:rPr lang="en-US" sz="800" dirty="0" err="1">
                <a:solidFill>
                  <a:srgbClr val="000000"/>
                </a:solidFill>
                <a:latin typeface="Arial" pitchFamily="34" charset="0"/>
                <a:cs typeface="Arial" pitchFamily="34" charset="0"/>
              </a:rPr>
              <a:t>delcarmat</a:t>
            </a:r>
            <a:r>
              <a:rPr lang="en-US" sz="800" dirty="0">
                <a:solidFill>
                  <a:srgbClr val="000000"/>
                </a:solidFill>
                <a:latin typeface="Arial" pitchFamily="34" charset="0"/>
                <a:cs typeface="Arial" pitchFamily="34" charset="0"/>
              </a:rPr>
              <a:t>/Shutterstock</a:t>
            </a:r>
          </a:p>
        </p:txBody>
      </p:sp>
    </p:spTree>
    <p:extLst>
      <p:ext uri="{BB962C8B-B14F-4D97-AF65-F5344CB8AC3E}">
        <p14:creationId xmlns:p14="http://schemas.microsoft.com/office/powerpoint/2010/main" val="2853404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Common Pediatric Behavioral Health Disorders </a:t>
            </a:r>
            <a:r>
              <a:rPr lang="en-US" sz="2000" dirty="0"/>
              <a:t>(5 of 8)</a:t>
            </a:r>
          </a:p>
        </p:txBody>
      </p:sp>
      <p:sp>
        <p:nvSpPr>
          <p:cNvPr id="5" name="Content Placeholder 4">
            <a:extLst>
              <a:ext uri="{FF2B5EF4-FFF2-40B4-BE49-F238E27FC236}">
                <a16:creationId xmlns:a16="http://schemas.microsoft.com/office/drawing/2014/main" id="{F3EEB9FC-7A90-4782-8BE4-C8A8A1AFC74E}"/>
              </a:ext>
            </a:extLst>
          </p:cNvPr>
          <p:cNvSpPr>
            <a:spLocks noGrp="1"/>
          </p:cNvSpPr>
          <p:nvPr>
            <p:ph idx="1"/>
          </p:nvPr>
        </p:nvSpPr>
        <p:spPr>
          <a:xfrm>
            <a:off x="694373" y="2166120"/>
            <a:ext cx="7715250" cy="4699047"/>
          </a:xfrm>
        </p:spPr>
        <p:txBody>
          <a:bodyPr/>
          <a:lstStyle/>
          <a:p>
            <a:r>
              <a:rPr lang="en-US" dirty="0">
                <a:latin typeface="Minion Pro" panose="02040503050306020203" pitchFamily="18" charset="0"/>
              </a:rPr>
              <a:t>Schizophrenia</a:t>
            </a:r>
          </a:p>
          <a:p>
            <a:pPr lvl="1"/>
            <a:r>
              <a:rPr lang="en-US" dirty="0">
                <a:latin typeface="Minion Pro" panose="02040503050306020203" pitchFamily="18" charset="0"/>
              </a:rPr>
              <a:t>Complex psychiatric disorder affecting how a person feels, thinks, and behaves</a:t>
            </a:r>
          </a:p>
          <a:p>
            <a:pPr lvl="1"/>
            <a:r>
              <a:rPr lang="en-US" dirty="0">
                <a:latin typeface="Minion Pro" panose="02040503050306020203" pitchFamily="18" charset="0"/>
              </a:rPr>
              <a:t>Symptoms</a:t>
            </a:r>
          </a:p>
          <a:p>
            <a:pPr lvl="1"/>
            <a:r>
              <a:rPr lang="en-US" dirty="0">
                <a:latin typeface="Minion Pro" panose="02040503050306020203" pitchFamily="18" charset="0"/>
              </a:rPr>
              <a:t>Treatment</a:t>
            </a:r>
          </a:p>
          <a:p>
            <a:pPr marL="914400" lvl="2" indent="0">
              <a:buNone/>
            </a:pPr>
            <a:endParaRPr lang="en-US" dirty="0"/>
          </a:p>
          <a:p>
            <a:pPr lvl="2"/>
            <a:endParaRPr lang="en-US" dirty="0"/>
          </a:p>
        </p:txBody>
      </p:sp>
      <p:pic>
        <p:nvPicPr>
          <p:cNvPr id="4" name="Picture 3" descr="A photo shows a girl curling her fingers with a pained expression. Afterimages of the girl grabbing her hair with one hand are on either side of her.">
            <a:extLst>
              <a:ext uri="{FF2B5EF4-FFF2-40B4-BE49-F238E27FC236}">
                <a16:creationId xmlns:a16="http://schemas.microsoft.com/office/drawing/2014/main" id="{C6143466-529A-4FDB-87DF-975AF6CA06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98413" y="3773859"/>
            <a:ext cx="3947173" cy="2622893"/>
          </a:xfrm>
          <a:prstGeom prst="rect">
            <a:avLst/>
          </a:prstGeom>
        </p:spPr>
      </p:pic>
      <p:sp>
        <p:nvSpPr>
          <p:cNvPr id="8" name="TextBox 7">
            <a:extLst>
              <a:ext uri="{FF2B5EF4-FFF2-40B4-BE49-F238E27FC236}">
                <a16:creationId xmlns:a16="http://schemas.microsoft.com/office/drawing/2014/main" id="{0EAFE084-0F75-493E-B946-3E2D6A44DFE8}"/>
              </a:ext>
            </a:extLst>
          </p:cNvPr>
          <p:cNvSpPr txBox="1"/>
          <p:nvPr/>
        </p:nvSpPr>
        <p:spPr>
          <a:xfrm>
            <a:off x="2255448" y="6415515"/>
            <a:ext cx="4593100" cy="215444"/>
          </a:xfrm>
          <a:prstGeom prst="rect">
            <a:avLst/>
          </a:prstGeom>
          <a:noFill/>
        </p:spPr>
        <p:txBody>
          <a:bodyPr wrap="square">
            <a:spAutoFit/>
          </a:bodyPr>
          <a:lstStyle/>
          <a:p>
            <a:pPr algn="ctr" defTabSz="914400"/>
            <a:r>
              <a:rPr lang="en-US" sz="800" dirty="0">
                <a:solidFill>
                  <a:srgbClr val="000000"/>
                </a:solidFill>
                <a:latin typeface="Arial" pitchFamily="34" charset="0"/>
                <a:cs typeface="Arial" pitchFamily="34" charset="0"/>
              </a:rPr>
              <a:t>© andriano.cz/Shutterstock</a:t>
            </a:r>
          </a:p>
        </p:txBody>
      </p:sp>
    </p:spTree>
    <p:extLst>
      <p:ext uri="{BB962C8B-B14F-4D97-AF65-F5344CB8AC3E}">
        <p14:creationId xmlns:p14="http://schemas.microsoft.com/office/powerpoint/2010/main" val="1320760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Common Pediatric Behavioral Health Disorders </a:t>
            </a:r>
            <a:r>
              <a:rPr lang="en-US" sz="2000" dirty="0"/>
              <a:t>(6 of 8)</a:t>
            </a:r>
          </a:p>
        </p:txBody>
      </p:sp>
      <p:sp>
        <p:nvSpPr>
          <p:cNvPr id="5" name="Content Placeholder 4">
            <a:extLst>
              <a:ext uri="{FF2B5EF4-FFF2-40B4-BE49-F238E27FC236}">
                <a16:creationId xmlns:a16="http://schemas.microsoft.com/office/drawing/2014/main" id="{F3EEB9FC-7A90-4782-8BE4-C8A8A1AFC74E}"/>
              </a:ext>
            </a:extLst>
          </p:cNvPr>
          <p:cNvSpPr>
            <a:spLocks noGrp="1"/>
          </p:cNvSpPr>
          <p:nvPr>
            <p:ph idx="1"/>
          </p:nvPr>
        </p:nvSpPr>
        <p:spPr>
          <a:xfrm>
            <a:off x="694373" y="2194262"/>
            <a:ext cx="7715250" cy="4699047"/>
          </a:xfrm>
        </p:spPr>
        <p:txBody>
          <a:bodyPr/>
          <a:lstStyle/>
          <a:p>
            <a:r>
              <a:rPr lang="en-US" dirty="0">
                <a:latin typeface="Minion Pro" panose="02040503050306020203" pitchFamily="18" charset="0"/>
              </a:rPr>
              <a:t>Post-Traumatic Stress Disorder (PTSD)</a:t>
            </a:r>
          </a:p>
          <a:p>
            <a:pPr lvl="1"/>
            <a:r>
              <a:rPr lang="en-US" dirty="0">
                <a:latin typeface="Minion Pro" panose="02040503050306020203" pitchFamily="18" charset="0"/>
              </a:rPr>
              <a:t>Develops in some pediatrics who experience or witness a traumatic event</a:t>
            </a:r>
          </a:p>
          <a:p>
            <a:pPr lvl="1"/>
            <a:r>
              <a:rPr lang="en-US" dirty="0">
                <a:latin typeface="Minion Pro" panose="02040503050306020203" pitchFamily="18" charset="0"/>
              </a:rPr>
              <a:t>Symptoms</a:t>
            </a:r>
          </a:p>
          <a:p>
            <a:pPr lvl="1"/>
            <a:r>
              <a:rPr lang="en-US" dirty="0">
                <a:latin typeface="Minion Pro" panose="02040503050306020203" pitchFamily="18" charset="0"/>
              </a:rPr>
              <a:t>Treatment</a:t>
            </a:r>
          </a:p>
          <a:p>
            <a:pPr marL="457200" lvl="1" indent="0">
              <a:buNone/>
            </a:pPr>
            <a:endParaRPr lang="en-US" dirty="0"/>
          </a:p>
          <a:p>
            <a:pPr lvl="2"/>
            <a:endParaRPr lang="en-US" dirty="0"/>
          </a:p>
          <a:p>
            <a:pPr lvl="2"/>
            <a:endParaRPr lang="en-US" dirty="0"/>
          </a:p>
        </p:txBody>
      </p:sp>
      <p:pic>
        <p:nvPicPr>
          <p:cNvPr id="4" name="Picture 3" descr="Some words in the hand on the left are flashbacks, P T S D, anxiety, veteran, nervous, insomnia, victim, terrifying event, mental health, trauma, and witnessing. Some words in the hand on the right are trauma, abuse, jumpy, nightmares, fear, kids, and hypervigilance." title="An illustration shows two hands, each consisting of word clouds, extending toward each other.">
            <a:extLst>
              <a:ext uri="{FF2B5EF4-FFF2-40B4-BE49-F238E27FC236}">
                <a16:creationId xmlns:a16="http://schemas.microsoft.com/office/drawing/2014/main" id="{DDDDF228-A937-4537-A4CA-2FE705A1B70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7476" y="3585511"/>
            <a:ext cx="5542671" cy="2555864"/>
          </a:xfrm>
          <a:prstGeom prst="rect">
            <a:avLst/>
          </a:prstGeom>
        </p:spPr>
      </p:pic>
      <p:sp>
        <p:nvSpPr>
          <p:cNvPr id="8" name="TextBox 7">
            <a:extLst>
              <a:ext uri="{FF2B5EF4-FFF2-40B4-BE49-F238E27FC236}">
                <a16:creationId xmlns:a16="http://schemas.microsoft.com/office/drawing/2014/main" id="{B9170EF1-96A8-44BB-823A-F09EE8908548}"/>
              </a:ext>
            </a:extLst>
          </p:cNvPr>
          <p:cNvSpPr txBox="1"/>
          <p:nvPr/>
        </p:nvSpPr>
        <p:spPr>
          <a:xfrm>
            <a:off x="2272261" y="6141375"/>
            <a:ext cx="4593100" cy="215444"/>
          </a:xfrm>
          <a:prstGeom prst="rect">
            <a:avLst/>
          </a:prstGeom>
          <a:noFill/>
        </p:spPr>
        <p:txBody>
          <a:bodyPr wrap="square">
            <a:spAutoFit/>
          </a:bodyPr>
          <a:lstStyle/>
          <a:p>
            <a:pPr algn="ctr" defTabSz="914400"/>
            <a:r>
              <a:rPr lang="en-US" sz="800" dirty="0">
                <a:solidFill>
                  <a:srgbClr val="000000"/>
                </a:solidFill>
                <a:latin typeface="Arial" pitchFamily="34" charset="0"/>
                <a:cs typeface="Arial" pitchFamily="34" charset="0"/>
              </a:rPr>
              <a:t>© </a:t>
            </a:r>
            <a:r>
              <a:rPr lang="en-US" sz="800" dirty="0" err="1">
                <a:solidFill>
                  <a:srgbClr val="000000"/>
                </a:solidFill>
                <a:latin typeface="Arial" pitchFamily="34" charset="0"/>
                <a:cs typeface="Arial" pitchFamily="34" charset="0"/>
              </a:rPr>
              <a:t>arloo</a:t>
            </a:r>
            <a:r>
              <a:rPr lang="en-US" sz="800" dirty="0">
                <a:solidFill>
                  <a:srgbClr val="000000"/>
                </a:solidFill>
                <a:latin typeface="Arial" pitchFamily="34" charset="0"/>
                <a:cs typeface="Arial" pitchFamily="34" charset="0"/>
              </a:rPr>
              <a:t>/Shutterstock</a:t>
            </a:r>
          </a:p>
        </p:txBody>
      </p:sp>
    </p:spTree>
    <p:extLst>
      <p:ext uri="{BB962C8B-B14F-4D97-AF65-F5344CB8AC3E}">
        <p14:creationId xmlns:p14="http://schemas.microsoft.com/office/powerpoint/2010/main" val="2509900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Common Pediatric Behavioral Health Disorders </a:t>
            </a:r>
            <a:r>
              <a:rPr lang="en-US" sz="2000" dirty="0"/>
              <a:t>(7 of 8)</a:t>
            </a:r>
          </a:p>
        </p:txBody>
      </p:sp>
      <p:sp>
        <p:nvSpPr>
          <p:cNvPr id="5" name="Content Placeholder 4">
            <a:extLst>
              <a:ext uri="{FF2B5EF4-FFF2-40B4-BE49-F238E27FC236}">
                <a16:creationId xmlns:a16="http://schemas.microsoft.com/office/drawing/2014/main" id="{F3EEB9FC-7A90-4782-8BE4-C8A8A1AFC74E}"/>
              </a:ext>
            </a:extLst>
          </p:cNvPr>
          <p:cNvSpPr>
            <a:spLocks noGrp="1"/>
          </p:cNvSpPr>
          <p:nvPr>
            <p:ph idx="1"/>
          </p:nvPr>
        </p:nvSpPr>
        <p:spPr>
          <a:xfrm>
            <a:off x="694373" y="2152052"/>
            <a:ext cx="7715250" cy="4699047"/>
          </a:xfrm>
        </p:spPr>
        <p:txBody>
          <a:bodyPr/>
          <a:lstStyle/>
          <a:p>
            <a:r>
              <a:rPr lang="en-US" dirty="0">
                <a:latin typeface="Minion Pro" panose="02040503050306020203" pitchFamily="18" charset="0"/>
              </a:rPr>
              <a:t>Suicide attempt/suicidal ideation</a:t>
            </a:r>
          </a:p>
          <a:p>
            <a:pPr lvl="1"/>
            <a:r>
              <a:rPr lang="en-US" dirty="0">
                <a:latin typeface="Minion Pro" panose="02040503050306020203" pitchFamily="18" charset="0"/>
              </a:rPr>
              <a:t>Suicide is the second leading cause of death in children 10 to 17 years of age. </a:t>
            </a:r>
          </a:p>
          <a:p>
            <a:pPr lvl="1"/>
            <a:r>
              <a:rPr lang="en-US" dirty="0">
                <a:latin typeface="Minion Pro" panose="02040503050306020203" pitchFamily="18" charset="0"/>
              </a:rPr>
              <a:t>Symptoms</a:t>
            </a:r>
          </a:p>
          <a:p>
            <a:pPr lvl="1"/>
            <a:r>
              <a:rPr lang="en-US" dirty="0">
                <a:latin typeface="Minion Pro" panose="02040503050306020203" pitchFamily="18" charset="0"/>
              </a:rPr>
              <a:t>Treatment</a:t>
            </a:r>
          </a:p>
          <a:p>
            <a:pPr lvl="1"/>
            <a:endParaRPr lang="en-US" dirty="0"/>
          </a:p>
          <a:p>
            <a:pPr lvl="2"/>
            <a:endParaRPr lang="en-US" dirty="0"/>
          </a:p>
          <a:p>
            <a:pPr lvl="2"/>
            <a:endParaRPr lang="en-US" dirty="0"/>
          </a:p>
        </p:txBody>
      </p:sp>
      <p:pic>
        <p:nvPicPr>
          <p:cNvPr id="4" name="Picture 3" descr="A photo shows two hands holding each other. Text reads, Suicide Prevention. A loop with a golden ribbon is above the text.">
            <a:extLst>
              <a:ext uri="{FF2B5EF4-FFF2-40B4-BE49-F238E27FC236}">
                <a16:creationId xmlns:a16="http://schemas.microsoft.com/office/drawing/2014/main" id="{246D9845-413F-47AF-AFD6-08956547D00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3614" y="3779729"/>
            <a:ext cx="3816768" cy="2544512"/>
          </a:xfrm>
          <a:prstGeom prst="rect">
            <a:avLst/>
          </a:prstGeom>
        </p:spPr>
      </p:pic>
      <p:sp>
        <p:nvSpPr>
          <p:cNvPr id="8" name="TextBox 7">
            <a:extLst>
              <a:ext uri="{FF2B5EF4-FFF2-40B4-BE49-F238E27FC236}">
                <a16:creationId xmlns:a16="http://schemas.microsoft.com/office/drawing/2014/main" id="{D6F28F19-1374-4721-90F9-6F2825C442A3}"/>
              </a:ext>
            </a:extLst>
          </p:cNvPr>
          <p:cNvSpPr txBox="1"/>
          <p:nvPr/>
        </p:nvSpPr>
        <p:spPr>
          <a:xfrm>
            <a:off x="2732700" y="6324241"/>
            <a:ext cx="3638595" cy="215444"/>
          </a:xfrm>
          <a:prstGeom prst="rect">
            <a:avLst/>
          </a:prstGeom>
          <a:noFill/>
        </p:spPr>
        <p:txBody>
          <a:bodyPr wrap="square">
            <a:spAutoFit/>
          </a:bodyPr>
          <a:lstStyle/>
          <a:p>
            <a:pPr algn="ctr" defTabSz="914400"/>
            <a:r>
              <a:rPr lang="en-US" sz="800" dirty="0">
                <a:solidFill>
                  <a:srgbClr val="000000"/>
                </a:solidFill>
                <a:latin typeface="Arial" pitchFamily="34" charset="0"/>
                <a:cs typeface="Arial" pitchFamily="34" charset="0"/>
              </a:rPr>
              <a:t>© </a:t>
            </a:r>
            <a:r>
              <a:rPr lang="en-US" sz="800" dirty="0" err="1">
                <a:solidFill>
                  <a:srgbClr val="000000"/>
                </a:solidFill>
                <a:latin typeface="Arial" pitchFamily="34" charset="0"/>
                <a:cs typeface="Arial" pitchFamily="34" charset="0"/>
              </a:rPr>
              <a:t>Orawan</a:t>
            </a:r>
            <a:r>
              <a:rPr lang="en-US" sz="800" dirty="0">
                <a:solidFill>
                  <a:srgbClr val="000000"/>
                </a:solidFill>
                <a:latin typeface="Arial" pitchFamily="34" charset="0"/>
                <a:cs typeface="Arial" pitchFamily="34" charset="0"/>
              </a:rPr>
              <a:t> </a:t>
            </a:r>
            <a:r>
              <a:rPr lang="en-US" sz="800" dirty="0" err="1">
                <a:solidFill>
                  <a:srgbClr val="000000"/>
                </a:solidFill>
                <a:latin typeface="Arial" pitchFamily="34" charset="0"/>
                <a:cs typeface="Arial" pitchFamily="34" charset="0"/>
              </a:rPr>
              <a:t>Pattarawimonchai</a:t>
            </a:r>
            <a:r>
              <a:rPr lang="en-US" sz="800" dirty="0">
                <a:solidFill>
                  <a:srgbClr val="000000"/>
                </a:solidFill>
                <a:latin typeface="Arial" pitchFamily="34" charset="0"/>
                <a:cs typeface="Arial" pitchFamily="34" charset="0"/>
              </a:rPr>
              <a:t>/Shutterstock</a:t>
            </a:r>
          </a:p>
        </p:txBody>
      </p:sp>
    </p:spTree>
    <p:extLst>
      <p:ext uri="{BB962C8B-B14F-4D97-AF65-F5344CB8AC3E}">
        <p14:creationId xmlns:p14="http://schemas.microsoft.com/office/powerpoint/2010/main" val="1643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Pediatric Behavioral Health Disorders </a:t>
            </a:r>
            <a:r>
              <a:rPr lang="en-US" sz="2000" dirty="0"/>
              <a:t>(8 of 8)</a:t>
            </a:r>
          </a:p>
        </p:txBody>
      </p:sp>
      <p:sp>
        <p:nvSpPr>
          <p:cNvPr id="5" name="Content Placeholder 4">
            <a:extLst>
              <a:ext uri="{FF2B5EF4-FFF2-40B4-BE49-F238E27FC236}">
                <a16:creationId xmlns:a16="http://schemas.microsoft.com/office/drawing/2014/main" id="{F3EEB9FC-7A90-4782-8BE4-C8A8A1AFC74E}"/>
              </a:ext>
            </a:extLst>
          </p:cNvPr>
          <p:cNvSpPr>
            <a:spLocks noGrp="1"/>
          </p:cNvSpPr>
          <p:nvPr>
            <p:ph idx="1"/>
          </p:nvPr>
        </p:nvSpPr>
        <p:spPr>
          <a:xfrm>
            <a:off x="694373" y="2095784"/>
            <a:ext cx="7715250" cy="4699047"/>
          </a:xfrm>
        </p:spPr>
        <p:txBody>
          <a:bodyPr/>
          <a:lstStyle/>
          <a:p>
            <a:r>
              <a:rPr lang="en-US" dirty="0">
                <a:latin typeface="Minion Pro" panose="02040503050306020203" pitchFamily="18" charset="0"/>
              </a:rPr>
              <a:t>Autism spectrum disorder (ASD)</a:t>
            </a:r>
          </a:p>
          <a:p>
            <a:pPr lvl="1"/>
            <a:r>
              <a:rPr lang="en-US" dirty="0">
                <a:latin typeface="Minion Pro" panose="02040503050306020203" pitchFamily="18" charset="0"/>
              </a:rPr>
              <a:t>Complex neurodevelopmental disability defined by a certain set of behaviors which affects individuals differently and in varying degrees.  </a:t>
            </a:r>
          </a:p>
          <a:p>
            <a:pPr lvl="1"/>
            <a:r>
              <a:rPr lang="en-US" dirty="0">
                <a:latin typeface="Minion Pro" panose="02040503050306020203" pitchFamily="18" charset="0"/>
              </a:rPr>
              <a:t>Signs</a:t>
            </a:r>
          </a:p>
          <a:p>
            <a:pPr lvl="1"/>
            <a:r>
              <a:rPr lang="en-US" dirty="0">
                <a:latin typeface="Minion Pro" panose="02040503050306020203" pitchFamily="18" charset="0"/>
              </a:rPr>
              <a:t>Treatment</a:t>
            </a:r>
          </a:p>
          <a:p>
            <a:pPr lvl="2"/>
            <a:endParaRPr lang="en-US" dirty="0"/>
          </a:p>
          <a:p>
            <a:pPr lvl="2"/>
            <a:endParaRPr lang="en-US" dirty="0"/>
          </a:p>
        </p:txBody>
      </p:sp>
      <p:pic>
        <p:nvPicPr>
          <p:cNvPr id="4" name="Picture 3" descr="A photo shows a ribbon with a pattern of multicolored jigsaw pieces arranged to form a loop.">
            <a:extLst>
              <a:ext uri="{FF2B5EF4-FFF2-40B4-BE49-F238E27FC236}">
                <a16:creationId xmlns:a16="http://schemas.microsoft.com/office/drawing/2014/main" id="{4783BA90-4656-430B-B4F1-73BC78D86A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73961" y="3829272"/>
            <a:ext cx="3756074" cy="2504049"/>
          </a:xfrm>
          <a:prstGeom prst="rect">
            <a:avLst/>
          </a:prstGeom>
        </p:spPr>
      </p:pic>
      <p:sp>
        <p:nvSpPr>
          <p:cNvPr id="8" name="TextBox 7">
            <a:extLst>
              <a:ext uri="{FF2B5EF4-FFF2-40B4-BE49-F238E27FC236}">
                <a16:creationId xmlns:a16="http://schemas.microsoft.com/office/drawing/2014/main" id="{D213936E-629B-4023-BEDA-75C129A8F824}"/>
              </a:ext>
            </a:extLst>
          </p:cNvPr>
          <p:cNvSpPr txBox="1"/>
          <p:nvPr/>
        </p:nvSpPr>
        <p:spPr>
          <a:xfrm>
            <a:off x="2449537" y="6333321"/>
            <a:ext cx="4244925" cy="215444"/>
          </a:xfrm>
          <a:prstGeom prst="rect">
            <a:avLst/>
          </a:prstGeom>
          <a:noFill/>
        </p:spPr>
        <p:txBody>
          <a:bodyPr wrap="square">
            <a:spAutoFit/>
          </a:bodyPr>
          <a:lstStyle/>
          <a:p>
            <a:pPr algn="ctr" defTabSz="914400"/>
            <a:r>
              <a:rPr lang="en-US" sz="800" dirty="0">
                <a:solidFill>
                  <a:srgbClr val="000000"/>
                </a:solidFill>
                <a:latin typeface="Arial" pitchFamily="34" charset="0"/>
                <a:cs typeface="Arial" pitchFamily="34" charset="0"/>
              </a:rPr>
              <a:t>© </a:t>
            </a:r>
            <a:r>
              <a:rPr lang="en-US" sz="800" dirty="0" err="1">
                <a:solidFill>
                  <a:srgbClr val="000000"/>
                </a:solidFill>
                <a:latin typeface="Arial" pitchFamily="34" charset="0"/>
                <a:cs typeface="Arial" pitchFamily="34" charset="0"/>
              </a:rPr>
              <a:t>vetre</a:t>
            </a:r>
            <a:r>
              <a:rPr lang="en-US" sz="800" dirty="0">
                <a:solidFill>
                  <a:srgbClr val="000000"/>
                </a:solidFill>
                <a:latin typeface="Arial" pitchFamily="34" charset="0"/>
                <a:cs typeface="Arial" pitchFamily="34" charset="0"/>
              </a:rPr>
              <a:t>/Shutterstock</a:t>
            </a:r>
          </a:p>
        </p:txBody>
      </p:sp>
    </p:spTree>
    <p:extLst>
      <p:ext uri="{BB962C8B-B14F-4D97-AF65-F5344CB8AC3E}">
        <p14:creationId xmlns:p14="http://schemas.microsoft.com/office/powerpoint/2010/main" val="2923786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Case Study 1</a:t>
            </a:r>
          </a:p>
        </p:txBody>
      </p:sp>
      <p:sp>
        <p:nvSpPr>
          <p:cNvPr id="3" name="Content Placeholder 2"/>
          <p:cNvSpPr>
            <a:spLocks noGrp="1"/>
          </p:cNvSpPr>
          <p:nvPr>
            <p:ph idx="1"/>
          </p:nvPr>
        </p:nvSpPr>
        <p:spPr>
          <a:xfrm>
            <a:off x="694373" y="2025444"/>
            <a:ext cx="7715250" cy="4699047"/>
          </a:xfrm>
        </p:spPr>
        <p:txBody>
          <a:bodyPr>
            <a:normAutofit/>
          </a:bodyPr>
          <a:lstStyle/>
          <a:p>
            <a:r>
              <a:rPr lang="en-US" dirty="0">
                <a:latin typeface="Minion Pro" panose="02040503050306020203" pitchFamily="18" charset="0"/>
              </a:rPr>
              <a:t>Dispatch</a:t>
            </a:r>
          </a:p>
          <a:p>
            <a:pPr lvl="1">
              <a:buSzPct val="80000"/>
            </a:pPr>
            <a:r>
              <a:rPr lang="en-US" dirty="0">
                <a:latin typeface="Minion Pro" panose="02040503050306020203" pitchFamily="18" charset="0"/>
              </a:rPr>
              <a:t>You are dispatched to a local school for a 13-year-old male with difficulty breathing on a fall morning. The outside temperature is 56°F (13°C).</a:t>
            </a:r>
          </a:p>
          <a:p>
            <a:pPr marL="0" indent="0" algn="ctr">
              <a:buNone/>
            </a:pPr>
            <a:endParaRPr lang="en-US" i="1" dirty="0"/>
          </a:p>
          <a:p>
            <a:pPr marL="0" indent="0" algn="ctr">
              <a:buNone/>
            </a:pPr>
            <a:endParaRPr lang="en-US" i="1" dirty="0"/>
          </a:p>
        </p:txBody>
      </p:sp>
    </p:spTree>
    <p:extLst>
      <p:ext uri="{BB962C8B-B14F-4D97-AF65-F5344CB8AC3E}">
        <p14:creationId xmlns:p14="http://schemas.microsoft.com/office/powerpoint/2010/main" val="4106157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Initial Observations</a:t>
            </a:r>
          </a:p>
        </p:txBody>
      </p:sp>
      <p:pic>
        <p:nvPicPr>
          <p:cNvPr id="5" name="Content Placeholder 4" descr="A photo shows a boy sitting in a park, rubbing his forehead, and appearing stressed.">
            <a:extLst>
              <a:ext uri="{FF2B5EF4-FFF2-40B4-BE49-F238E27FC236}">
                <a16:creationId xmlns:a16="http://schemas.microsoft.com/office/drawing/2014/main" id="{D5E7F13D-A713-4573-B110-F8F3C09E3569}"/>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75353" y="2466704"/>
            <a:ext cx="3996647" cy="2664432"/>
          </a:xfrm>
        </p:spPr>
      </p:pic>
      <p:sp>
        <p:nvSpPr>
          <p:cNvPr id="12" name="TextBox 11">
            <a:extLst>
              <a:ext uri="{FF2B5EF4-FFF2-40B4-BE49-F238E27FC236}">
                <a16:creationId xmlns:a16="http://schemas.microsoft.com/office/drawing/2014/main" id="{45DCA9DD-D671-4870-AAC4-20DA67F273C2}"/>
              </a:ext>
            </a:extLst>
          </p:cNvPr>
          <p:cNvSpPr txBox="1"/>
          <p:nvPr/>
        </p:nvSpPr>
        <p:spPr>
          <a:xfrm>
            <a:off x="1080591" y="5131136"/>
            <a:ext cx="2986170" cy="215444"/>
          </a:xfrm>
          <a:prstGeom prst="rect">
            <a:avLst/>
          </a:prstGeom>
          <a:noFill/>
        </p:spPr>
        <p:txBody>
          <a:bodyPr wrap="square">
            <a:spAutoFit/>
          </a:bodyPr>
          <a:lstStyle/>
          <a:p>
            <a:pPr algn="ctr" defTabSz="914400"/>
            <a:r>
              <a:rPr lang="en-US" sz="800" dirty="0">
                <a:solidFill>
                  <a:srgbClr val="000000"/>
                </a:solidFill>
                <a:latin typeface="Arial" pitchFamily="34" charset="0"/>
                <a:cs typeface="Arial" pitchFamily="34" charset="0"/>
              </a:rPr>
              <a:t>© </a:t>
            </a:r>
            <a:r>
              <a:rPr lang="en-US" sz="800" dirty="0" err="1">
                <a:solidFill>
                  <a:srgbClr val="000000"/>
                </a:solidFill>
                <a:latin typeface="Arial" pitchFamily="34" charset="0"/>
                <a:cs typeface="Arial" pitchFamily="34" charset="0"/>
              </a:rPr>
              <a:t>Sabphoto</a:t>
            </a:r>
            <a:r>
              <a:rPr lang="en-US" sz="800" dirty="0">
                <a:solidFill>
                  <a:srgbClr val="000000"/>
                </a:solidFill>
                <a:latin typeface="Arial" pitchFamily="34" charset="0"/>
                <a:cs typeface="Arial" pitchFamily="34" charset="0"/>
              </a:rPr>
              <a:t>/Shutterstock</a:t>
            </a:r>
          </a:p>
        </p:txBody>
      </p:sp>
      <p:sp>
        <p:nvSpPr>
          <p:cNvPr id="13" name="TextBox 12">
            <a:extLst>
              <a:ext uri="{FF2B5EF4-FFF2-40B4-BE49-F238E27FC236}">
                <a16:creationId xmlns:a16="http://schemas.microsoft.com/office/drawing/2014/main" id="{24884CE6-EF28-40AA-BA37-4191771CA6AC}"/>
              </a:ext>
            </a:extLst>
          </p:cNvPr>
          <p:cNvSpPr txBox="1"/>
          <p:nvPr/>
        </p:nvSpPr>
        <p:spPr>
          <a:xfrm>
            <a:off x="4928838" y="5479317"/>
            <a:ext cx="3468196" cy="461665"/>
          </a:xfrm>
          <a:prstGeom prst="rect">
            <a:avLst/>
          </a:prstGeom>
          <a:noFill/>
        </p:spPr>
        <p:txBody>
          <a:bodyPr wrap="square">
            <a:spAutoFit/>
          </a:bodyPr>
          <a:lstStyle/>
          <a:p>
            <a:pPr algn="ctr" defTabSz="914400"/>
            <a:r>
              <a:rPr lang="en-US" sz="800" dirty="0">
                <a:solidFill>
                  <a:schemeClr val="bg1">
                    <a:lumMod val="50000"/>
                  </a:schemeClr>
                </a:solidFill>
                <a:latin typeface="Arial" pitchFamily="34" charset="0"/>
                <a:cs typeface="Arial" pitchFamily="34" charset="0"/>
              </a:rPr>
              <a:t>Used with permission of the American Academy of Pediatrics, Pediatric Education for Prehospital Professionals, © American Academy of Pediatrics, 2000</a:t>
            </a:r>
          </a:p>
        </p:txBody>
      </p:sp>
      <p:pic>
        <p:nvPicPr>
          <p:cNvPr id="1026" name="Picture 2" descr="The illustration depicts a triangle that is distinguished into three parts labeling the observations as follows. Appearance: Alert and anxious. Work of Breathing: Rapid, regular, and shallow. Circulation to skin: Skin is warm and sweaty." title="An illustration shows the initial observations in a child."/>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4928838" y="2380772"/>
            <a:ext cx="3468195" cy="30985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995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Primary Survey</a:t>
            </a:r>
          </a:p>
        </p:txBody>
      </p:sp>
      <p:sp>
        <p:nvSpPr>
          <p:cNvPr id="3" name="Content Placeholder 2"/>
          <p:cNvSpPr>
            <a:spLocks noGrp="1"/>
          </p:cNvSpPr>
          <p:nvPr>
            <p:ph idx="1"/>
          </p:nvPr>
        </p:nvSpPr>
        <p:spPr>
          <a:xfrm>
            <a:off x="694373" y="1969176"/>
            <a:ext cx="7715250" cy="4699047"/>
          </a:xfrm>
        </p:spPr>
        <p:txBody>
          <a:bodyPr>
            <a:normAutofit/>
          </a:bodyPr>
          <a:lstStyle/>
          <a:p>
            <a:pPr marL="342900" lvl="2" indent="-342900">
              <a:spcBef>
                <a:spcPts val="750"/>
              </a:spcBef>
              <a:buFont typeface="Wingdings" panose="05000000000000000000" pitchFamily="2" charset="2"/>
              <a:buChar char="§"/>
            </a:pPr>
            <a:r>
              <a:rPr lang="en-US" sz="2100" dirty="0">
                <a:latin typeface="Minion Pro" panose="02040503050306020203" pitchFamily="18" charset="0"/>
              </a:rPr>
              <a:t>Primary survey</a:t>
            </a:r>
          </a:p>
          <a:p>
            <a:pPr lvl="1">
              <a:buSzPct val="80000"/>
            </a:pPr>
            <a:r>
              <a:rPr lang="en-US" b="1" dirty="0">
                <a:latin typeface="Minion Pro" panose="02040503050306020203" pitchFamily="18" charset="0"/>
              </a:rPr>
              <a:t>X</a:t>
            </a:r>
            <a:r>
              <a:rPr lang="en-US" dirty="0">
                <a:latin typeface="Minion Pro" panose="02040503050306020203" pitchFamily="18" charset="0"/>
              </a:rPr>
              <a:t> ‒ No bleeding found.</a:t>
            </a:r>
          </a:p>
          <a:p>
            <a:pPr lvl="1">
              <a:buSzPct val="80000"/>
            </a:pPr>
            <a:r>
              <a:rPr lang="en-US" b="1" dirty="0">
                <a:latin typeface="Minion Pro" panose="02040503050306020203" pitchFamily="18" charset="0"/>
              </a:rPr>
              <a:t>A</a:t>
            </a:r>
            <a:r>
              <a:rPr lang="en-US" dirty="0">
                <a:latin typeface="Minion Pro" panose="02040503050306020203" pitchFamily="18" charset="0"/>
              </a:rPr>
              <a:t> ‒ Patent.</a:t>
            </a:r>
          </a:p>
          <a:p>
            <a:pPr lvl="1">
              <a:buSzPct val="80000"/>
              <a:defRPr/>
            </a:pPr>
            <a:r>
              <a:rPr lang="en-US" b="1" dirty="0">
                <a:latin typeface="Minion Pro" panose="02040503050306020203" pitchFamily="18" charset="0"/>
              </a:rPr>
              <a:t>B</a:t>
            </a:r>
            <a:r>
              <a:rPr lang="en-US" dirty="0">
                <a:latin typeface="Minion Pro" panose="02040503050306020203" pitchFamily="18" charset="0"/>
              </a:rPr>
              <a:t> ‒ Regular, rapid, and shallow. Lung sounds are clear bilaterally.</a:t>
            </a:r>
          </a:p>
          <a:p>
            <a:pPr lvl="1">
              <a:buSzPct val="80000"/>
            </a:pPr>
            <a:r>
              <a:rPr lang="en-US" b="1" dirty="0">
                <a:latin typeface="Minion Pro" panose="02040503050306020203" pitchFamily="18" charset="0"/>
              </a:rPr>
              <a:t>C </a:t>
            </a:r>
            <a:r>
              <a:rPr lang="en-US" dirty="0">
                <a:latin typeface="Minion Pro" panose="02040503050306020203" pitchFamily="18" charset="0"/>
              </a:rPr>
              <a:t>‒ Radial pulses are strong and rapid. Skin is warm, dry, and pink.</a:t>
            </a:r>
          </a:p>
          <a:p>
            <a:pPr lvl="1">
              <a:buSzPct val="80000"/>
            </a:pPr>
            <a:r>
              <a:rPr lang="en-US" b="1" dirty="0">
                <a:latin typeface="Minion Pro" panose="02040503050306020203" pitchFamily="18" charset="0"/>
              </a:rPr>
              <a:t>D</a:t>
            </a:r>
            <a:r>
              <a:rPr lang="en-US" dirty="0">
                <a:latin typeface="Minion Pro" panose="02040503050306020203" pitchFamily="18" charset="0"/>
              </a:rPr>
              <a:t> ‒ Alert and anxious, GCS = 15 (E4, V5, M6).</a:t>
            </a:r>
          </a:p>
          <a:p>
            <a:pPr lvl="1">
              <a:buSzPct val="80000"/>
            </a:pPr>
            <a:r>
              <a:rPr lang="en-US" b="1" dirty="0">
                <a:latin typeface="Minion Pro" panose="02040503050306020203" pitchFamily="18" charset="0"/>
              </a:rPr>
              <a:t>E </a:t>
            </a:r>
            <a:r>
              <a:rPr lang="en-US" dirty="0">
                <a:latin typeface="Minion Pro" panose="02040503050306020203" pitchFamily="18" charset="0"/>
              </a:rPr>
              <a:t>– Sitting on school bench, good hygiene.</a:t>
            </a:r>
          </a:p>
        </p:txBody>
      </p:sp>
    </p:spTree>
    <p:extLst>
      <p:ext uri="{BB962C8B-B14F-4D97-AF65-F5344CB8AC3E}">
        <p14:creationId xmlns:p14="http://schemas.microsoft.com/office/powerpoint/2010/main" val="3326612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Detailed Assessment</a:t>
            </a:r>
          </a:p>
        </p:txBody>
      </p:sp>
      <p:sp>
        <p:nvSpPr>
          <p:cNvPr id="3" name="Content Placeholder 2"/>
          <p:cNvSpPr>
            <a:spLocks noGrp="1"/>
          </p:cNvSpPr>
          <p:nvPr>
            <p:ph idx="1"/>
          </p:nvPr>
        </p:nvSpPr>
        <p:spPr>
          <a:xfrm>
            <a:off x="694373" y="1983243"/>
            <a:ext cx="7715250" cy="4699047"/>
          </a:xfrm>
        </p:spPr>
        <p:txBody>
          <a:bodyPr>
            <a:normAutofit/>
          </a:bodyPr>
          <a:lstStyle/>
          <a:p>
            <a:r>
              <a:rPr lang="en-US" dirty="0">
                <a:latin typeface="Minion Pro" panose="02040503050306020203" pitchFamily="18" charset="0"/>
              </a:rPr>
              <a:t>History taking</a:t>
            </a:r>
          </a:p>
          <a:p>
            <a:pPr lvl="1"/>
            <a:r>
              <a:rPr lang="en-US" b="1" dirty="0">
                <a:latin typeface="Minion Pro" panose="02040503050306020203" pitchFamily="18" charset="0"/>
              </a:rPr>
              <a:t>O </a:t>
            </a:r>
            <a:r>
              <a:rPr lang="en-US" dirty="0">
                <a:latin typeface="Minion Pro" panose="02040503050306020203" pitchFamily="18" charset="0"/>
              </a:rPr>
              <a:t>– Sudden</a:t>
            </a:r>
          </a:p>
          <a:p>
            <a:pPr lvl="1"/>
            <a:r>
              <a:rPr lang="en-US" b="1" dirty="0">
                <a:latin typeface="Minion Pro" panose="02040503050306020203" pitchFamily="18" charset="0"/>
              </a:rPr>
              <a:t>P</a:t>
            </a:r>
            <a:r>
              <a:rPr lang="en-US" dirty="0">
                <a:latin typeface="Minion Pro" panose="02040503050306020203" pitchFamily="18" charset="0"/>
              </a:rPr>
              <a:t> – When he discusses the reason, his symptoms increase, and he gets upset</a:t>
            </a:r>
          </a:p>
          <a:p>
            <a:pPr lvl="1"/>
            <a:r>
              <a:rPr lang="en-US" b="1" dirty="0">
                <a:latin typeface="Minion Pro" panose="02040503050306020203" pitchFamily="18" charset="0"/>
              </a:rPr>
              <a:t>Q </a:t>
            </a:r>
            <a:r>
              <a:rPr lang="en-US" dirty="0">
                <a:latin typeface="Minion Pro" panose="02040503050306020203" pitchFamily="18" charset="0"/>
              </a:rPr>
              <a:t>– None</a:t>
            </a:r>
          </a:p>
          <a:p>
            <a:pPr lvl="1"/>
            <a:r>
              <a:rPr lang="en-US" b="1" dirty="0">
                <a:latin typeface="Minion Pro" panose="02040503050306020203" pitchFamily="18" charset="0"/>
              </a:rPr>
              <a:t>R</a:t>
            </a:r>
            <a:r>
              <a:rPr lang="en-US" dirty="0">
                <a:latin typeface="Minion Pro" panose="02040503050306020203" pitchFamily="18" charset="0"/>
              </a:rPr>
              <a:t> – None</a:t>
            </a:r>
          </a:p>
          <a:p>
            <a:pPr lvl="1"/>
            <a:r>
              <a:rPr lang="en-US" b="1" dirty="0">
                <a:latin typeface="Minion Pro" panose="02040503050306020203" pitchFamily="18" charset="0"/>
              </a:rPr>
              <a:t>S </a:t>
            </a:r>
            <a:r>
              <a:rPr lang="en-US" dirty="0">
                <a:latin typeface="Minion Pro" panose="02040503050306020203" pitchFamily="18" charset="0"/>
              </a:rPr>
              <a:t>– None</a:t>
            </a:r>
          </a:p>
          <a:p>
            <a:pPr lvl="1"/>
            <a:r>
              <a:rPr lang="en-US" b="1" dirty="0">
                <a:latin typeface="Minion Pro" panose="02040503050306020203" pitchFamily="18" charset="0"/>
              </a:rPr>
              <a:t>T </a:t>
            </a:r>
            <a:r>
              <a:rPr lang="en-US" dirty="0">
                <a:latin typeface="Minion Pro" panose="02040503050306020203" pitchFamily="18" charset="0"/>
              </a:rPr>
              <a:t>– 20 minutes</a:t>
            </a:r>
          </a:p>
        </p:txBody>
      </p:sp>
    </p:spTree>
    <p:extLst>
      <p:ext uri="{BB962C8B-B14F-4D97-AF65-F5344CB8AC3E}">
        <p14:creationId xmlns:p14="http://schemas.microsoft.com/office/powerpoint/2010/main" val="4000576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normAutofit/>
          </a:bodyPr>
          <a:lstStyle/>
          <a:p>
            <a:r>
              <a:rPr lang="en-US" dirty="0"/>
              <a:t>Detailed Assessment</a:t>
            </a:r>
          </a:p>
        </p:txBody>
      </p:sp>
      <p:sp>
        <p:nvSpPr>
          <p:cNvPr id="3" name="Content Placeholder 2"/>
          <p:cNvSpPr>
            <a:spLocks noGrp="1"/>
          </p:cNvSpPr>
          <p:nvPr>
            <p:ph idx="1"/>
          </p:nvPr>
        </p:nvSpPr>
        <p:spPr>
          <a:xfrm>
            <a:off x="694373" y="2137984"/>
            <a:ext cx="7715250" cy="4699047"/>
          </a:xfrm>
        </p:spPr>
        <p:txBody>
          <a:bodyPr>
            <a:normAutofit/>
          </a:bodyPr>
          <a:lstStyle/>
          <a:p>
            <a:r>
              <a:rPr lang="en-US" dirty="0">
                <a:latin typeface="Minion Pro" panose="02040503050306020203" pitchFamily="18" charset="0"/>
              </a:rPr>
              <a:t>History taking</a:t>
            </a:r>
          </a:p>
          <a:p>
            <a:pPr lvl="1">
              <a:buSzPct val="80000"/>
              <a:tabLst>
                <a:tab pos="1028700" algn="l"/>
              </a:tabLst>
            </a:pPr>
            <a:r>
              <a:rPr lang="en-US" b="1" dirty="0">
                <a:latin typeface="Minion Pro" panose="02040503050306020203" pitchFamily="18" charset="0"/>
              </a:rPr>
              <a:t>S </a:t>
            </a:r>
            <a:r>
              <a:rPr lang="en-US" dirty="0">
                <a:latin typeface="Minion Pro" panose="02040503050306020203" pitchFamily="18" charset="0"/>
              </a:rPr>
              <a:t>‒ Rapid breathing, anxiety, heart racing with palpitations.</a:t>
            </a:r>
          </a:p>
          <a:p>
            <a:pPr lvl="1">
              <a:buSzPct val="80000"/>
              <a:tabLst>
                <a:tab pos="1028700" algn="l"/>
              </a:tabLst>
            </a:pPr>
            <a:r>
              <a:rPr lang="en-US" b="1" dirty="0">
                <a:latin typeface="Minion Pro" panose="02040503050306020203" pitchFamily="18" charset="0"/>
              </a:rPr>
              <a:t>A </a:t>
            </a:r>
            <a:r>
              <a:rPr lang="en-US" dirty="0">
                <a:latin typeface="Minion Pro" panose="02040503050306020203" pitchFamily="18" charset="0"/>
              </a:rPr>
              <a:t>‒ No known allergies.</a:t>
            </a:r>
          </a:p>
          <a:p>
            <a:pPr lvl="1">
              <a:buSzPct val="80000"/>
            </a:pPr>
            <a:r>
              <a:rPr lang="en-US" b="1" dirty="0">
                <a:latin typeface="Minion Pro" panose="02040503050306020203" pitchFamily="18" charset="0"/>
              </a:rPr>
              <a:t>M</a:t>
            </a:r>
            <a:r>
              <a:rPr lang="en-US" dirty="0">
                <a:latin typeface="Minion Pro" panose="02040503050306020203" pitchFamily="18" charset="0"/>
              </a:rPr>
              <a:t> ‒ Zoloft.</a:t>
            </a:r>
          </a:p>
          <a:p>
            <a:pPr lvl="1">
              <a:buSzPct val="80000"/>
            </a:pPr>
            <a:r>
              <a:rPr lang="en-US" b="1" dirty="0">
                <a:latin typeface="Minion Pro" panose="02040503050306020203" pitchFamily="18" charset="0"/>
              </a:rPr>
              <a:t>P </a:t>
            </a:r>
            <a:r>
              <a:rPr lang="en-US" dirty="0">
                <a:latin typeface="Minion Pro" panose="02040503050306020203" pitchFamily="18" charset="0"/>
              </a:rPr>
              <a:t>‒ Depression.</a:t>
            </a:r>
          </a:p>
          <a:p>
            <a:pPr lvl="1">
              <a:buSzPct val="80000"/>
            </a:pPr>
            <a:r>
              <a:rPr lang="en-US" b="1" dirty="0">
                <a:latin typeface="Minion Pro" panose="02040503050306020203" pitchFamily="18" charset="0"/>
              </a:rPr>
              <a:t>L </a:t>
            </a:r>
            <a:r>
              <a:rPr lang="en-US" dirty="0">
                <a:latin typeface="Minion Pro" panose="02040503050306020203" pitchFamily="18" charset="0"/>
              </a:rPr>
              <a:t>‒ Breakfast this morning.</a:t>
            </a:r>
          </a:p>
          <a:p>
            <a:pPr lvl="1">
              <a:buSzPct val="80000"/>
            </a:pPr>
            <a:r>
              <a:rPr lang="en-US" b="1" dirty="0">
                <a:latin typeface="Minion Pro" panose="02040503050306020203" pitchFamily="18" charset="0"/>
              </a:rPr>
              <a:t>E</a:t>
            </a:r>
            <a:r>
              <a:rPr lang="en-US" dirty="0">
                <a:latin typeface="Minion Pro" panose="02040503050306020203" pitchFamily="18" charset="0"/>
              </a:rPr>
              <a:t> ‒ Has had problems with being bullied this year, and was being bullied this morning for not having a girlfriend.</a:t>
            </a:r>
          </a:p>
          <a:p>
            <a:pPr lvl="1">
              <a:buSzPct val="80000"/>
            </a:pPr>
            <a:r>
              <a:rPr lang="en-US" b="1" dirty="0">
                <a:latin typeface="Minion Pro" panose="02040503050306020203" pitchFamily="18" charset="0"/>
              </a:rPr>
              <a:t>R</a:t>
            </a:r>
            <a:r>
              <a:rPr lang="en-US" dirty="0">
                <a:latin typeface="Minion Pro" panose="02040503050306020203" pitchFamily="18" charset="0"/>
              </a:rPr>
              <a:t> – History of being bullied.</a:t>
            </a:r>
          </a:p>
          <a:p>
            <a:pPr marL="565150" lvl="2" indent="-273050">
              <a:buSzPct val="80000"/>
              <a:buFont typeface="Wingdings" charset="2"/>
              <a:buChar char="§"/>
            </a:pPr>
            <a:endParaRPr lang="en-US" sz="3100" dirty="0"/>
          </a:p>
        </p:txBody>
      </p:sp>
    </p:spTree>
    <p:extLst>
      <p:ext uri="{BB962C8B-B14F-4D97-AF65-F5344CB8AC3E}">
        <p14:creationId xmlns:p14="http://schemas.microsoft.com/office/powerpoint/2010/main" val="446459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p:txBody>
          <a:bodyPr/>
          <a:lstStyle/>
          <a:p>
            <a:pPr>
              <a:defRPr/>
            </a:pPr>
            <a:r>
              <a:rPr lang="en-US" dirty="0"/>
              <a:t>Vital Signs</a:t>
            </a:r>
          </a:p>
        </p:txBody>
      </p:sp>
      <p:pic>
        <p:nvPicPr>
          <p:cNvPr id="7" name="Picture 6" descr="The screen displays the following: Shocks 0, H R 111 beats per minute, Lead 2, S p O 2 100, E t C O 2 in millimeters of mercury 30 R R 38, Time 17:41, Temperature degree Fahrenheit 98.4, Temperature degree Celsius 36.9, N I B P in millimeters of mercury 126 over 72 open parenthesis 90 close parenthesis, 200 Joules, 1 Energy, 2 Charge, 3 Shock. Other buttons include sync, pacer, rate, output, pause, N B P start, N B P auto start, and off." title="A photo shows the screen of a monitor showing the vital signs of a patient.">
            <a:extLst>
              <a:ext uri="{FF2B5EF4-FFF2-40B4-BE49-F238E27FC236}">
                <a16:creationId xmlns:a16="http://schemas.microsoft.com/office/drawing/2014/main" id="{6851A87B-4911-0E40-A04D-A3C6C42B638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1600" y="1828800"/>
            <a:ext cx="6372860" cy="4796155"/>
          </a:xfrm>
          <a:prstGeom prst="rect">
            <a:avLst/>
          </a:prstGeom>
        </p:spPr>
      </p:pic>
    </p:spTree>
    <p:extLst>
      <p:ext uri="{BB962C8B-B14F-4D97-AF65-F5344CB8AC3E}">
        <p14:creationId xmlns:p14="http://schemas.microsoft.com/office/powerpoint/2010/main" val="2696222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Detailed Assessment </a:t>
            </a:r>
          </a:p>
        </p:txBody>
      </p:sp>
      <p:pic>
        <p:nvPicPr>
          <p:cNvPr id="2050" name="Picture 2" descr="The labels in the illustration for the physical exam are as follows. H E E N T: P E R R L. Neuro: Circulation, motor, and sensory C M S intact. Heart and lungs: Lung sounds: clear bilaterally. Heart sounds are normal, no murmur. Upper extremities: Unremarkable. Abdomen and pelvis: Soft, nontender. Bowel sounds are normal. Lower extremities: Unremarkable." title="An illustration shows the detailed physical examination of a child."/>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819796" y="1814258"/>
            <a:ext cx="5504407" cy="45925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192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Treatment</a:t>
            </a:r>
          </a:p>
        </p:txBody>
      </p:sp>
      <p:sp>
        <p:nvSpPr>
          <p:cNvPr id="3" name="Content Placeholder 2"/>
          <p:cNvSpPr>
            <a:spLocks noGrp="1"/>
          </p:cNvSpPr>
          <p:nvPr>
            <p:ph idx="1"/>
          </p:nvPr>
        </p:nvSpPr>
        <p:spPr>
          <a:xfrm>
            <a:off x="694373" y="1983244"/>
            <a:ext cx="7715250" cy="4699047"/>
          </a:xfrm>
        </p:spPr>
        <p:txBody>
          <a:bodyPr>
            <a:normAutofit/>
          </a:bodyPr>
          <a:lstStyle/>
          <a:p>
            <a:r>
              <a:rPr lang="en-US" dirty="0">
                <a:latin typeface="Minion Pro" panose="02040503050306020203" pitchFamily="18" charset="0"/>
              </a:rPr>
              <a:t>BLS</a:t>
            </a:r>
          </a:p>
          <a:p>
            <a:pPr lvl="1">
              <a:buSzPct val="80000"/>
            </a:pPr>
            <a:r>
              <a:rPr lang="en-US" dirty="0">
                <a:latin typeface="Minion Pro" panose="02040503050306020203" pitchFamily="18" charset="0"/>
              </a:rPr>
              <a:t>Position of comfort</a:t>
            </a:r>
          </a:p>
          <a:p>
            <a:pPr lvl="1">
              <a:buSzPct val="80000"/>
            </a:pPr>
            <a:r>
              <a:rPr lang="en-US" dirty="0">
                <a:latin typeface="Minion Pro" panose="02040503050306020203" pitchFamily="18" charset="0"/>
              </a:rPr>
              <a:t>Maintain airway</a:t>
            </a:r>
          </a:p>
          <a:p>
            <a:pPr lvl="1">
              <a:buSzPct val="80000"/>
            </a:pPr>
            <a:r>
              <a:rPr lang="en-US" dirty="0">
                <a:latin typeface="Minion Pro" panose="02040503050306020203" pitchFamily="18" charset="0"/>
              </a:rPr>
              <a:t>Oxygen as needed</a:t>
            </a:r>
          </a:p>
          <a:p>
            <a:pPr lvl="1">
              <a:buSzPct val="80000"/>
            </a:pPr>
            <a:r>
              <a:rPr lang="en-US" dirty="0">
                <a:latin typeface="Minion Pro" panose="02040503050306020203" pitchFamily="18" charset="0"/>
              </a:rPr>
              <a:t>Coach breathing</a:t>
            </a:r>
          </a:p>
          <a:p>
            <a:pPr lvl="1">
              <a:buSzPct val="80000"/>
            </a:pPr>
            <a:r>
              <a:rPr lang="en-US" dirty="0">
                <a:latin typeface="Minion Pro" panose="02040503050306020203" pitchFamily="18" charset="0"/>
              </a:rPr>
              <a:t>Therapeutic communication</a:t>
            </a:r>
          </a:p>
          <a:p>
            <a:r>
              <a:rPr lang="en-US" dirty="0">
                <a:latin typeface="Minion Pro" panose="02040503050306020203" pitchFamily="18" charset="0"/>
              </a:rPr>
              <a:t>ALS</a:t>
            </a:r>
          </a:p>
          <a:p>
            <a:pPr lvl="1">
              <a:buSzPct val="80000"/>
            </a:pPr>
            <a:r>
              <a:rPr lang="en-US" dirty="0">
                <a:latin typeface="Minion Pro" panose="02040503050306020203" pitchFamily="18" charset="0"/>
              </a:rPr>
              <a:t>BLS care</a:t>
            </a:r>
          </a:p>
          <a:p>
            <a:r>
              <a:rPr lang="en-US" dirty="0">
                <a:latin typeface="Minion Pro" panose="02040503050306020203" pitchFamily="18" charset="0"/>
              </a:rPr>
              <a:t>Critical care</a:t>
            </a:r>
          </a:p>
          <a:p>
            <a:pPr lvl="1">
              <a:buSzPct val="80000"/>
            </a:pPr>
            <a:r>
              <a:rPr lang="en-US" dirty="0">
                <a:latin typeface="Minion Pro" panose="02040503050306020203" pitchFamily="18" charset="0"/>
              </a:rPr>
              <a:t>BLS/ALS care</a:t>
            </a:r>
          </a:p>
          <a:p>
            <a:pPr marL="635000" lvl="1" indent="-292100">
              <a:buSzPct val="80000"/>
              <a:buFont typeface="Wingdings" charset="2"/>
              <a:buChar char="§"/>
            </a:pPr>
            <a:endParaRPr lang="en-US" dirty="0"/>
          </a:p>
        </p:txBody>
      </p:sp>
    </p:spTree>
    <p:extLst>
      <p:ext uri="{BB962C8B-B14F-4D97-AF65-F5344CB8AC3E}">
        <p14:creationId xmlns:p14="http://schemas.microsoft.com/office/powerpoint/2010/main" val="1344631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Ongoing Management</a:t>
            </a:r>
          </a:p>
        </p:txBody>
      </p:sp>
      <p:sp>
        <p:nvSpPr>
          <p:cNvPr id="3" name="Content Placeholder 2"/>
          <p:cNvSpPr>
            <a:spLocks noGrp="1"/>
          </p:cNvSpPr>
          <p:nvPr>
            <p:ph idx="1"/>
          </p:nvPr>
        </p:nvSpPr>
        <p:spPr>
          <a:xfrm>
            <a:off x="694373" y="1983242"/>
            <a:ext cx="7715250" cy="4699047"/>
          </a:xfrm>
        </p:spPr>
        <p:txBody>
          <a:bodyPr>
            <a:normAutofit/>
          </a:bodyPr>
          <a:lstStyle/>
          <a:p>
            <a:r>
              <a:rPr lang="en-US" dirty="0">
                <a:latin typeface="Minion Pro" panose="02040503050306020203" pitchFamily="18" charset="0"/>
              </a:rPr>
              <a:t>Reassess the patient.</a:t>
            </a:r>
          </a:p>
          <a:p>
            <a:r>
              <a:rPr lang="en-US" dirty="0">
                <a:latin typeface="Minion Pro" panose="02040503050306020203" pitchFamily="18" charset="0"/>
              </a:rPr>
              <a:t>Where is the most appropriate treatment destination and why?</a:t>
            </a:r>
          </a:p>
          <a:p>
            <a:r>
              <a:rPr lang="en-US" dirty="0">
                <a:latin typeface="Minion Pro" panose="02040503050306020203" pitchFamily="18" charset="0"/>
              </a:rPr>
              <a:t>Can you safely transport this child in your ambulance?</a:t>
            </a:r>
          </a:p>
        </p:txBody>
      </p:sp>
    </p:spTree>
    <p:extLst>
      <p:ext uri="{BB962C8B-B14F-4D97-AF65-F5344CB8AC3E}">
        <p14:creationId xmlns:p14="http://schemas.microsoft.com/office/powerpoint/2010/main" val="1419506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Case</a:t>
            </a:r>
            <a:r>
              <a:rPr lang="en-US" dirty="0">
                <a:latin typeface="Calibri" panose="020F0502020204030204" pitchFamily="34" charset="0"/>
              </a:rPr>
              <a:t> </a:t>
            </a:r>
            <a:r>
              <a:rPr lang="en-US" dirty="0"/>
              <a:t>Wrap-Up</a:t>
            </a:r>
          </a:p>
        </p:txBody>
      </p:sp>
      <p:sp>
        <p:nvSpPr>
          <p:cNvPr id="5" name="Content Placeholder 4"/>
          <p:cNvSpPr>
            <a:spLocks noGrp="1"/>
          </p:cNvSpPr>
          <p:nvPr>
            <p:ph idx="1"/>
          </p:nvPr>
        </p:nvSpPr>
        <p:spPr>
          <a:xfrm>
            <a:off x="694373" y="1941039"/>
            <a:ext cx="7715250" cy="4699047"/>
          </a:xfrm>
        </p:spPr>
        <p:txBody>
          <a:bodyPr>
            <a:normAutofit/>
          </a:bodyPr>
          <a:lstStyle/>
          <a:p>
            <a:r>
              <a:rPr lang="en-US" dirty="0">
                <a:latin typeface="Minion Pro" panose="02040503050306020203" pitchFamily="18" charset="0"/>
              </a:rPr>
              <a:t>Diagnosis: Panic Attack</a:t>
            </a:r>
          </a:p>
          <a:p>
            <a:pPr lvl="1"/>
            <a:endParaRPr lang="en-US" dirty="0"/>
          </a:p>
          <a:p>
            <a:pPr lvl="1"/>
            <a:endParaRPr lang="en-US" dirty="0"/>
          </a:p>
        </p:txBody>
      </p:sp>
      <p:pic>
        <p:nvPicPr>
          <p:cNvPr id="4" name="Picture 3" descr="An illustration shows that the symptoms of panic attacks are sweating and trembling, rapid pulse, anxiety, heart beating, nausea, and lack of air.">
            <a:extLst>
              <a:ext uri="{FF2B5EF4-FFF2-40B4-BE49-F238E27FC236}">
                <a16:creationId xmlns:a16="http://schemas.microsoft.com/office/drawing/2014/main" id="{0A3FEB21-28ED-4101-894E-CB5CA3F0B2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84170" y="2479499"/>
            <a:ext cx="3935656" cy="3835518"/>
          </a:xfrm>
          <a:prstGeom prst="rect">
            <a:avLst/>
          </a:prstGeom>
        </p:spPr>
      </p:pic>
      <p:sp>
        <p:nvSpPr>
          <p:cNvPr id="8" name="TextBox 7">
            <a:extLst>
              <a:ext uri="{FF2B5EF4-FFF2-40B4-BE49-F238E27FC236}">
                <a16:creationId xmlns:a16="http://schemas.microsoft.com/office/drawing/2014/main" id="{E09AFD8C-37C4-4503-A644-E3E192EF410D}"/>
              </a:ext>
            </a:extLst>
          </p:cNvPr>
          <p:cNvSpPr txBox="1"/>
          <p:nvPr/>
        </p:nvSpPr>
        <p:spPr>
          <a:xfrm>
            <a:off x="2275450" y="6315017"/>
            <a:ext cx="4593100" cy="215444"/>
          </a:xfrm>
          <a:prstGeom prst="rect">
            <a:avLst/>
          </a:prstGeom>
          <a:noFill/>
        </p:spPr>
        <p:txBody>
          <a:bodyPr wrap="square">
            <a:spAutoFit/>
          </a:bodyPr>
          <a:lstStyle/>
          <a:p>
            <a:pPr algn="ctr" defTabSz="914400"/>
            <a:r>
              <a:rPr lang="en-US" sz="800" dirty="0">
                <a:solidFill>
                  <a:srgbClr val="000000"/>
                </a:solidFill>
                <a:latin typeface="Arial" pitchFamily="34" charset="0"/>
                <a:cs typeface="Arial" pitchFamily="34" charset="0"/>
              </a:rPr>
              <a:t>© Anna Violet/Shutterstock</a:t>
            </a:r>
          </a:p>
        </p:txBody>
      </p:sp>
    </p:spTree>
    <p:extLst>
      <p:ext uri="{BB962C8B-B14F-4D97-AF65-F5344CB8AC3E}">
        <p14:creationId xmlns:p14="http://schemas.microsoft.com/office/powerpoint/2010/main" val="3333725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Case Study 2</a:t>
            </a:r>
          </a:p>
        </p:txBody>
      </p:sp>
      <p:sp>
        <p:nvSpPr>
          <p:cNvPr id="3" name="Content Placeholder 2"/>
          <p:cNvSpPr>
            <a:spLocks noGrp="1"/>
          </p:cNvSpPr>
          <p:nvPr>
            <p:ph idx="1"/>
          </p:nvPr>
        </p:nvSpPr>
        <p:spPr>
          <a:xfrm>
            <a:off x="694373" y="2025444"/>
            <a:ext cx="7715250" cy="4699047"/>
          </a:xfrm>
        </p:spPr>
        <p:txBody>
          <a:bodyPr>
            <a:normAutofit/>
          </a:bodyPr>
          <a:lstStyle/>
          <a:p>
            <a:r>
              <a:rPr lang="en-US" dirty="0">
                <a:latin typeface="Minion Pro" panose="02040503050306020203" pitchFamily="18" charset="0"/>
              </a:rPr>
              <a:t>Dispatch</a:t>
            </a:r>
          </a:p>
          <a:p>
            <a:pPr lvl="1">
              <a:buSzPct val="80000"/>
            </a:pPr>
            <a:r>
              <a:rPr lang="en-US" dirty="0">
                <a:latin typeface="Minion Pro" panose="02040503050306020203" pitchFamily="18" charset="0"/>
              </a:rPr>
              <a:t>You are dispatched to a residence for a 16-year-old female with reported suicide attempt. A friend called 911 after she witnessed a social media post regarding the suicide attempt. The friend advised the patient posted an image of several pills with the caption, “I’m going to die today; I hope you’re happy.” It is a spring Saturday afternoon with an outside temperature of 75°F (24°C).</a:t>
            </a:r>
          </a:p>
          <a:p>
            <a:pPr marL="0" indent="0" algn="ctr">
              <a:buNone/>
            </a:pPr>
            <a:endParaRPr lang="en-US" i="1" dirty="0"/>
          </a:p>
          <a:p>
            <a:pPr marL="0" indent="0" algn="ctr">
              <a:buNone/>
            </a:pPr>
            <a:endParaRPr lang="en-US" i="1" dirty="0"/>
          </a:p>
        </p:txBody>
      </p:sp>
    </p:spTree>
    <p:extLst>
      <p:ext uri="{BB962C8B-B14F-4D97-AF65-F5344CB8AC3E}">
        <p14:creationId xmlns:p14="http://schemas.microsoft.com/office/powerpoint/2010/main" val="1975519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Initial Observations</a:t>
            </a:r>
          </a:p>
        </p:txBody>
      </p:sp>
      <p:pic>
        <p:nvPicPr>
          <p:cNvPr id="5" name="Content Placeholder 4" descr="A photo shows a pre-teen girl sitting on a bed with arms wrapped around her bent knees. Her head is bent and rests on her knees.">
            <a:extLst>
              <a:ext uri="{FF2B5EF4-FFF2-40B4-BE49-F238E27FC236}">
                <a16:creationId xmlns:a16="http://schemas.microsoft.com/office/drawing/2014/main" id="{CB8B9C54-AA74-46AC-A54E-4A1CC1049E1D}"/>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45341" y="2454565"/>
            <a:ext cx="3669312" cy="2446208"/>
          </a:xfrm>
        </p:spPr>
      </p:pic>
      <p:sp>
        <p:nvSpPr>
          <p:cNvPr id="13" name="TextBox 12">
            <a:extLst>
              <a:ext uri="{FF2B5EF4-FFF2-40B4-BE49-F238E27FC236}">
                <a16:creationId xmlns:a16="http://schemas.microsoft.com/office/drawing/2014/main" id="{273E859A-E497-412E-946D-1F5EC947AB73}"/>
              </a:ext>
            </a:extLst>
          </p:cNvPr>
          <p:cNvSpPr txBox="1"/>
          <p:nvPr/>
        </p:nvSpPr>
        <p:spPr>
          <a:xfrm>
            <a:off x="949901" y="4907763"/>
            <a:ext cx="3060192" cy="215444"/>
          </a:xfrm>
          <a:prstGeom prst="rect">
            <a:avLst/>
          </a:prstGeom>
          <a:noFill/>
        </p:spPr>
        <p:txBody>
          <a:bodyPr wrap="square">
            <a:spAutoFit/>
          </a:bodyPr>
          <a:lstStyle/>
          <a:p>
            <a:pPr algn="ctr" defTabSz="914400"/>
            <a:r>
              <a:rPr lang="en-US" sz="800" dirty="0">
                <a:solidFill>
                  <a:srgbClr val="000000"/>
                </a:solidFill>
                <a:latin typeface="Arial" pitchFamily="34" charset="0"/>
                <a:cs typeface="Arial" pitchFamily="34" charset="0"/>
              </a:rPr>
              <a:t>© Antonio </a:t>
            </a:r>
            <a:r>
              <a:rPr lang="en-US" sz="800" dirty="0" err="1">
                <a:solidFill>
                  <a:srgbClr val="000000"/>
                </a:solidFill>
                <a:latin typeface="Arial" pitchFamily="34" charset="0"/>
                <a:cs typeface="Arial" pitchFamily="34" charset="0"/>
              </a:rPr>
              <a:t>Guillem</a:t>
            </a:r>
            <a:r>
              <a:rPr lang="en-US" sz="800" dirty="0">
                <a:solidFill>
                  <a:srgbClr val="000000"/>
                </a:solidFill>
                <a:latin typeface="Arial" pitchFamily="34" charset="0"/>
                <a:cs typeface="Arial" pitchFamily="34" charset="0"/>
              </a:rPr>
              <a:t>/Shutterstock</a:t>
            </a:r>
          </a:p>
        </p:txBody>
      </p:sp>
      <p:sp>
        <p:nvSpPr>
          <p:cNvPr id="14" name="TextBox 13">
            <a:extLst>
              <a:ext uri="{FF2B5EF4-FFF2-40B4-BE49-F238E27FC236}">
                <a16:creationId xmlns:a16="http://schemas.microsoft.com/office/drawing/2014/main" id="{09CAA62A-BFF6-471E-9084-6C893D09CE5A}"/>
              </a:ext>
            </a:extLst>
          </p:cNvPr>
          <p:cNvSpPr txBox="1"/>
          <p:nvPr/>
        </p:nvSpPr>
        <p:spPr>
          <a:xfrm>
            <a:off x="4944257" y="5360901"/>
            <a:ext cx="3328827" cy="461665"/>
          </a:xfrm>
          <a:prstGeom prst="rect">
            <a:avLst/>
          </a:prstGeom>
          <a:noFill/>
        </p:spPr>
        <p:txBody>
          <a:bodyPr wrap="square">
            <a:spAutoFit/>
          </a:bodyPr>
          <a:lstStyle/>
          <a:p>
            <a:pPr algn="ctr" defTabSz="914400"/>
            <a:r>
              <a:rPr lang="en-US" sz="800" dirty="0">
                <a:solidFill>
                  <a:schemeClr val="bg1">
                    <a:lumMod val="50000"/>
                  </a:schemeClr>
                </a:solidFill>
                <a:latin typeface="Arial" pitchFamily="34" charset="0"/>
                <a:cs typeface="Arial" pitchFamily="34" charset="0"/>
              </a:rPr>
              <a:t>Used with permission of the American Academy of Pediatrics, Pediatric Education for Prehospital Professionals, © American Academy of Pediatrics, 2000</a:t>
            </a:r>
          </a:p>
        </p:txBody>
      </p:sp>
      <p:pic>
        <p:nvPicPr>
          <p:cNvPr id="3074" name="Picture 2" descr="The illustration depicts a triangle that is distinguished into three parts labeling the observations as follows. Appearance: Alert. Work of Breathing: Regular and nonlabored with adequate depth. Circulation to skin: Skin is warm and dry." title="An illustration shows the initial observations in a child."/>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4987743" y="2441842"/>
            <a:ext cx="3241857" cy="2896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5278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Primary Survey</a:t>
            </a:r>
          </a:p>
        </p:txBody>
      </p:sp>
      <p:sp>
        <p:nvSpPr>
          <p:cNvPr id="3" name="Content Placeholder 2"/>
          <p:cNvSpPr>
            <a:spLocks noGrp="1"/>
          </p:cNvSpPr>
          <p:nvPr>
            <p:ph idx="1"/>
          </p:nvPr>
        </p:nvSpPr>
        <p:spPr>
          <a:xfrm>
            <a:off x="694373" y="1926973"/>
            <a:ext cx="7715250" cy="4699047"/>
          </a:xfrm>
        </p:spPr>
        <p:txBody>
          <a:bodyPr>
            <a:normAutofit/>
          </a:bodyPr>
          <a:lstStyle/>
          <a:p>
            <a:pPr marL="171450" lvl="2">
              <a:spcBef>
                <a:spcPts val="1125"/>
              </a:spcBef>
              <a:buFont typeface="Wingdings" panose="05000000000000000000" pitchFamily="2" charset="2"/>
              <a:buChar char="§"/>
            </a:pPr>
            <a:r>
              <a:rPr lang="en-US" sz="2100" dirty="0">
                <a:latin typeface="Minion Pro" panose="02040503050306020203" pitchFamily="18" charset="0"/>
              </a:rPr>
              <a:t>Primary survey</a:t>
            </a:r>
          </a:p>
          <a:p>
            <a:pPr lvl="1">
              <a:buSzPct val="80000"/>
            </a:pPr>
            <a:r>
              <a:rPr lang="en-US" b="1" dirty="0">
                <a:latin typeface="Minion Pro" panose="02040503050306020203" pitchFamily="18" charset="0"/>
              </a:rPr>
              <a:t>X </a:t>
            </a:r>
            <a:r>
              <a:rPr lang="en-US" dirty="0">
                <a:latin typeface="Minion Pro" panose="02040503050306020203" pitchFamily="18" charset="0"/>
              </a:rPr>
              <a:t>‒ No bleeding found.</a:t>
            </a:r>
          </a:p>
          <a:p>
            <a:pPr lvl="1">
              <a:buSzPct val="80000"/>
            </a:pPr>
            <a:r>
              <a:rPr lang="en-US" b="1" dirty="0">
                <a:latin typeface="Minion Pro" panose="02040503050306020203" pitchFamily="18" charset="0"/>
              </a:rPr>
              <a:t>A</a:t>
            </a:r>
            <a:r>
              <a:rPr lang="en-US" dirty="0">
                <a:latin typeface="Minion Pro" panose="02040503050306020203" pitchFamily="18" charset="0"/>
              </a:rPr>
              <a:t> – Patent.</a:t>
            </a:r>
          </a:p>
          <a:p>
            <a:pPr lvl="1">
              <a:buSzPct val="80000"/>
              <a:defRPr/>
            </a:pPr>
            <a:r>
              <a:rPr lang="en-US" b="1" dirty="0">
                <a:latin typeface="Minion Pro" panose="02040503050306020203" pitchFamily="18" charset="0"/>
              </a:rPr>
              <a:t>B</a:t>
            </a:r>
            <a:r>
              <a:rPr lang="en-US" dirty="0">
                <a:latin typeface="Minion Pro" panose="02040503050306020203" pitchFamily="18" charset="0"/>
              </a:rPr>
              <a:t> – Regular and nonlabored with adequate depth. Lung sounds are clear bilaterally.</a:t>
            </a:r>
          </a:p>
          <a:p>
            <a:pPr lvl="1">
              <a:buSzPct val="80000"/>
            </a:pPr>
            <a:r>
              <a:rPr lang="en-US" b="1" dirty="0">
                <a:latin typeface="Minion Pro" panose="02040503050306020203" pitchFamily="18" charset="0"/>
              </a:rPr>
              <a:t>C</a:t>
            </a:r>
            <a:r>
              <a:rPr lang="en-US" dirty="0">
                <a:latin typeface="Minion Pro" panose="02040503050306020203" pitchFamily="18" charset="0"/>
              </a:rPr>
              <a:t> – Radial pulses are strong and regular. Skin is warm and dry.</a:t>
            </a:r>
          </a:p>
          <a:p>
            <a:pPr lvl="1">
              <a:buSzPct val="80000"/>
            </a:pPr>
            <a:r>
              <a:rPr lang="en-US" b="1" dirty="0">
                <a:latin typeface="Minion Pro" panose="02040503050306020203" pitchFamily="18" charset="0"/>
              </a:rPr>
              <a:t>D </a:t>
            </a:r>
            <a:r>
              <a:rPr lang="en-US" dirty="0">
                <a:latin typeface="Minion Pro" panose="02040503050306020203" pitchFamily="18" charset="0"/>
              </a:rPr>
              <a:t>– Alert, GCS = 15 (E4, V5, M6).</a:t>
            </a:r>
          </a:p>
          <a:p>
            <a:pPr lvl="1">
              <a:buSzPct val="80000"/>
            </a:pPr>
            <a:r>
              <a:rPr lang="en-US" b="1" dirty="0">
                <a:latin typeface="Minion Pro" panose="02040503050306020203" pitchFamily="18" charset="0"/>
              </a:rPr>
              <a:t>E</a:t>
            </a:r>
            <a:r>
              <a:rPr lang="en-US" dirty="0">
                <a:latin typeface="Minion Pro" panose="02040503050306020203" pitchFamily="18" charset="0"/>
              </a:rPr>
              <a:t> – Sitting on bed, good hygiene.</a:t>
            </a:r>
          </a:p>
        </p:txBody>
      </p:sp>
    </p:spTree>
    <p:extLst>
      <p:ext uri="{BB962C8B-B14F-4D97-AF65-F5344CB8AC3E}">
        <p14:creationId xmlns:p14="http://schemas.microsoft.com/office/powerpoint/2010/main" val="1972446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Detailed Assessment</a:t>
            </a:r>
          </a:p>
        </p:txBody>
      </p:sp>
      <p:sp>
        <p:nvSpPr>
          <p:cNvPr id="3" name="Content Placeholder 2"/>
          <p:cNvSpPr>
            <a:spLocks noGrp="1"/>
          </p:cNvSpPr>
          <p:nvPr>
            <p:ph idx="1"/>
          </p:nvPr>
        </p:nvSpPr>
        <p:spPr>
          <a:xfrm>
            <a:off x="694373" y="1997310"/>
            <a:ext cx="7715250" cy="4699047"/>
          </a:xfrm>
        </p:spPr>
        <p:txBody>
          <a:bodyPr>
            <a:normAutofit/>
          </a:bodyPr>
          <a:lstStyle/>
          <a:p>
            <a:r>
              <a:rPr lang="en-US" dirty="0">
                <a:latin typeface="Minion Pro" panose="02040503050306020203" pitchFamily="18" charset="0"/>
              </a:rPr>
              <a:t>History taking</a:t>
            </a:r>
          </a:p>
          <a:p>
            <a:pPr lvl="1"/>
            <a:r>
              <a:rPr lang="en-US" b="1" dirty="0">
                <a:latin typeface="Minion Pro" panose="02040503050306020203" pitchFamily="18" charset="0"/>
              </a:rPr>
              <a:t>O</a:t>
            </a:r>
            <a:r>
              <a:rPr lang="en-US" dirty="0">
                <a:latin typeface="Minion Pro" panose="02040503050306020203" pitchFamily="18" charset="0"/>
              </a:rPr>
              <a:t> – Sudden</a:t>
            </a:r>
          </a:p>
          <a:p>
            <a:pPr lvl="1"/>
            <a:r>
              <a:rPr lang="en-US" b="1" dirty="0">
                <a:latin typeface="Minion Pro" panose="02040503050306020203" pitchFamily="18" charset="0"/>
              </a:rPr>
              <a:t>P</a:t>
            </a:r>
            <a:r>
              <a:rPr lang="en-US" dirty="0">
                <a:latin typeface="Minion Pro" panose="02040503050306020203" pitchFamily="18" charset="0"/>
              </a:rPr>
              <a:t> – None</a:t>
            </a:r>
          </a:p>
          <a:p>
            <a:pPr lvl="1"/>
            <a:r>
              <a:rPr lang="en-US" b="1" dirty="0">
                <a:latin typeface="Minion Pro" panose="02040503050306020203" pitchFamily="18" charset="0"/>
              </a:rPr>
              <a:t>Q</a:t>
            </a:r>
            <a:r>
              <a:rPr lang="en-US" dirty="0">
                <a:latin typeface="Minion Pro" panose="02040503050306020203" pitchFamily="18" charset="0"/>
              </a:rPr>
              <a:t> – None</a:t>
            </a:r>
          </a:p>
          <a:p>
            <a:pPr lvl="1"/>
            <a:r>
              <a:rPr lang="en-US" b="1" dirty="0">
                <a:latin typeface="Minion Pro" panose="02040503050306020203" pitchFamily="18" charset="0"/>
              </a:rPr>
              <a:t>R</a:t>
            </a:r>
            <a:r>
              <a:rPr lang="en-US" dirty="0">
                <a:latin typeface="Minion Pro" panose="02040503050306020203" pitchFamily="18" charset="0"/>
              </a:rPr>
              <a:t> – None</a:t>
            </a:r>
          </a:p>
          <a:p>
            <a:pPr lvl="1"/>
            <a:r>
              <a:rPr lang="en-US" b="1" dirty="0">
                <a:latin typeface="Minion Pro" panose="02040503050306020203" pitchFamily="18" charset="0"/>
              </a:rPr>
              <a:t>S</a:t>
            </a:r>
            <a:r>
              <a:rPr lang="en-US" dirty="0">
                <a:latin typeface="Minion Pro" panose="02040503050306020203" pitchFamily="18" charset="0"/>
              </a:rPr>
              <a:t> – None</a:t>
            </a:r>
          </a:p>
          <a:p>
            <a:pPr lvl="1"/>
            <a:r>
              <a:rPr lang="en-US" b="1" dirty="0">
                <a:latin typeface="Minion Pro" panose="02040503050306020203" pitchFamily="18" charset="0"/>
              </a:rPr>
              <a:t>T </a:t>
            </a:r>
            <a:r>
              <a:rPr lang="en-US" dirty="0">
                <a:latin typeface="Minion Pro" panose="02040503050306020203" pitchFamily="18" charset="0"/>
              </a:rPr>
              <a:t>– 30 minutes</a:t>
            </a:r>
          </a:p>
        </p:txBody>
      </p:sp>
    </p:spTree>
    <p:extLst>
      <p:ext uri="{BB962C8B-B14F-4D97-AF65-F5344CB8AC3E}">
        <p14:creationId xmlns:p14="http://schemas.microsoft.com/office/powerpoint/2010/main" val="1629007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normAutofit/>
          </a:bodyPr>
          <a:lstStyle/>
          <a:p>
            <a:r>
              <a:rPr lang="en-US" dirty="0"/>
              <a:t>Detailed Assessment</a:t>
            </a:r>
          </a:p>
        </p:txBody>
      </p:sp>
      <p:sp>
        <p:nvSpPr>
          <p:cNvPr id="3" name="Content Placeholder 2"/>
          <p:cNvSpPr>
            <a:spLocks noGrp="1"/>
          </p:cNvSpPr>
          <p:nvPr>
            <p:ph idx="1"/>
          </p:nvPr>
        </p:nvSpPr>
        <p:spPr>
          <a:xfrm>
            <a:off x="694373" y="2053573"/>
            <a:ext cx="7715250" cy="4699047"/>
          </a:xfrm>
        </p:spPr>
        <p:txBody>
          <a:bodyPr>
            <a:normAutofit/>
          </a:bodyPr>
          <a:lstStyle/>
          <a:p>
            <a:r>
              <a:rPr lang="en-US" dirty="0">
                <a:latin typeface="Minion Pro" panose="02040503050306020203" pitchFamily="18" charset="0"/>
              </a:rPr>
              <a:t>History taking</a:t>
            </a:r>
          </a:p>
          <a:p>
            <a:pPr lvl="1">
              <a:buSzPct val="80000"/>
              <a:tabLst>
                <a:tab pos="1028700" algn="l"/>
              </a:tabLst>
            </a:pPr>
            <a:r>
              <a:rPr lang="en-US" b="1" dirty="0">
                <a:latin typeface="Minion Pro" panose="02040503050306020203" pitchFamily="18" charset="0"/>
              </a:rPr>
              <a:t>S</a:t>
            </a:r>
            <a:r>
              <a:rPr lang="en-US" dirty="0">
                <a:latin typeface="Minion Pro" panose="02040503050306020203" pitchFamily="18" charset="0"/>
              </a:rPr>
              <a:t> – Depressed mood, suicidal ideation.</a:t>
            </a:r>
          </a:p>
          <a:p>
            <a:pPr lvl="1">
              <a:buSzPct val="80000"/>
              <a:tabLst>
                <a:tab pos="1028700" algn="l"/>
              </a:tabLst>
            </a:pPr>
            <a:r>
              <a:rPr lang="en-US" b="1" dirty="0">
                <a:latin typeface="Minion Pro" panose="02040503050306020203" pitchFamily="18" charset="0"/>
              </a:rPr>
              <a:t>A </a:t>
            </a:r>
            <a:r>
              <a:rPr lang="en-US" dirty="0">
                <a:latin typeface="Minion Pro" panose="02040503050306020203" pitchFamily="18" charset="0"/>
              </a:rPr>
              <a:t>– No known allergies.</a:t>
            </a:r>
          </a:p>
          <a:p>
            <a:pPr lvl="1">
              <a:buSzPct val="80000"/>
            </a:pPr>
            <a:r>
              <a:rPr lang="en-US" b="1" dirty="0">
                <a:latin typeface="Minion Pro" panose="02040503050306020203" pitchFamily="18" charset="0"/>
              </a:rPr>
              <a:t>M </a:t>
            </a:r>
            <a:r>
              <a:rPr lang="en-US" dirty="0">
                <a:latin typeface="Minion Pro" panose="02040503050306020203" pitchFamily="18" charset="0"/>
              </a:rPr>
              <a:t>– Zoloft.</a:t>
            </a:r>
          </a:p>
          <a:p>
            <a:pPr lvl="1">
              <a:buSzPct val="80000"/>
            </a:pPr>
            <a:r>
              <a:rPr lang="en-US" b="1" dirty="0">
                <a:latin typeface="Minion Pro" panose="02040503050306020203" pitchFamily="18" charset="0"/>
              </a:rPr>
              <a:t>P </a:t>
            </a:r>
            <a:r>
              <a:rPr lang="en-US" dirty="0">
                <a:latin typeface="Minion Pro" panose="02040503050306020203" pitchFamily="18" charset="0"/>
              </a:rPr>
              <a:t>– Depression; history of self-cutting.</a:t>
            </a:r>
          </a:p>
          <a:p>
            <a:pPr lvl="1">
              <a:buSzPct val="80000"/>
            </a:pPr>
            <a:r>
              <a:rPr lang="en-US" b="1" dirty="0">
                <a:latin typeface="Minion Pro" panose="02040503050306020203" pitchFamily="18" charset="0"/>
              </a:rPr>
              <a:t>L </a:t>
            </a:r>
            <a:r>
              <a:rPr lang="en-US" dirty="0">
                <a:latin typeface="Minion Pro" panose="02040503050306020203" pitchFamily="18" charset="0"/>
              </a:rPr>
              <a:t>– Fruit chews; hasn’t eaten much today.</a:t>
            </a:r>
          </a:p>
          <a:p>
            <a:pPr lvl="1">
              <a:buSzPct val="80000"/>
            </a:pPr>
            <a:r>
              <a:rPr lang="en-US" b="1" dirty="0">
                <a:latin typeface="Minion Pro" panose="02040503050306020203" pitchFamily="18" charset="0"/>
              </a:rPr>
              <a:t>E</a:t>
            </a:r>
            <a:r>
              <a:rPr lang="en-US" dirty="0">
                <a:latin typeface="Minion Pro" panose="02040503050306020203" pitchFamily="18" charset="0"/>
              </a:rPr>
              <a:t> – Rumors at school and does not want to live anymore.</a:t>
            </a:r>
          </a:p>
          <a:p>
            <a:pPr lvl="1">
              <a:buSzPct val="80000"/>
            </a:pPr>
            <a:r>
              <a:rPr lang="en-US" b="1" dirty="0">
                <a:latin typeface="Minion Pro" panose="02040503050306020203" pitchFamily="18" charset="0"/>
              </a:rPr>
              <a:t>R</a:t>
            </a:r>
            <a:r>
              <a:rPr lang="en-US" dirty="0">
                <a:latin typeface="Minion Pro" panose="02040503050306020203" pitchFamily="18" charset="0"/>
              </a:rPr>
              <a:t> – Depression; rumors spread at school.</a:t>
            </a:r>
          </a:p>
          <a:p>
            <a:pPr marL="565150" lvl="2" indent="-273050">
              <a:buSzPct val="80000"/>
              <a:buFont typeface="Wingdings" charset="2"/>
              <a:buChar char="§"/>
            </a:pPr>
            <a:endParaRPr lang="en-US" sz="2800" dirty="0"/>
          </a:p>
        </p:txBody>
      </p:sp>
    </p:spTree>
    <p:extLst>
      <p:ext uri="{BB962C8B-B14F-4D97-AF65-F5344CB8AC3E}">
        <p14:creationId xmlns:p14="http://schemas.microsoft.com/office/powerpoint/2010/main" val="2051061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p:txBody>
          <a:bodyPr/>
          <a:lstStyle/>
          <a:p>
            <a:pPr>
              <a:defRPr/>
            </a:pPr>
            <a:r>
              <a:rPr lang="en-US" dirty="0"/>
              <a:t>Vital Signs</a:t>
            </a:r>
          </a:p>
        </p:txBody>
      </p:sp>
      <p:pic>
        <p:nvPicPr>
          <p:cNvPr id="7" name="Content Placeholder 6" descr="The screen displays the following: Shocks 0, H R 97 beats per minute, Lead 2, S p O 2 99, E t C O 2 in millimeters of mercury 38 R R 20, Time 18:30, Temperature degree Fahrenheit 98.6, Temperature degree Celsius 37.0, N I B P in millimeters of mercury 126 over 68 open parenthesis 87 close parenthesis, 200 Joules, 1 Energy, 2 Charge, 3 Shock. Other buttons include sync, pacer, rate, output, pause, N B P start, N B P auto start, and off." title="A photo shows the screen of a monitor showing the vital signs of a patient.">
            <a:extLst>
              <a:ext uri="{FF2B5EF4-FFF2-40B4-BE49-F238E27FC236}">
                <a16:creationId xmlns:a16="http://schemas.microsoft.com/office/drawing/2014/main" id="{358A75DA-039D-454D-A45E-984ADDB69441}"/>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371600" y="1828800"/>
            <a:ext cx="6372860" cy="4779645"/>
          </a:xfrm>
        </p:spPr>
      </p:pic>
    </p:spTree>
    <p:extLst>
      <p:ext uri="{BB962C8B-B14F-4D97-AF65-F5344CB8AC3E}">
        <p14:creationId xmlns:p14="http://schemas.microsoft.com/office/powerpoint/2010/main" val="2765178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Detailed Assessment </a:t>
            </a:r>
          </a:p>
        </p:txBody>
      </p:sp>
      <p:pic>
        <p:nvPicPr>
          <p:cNvPr id="4098" name="Picture 2" descr="The labels in the illustration for the physical exam are as follows. H E E N T: P E R R L. Neuro: Circulation, motor, and sensory C M S intact. Heart and lungs: Lung sounds: clear bilaterally. Heart sounds are normal, no murmur. Upper extremities: Unremarkable. Healing scars from self cutting on bilateral forearms. Abdomen and pelvis: Soft, nontender. Bowel sounds are normal. Lower extremities: Unremarkable. Healing scars from self cutting on bilateral thighs." title="An illustration shows the detailed physical examination of a child."/>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844266" y="1921803"/>
            <a:ext cx="5455467" cy="4551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8830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Treatment</a:t>
            </a:r>
          </a:p>
        </p:txBody>
      </p:sp>
      <p:sp>
        <p:nvSpPr>
          <p:cNvPr id="3" name="Content Placeholder 2"/>
          <p:cNvSpPr>
            <a:spLocks noGrp="1"/>
          </p:cNvSpPr>
          <p:nvPr>
            <p:ph idx="1"/>
          </p:nvPr>
        </p:nvSpPr>
        <p:spPr>
          <a:xfrm>
            <a:off x="694373" y="2067646"/>
            <a:ext cx="7715250" cy="4699047"/>
          </a:xfrm>
        </p:spPr>
        <p:txBody>
          <a:bodyPr>
            <a:normAutofit/>
          </a:bodyPr>
          <a:lstStyle/>
          <a:p>
            <a:r>
              <a:rPr lang="en-US" dirty="0">
                <a:latin typeface="Minion Pro" panose="02040503050306020203" pitchFamily="18" charset="0"/>
              </a:rPr>
              <a:t>BLS</a:t>
            </a:r>
          </a:p>
          <a:p>
            <a:pPr lvl="1">
              <a:buSzPct val="80000"/>
            </a:pPr>
            <a:r>
              <a:rPr lang="en-US" dirty="0">
                <a:latin typeface="Minion Pro" panose="02040503050306020203" pitchFamily="18" charset="0"/>
              </a:rPr>
              <a:t>Position of comfort</a:t>
            </a:r>
          </a:p>
          <a:p>
            <a:pPr lvl="1">
              <a:buSzPct val="80000"/>
            </a:pPr>
            <a:r>
              <a:rPr lang="en-US" dirty="0">
                <a:latin typeface="Minion Pro" panose="02040503050306020203" pitchFamily="18" charset="0"/>
              </a:rPr>
              <a:t>Oxygen as needed</a:t>
            </a:r>
          </a:p>
          <a:p>
            <a:pPr lvl="1">
              <a:buSzPct val="80000"/>
            </a:pPr>
            <a:r>
              <a:rPr lang="en-US" dirty="0">
                <a:latin typeface="Minion Pro" panose="02040503050306020203" pitchFamily="18" charset="0"/>
              </a:rPr>
              <a:t>Therapeutic communication</a:t>
            </a:r>
          </a:p>
          <a:p>
            <a:r>
              <a:rPr lang="en-US" dirty="0">
                <a:latin typeface="Minion Pro" panose="02040503050306020203" pitchFamily="18" charset="0"/>
              </a:rPr>
              <a:t>ALS</a:t>
            </a:r>
          </a:p>
          <a:p>
            <a:pPr lvl="1">
              <a:buSzPct val="80000"/>
            </a:pPr>
            <a:r>
              <a:rPr lang="en-US" dirty="0">
                <a:latin typeface="Minion Pro" panose="02040503050306020203" pitchFamily="18" charset="0"/>
              </a:rPr>
              <a:t>BLS care</a:t>
            </a:r>
          </a:p>
          <a:p>
            <a:r>
              <a:rPr lang="en-US" dirty="0">
                <a:latin typeface="Minion Pro" panose="02040503050306020203" pitchFamily="18" charset="0"/>
              </a:rPr>
              <a:t>Critical care</a:t>
            </a:r>
          </a:p>
          <a:p>
            <a:pPr lvl="1">
              <a:buSzPct val="80000"/>
            </a:pPr>
            <a:r>
              <a:rPr lang="en-US" dirty="0">
                <a:latin typeface="Minion Pro" panose="02040503050306020203" pitchFamily="18" charset="0"/>
              </a:rPr>
              <a:t>BLS/ALS care</a:t>
            </a:r>
          </a:p>
          <a:p>
            <a:pPr marL="635000" lvl="1" indent="-292100">
              <a:buSzPct val="80000"/>
              <a:buFont typeface="Wingdings" charset="2"/>
              <a:buChar char="§"/>
            </a:pPr>
            <a:endParaRPr lang="en-US" dirty="0"/>
          </a:p>
        </p:txBody>
      </p:sp>
    </p:spTree>
    <p:extLst>
      <p:ext uri="{BB962C8B-B14F-4D97-AF65-F5344CB8AC3E}">
        <p14:creationId xmlns:p14="http://schemas.microsoft.com/office/powerpoint/2010/main" val="188311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Ongoing Management</a:t>
            </a:r>
          </a:p>
        </p:txBody>
      </p:sp>
      <p:sp>
        <p:nvSpPr>
          <p:cNvPr id="3" name="Content Placeholder 2"/>
          <p:cNvSpPr>
            <a:spLocks noGrp="1"/>
          </p:cNvSpPr>
          <p:nvPr>
            <p:ph idx="1"/>
          </p:nvPr>
        </p:nvSpPr>
        <p:spPr>
          <a:xfrm>
            <a:off x="694373" y="2053580"/>
            <a:ext cx="7715250" cy="4699047"/>
          </a:xfrm>
        </p:spPr>
        <p:txBody>
          <a:bodyPr>
            <a:normAutofit/>
          </a:bodyPr>
          <a:lstStyle/>
          <a:p>
            <a:r>
              <a:rPr lang="en-US" dirty="0">
                <a:latin typeface="Minion Pro" panose="02040503050306020203" pitchFamily="18" charset="0"/>
              </a:rPr>
              <a:t>Reassess the patient.</a:t>
            </a:r>
          </a:p>
          <a:p>
            <a:r>
              <a:rPr lang="en-US" dirty="0">
                <a:latin typeface="Minion Pro" panose="02040503050306020203" pitchFamily="18" charset="0"/>
              </a:rPr>
              <a:t>Where is the most appropriate treatment destination and why?</a:t>
            </a:r>
          </a:p>
          <a:p>
            <a:r>
              <a:rPr lang="en-US" dirty="0">
                <a:latin typeface="Minion Pro" panose="02040503050306020203" pitchFamily="18" charset="0"/>
              </a:rPr>
              <a:t>Can you safely transport this child in your ambulance?</a:t>
            </a:r>
          </a:p>
        </p:txBody>
      </p:sp>
    </p:spTree>
    <p:extLst>
      <p:ext uri="{BB962C8B-B14F-4D97-AF65-F5344CB8AC3E}">
        <p14:creationId xmlns:p14="http://schemas.microsoft.com/office/powerpoint/2010/main" val="269984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Case Wrap-Up</a:t>
            </a:r>
          </a:p>
        </p:txBody>
      </p:sp>
      <p:sp>
        <p:nvSpPr>
          <p:cNvPr id="5" name="Content Placeholder 4"/>
          <p:cNvSpPr>
            <a:spLocks noGrp="1"/>
          </p:cNvSpPr>
          <p:nvPr>
            <p:ph idx="1"/>
          </p:nvPr>
        </p:nvSpPr>
        <p:spPr>
          <a:xfrm>
            <a:off x="694373" y="1955107"/>
            <a:ext cx="7715250" cy="4699047"/>
          </a:xfrm>
        </p:spPr>
        <p:txBody>
          <a:bodyPr>
            <a:normAutofit/>
          </a:bodyPr>
          <a:lstStyle/>
          <a:p>
            <a:r>
              <a:rPr lang="en-US" dirty="0">
                <a:latin typeface="Minion Pro" panose="02040503050306020203" pitchFamily="18" charset="0"/>
              </a:rPr>
              <a:t>Diagnosis: Suicidal Ideation</a:t>
            </a:r>
          </a:p>
          <a:p>
            <a:pPr lvl="1"/>
            <a:endParaRPr lang="en-US" dirty="0"/>
          </a:p>
          <a:p>
            <a:pPr lvl="1"/>
            <a:endParaRPr lang="en-US" dirty="0"/>
          </a:p>
        </p:txBody>
      </p:sp>
      <p:pic>
        <p:nvPicPr>
          <p:cNvPr id="4" name="Picture 3" descr="A stylized text reads, You are not alone.">
            <a:extLst>
              <a:ext uri="{FF2B5EF4-FFF2-40B4-BE49-F238E27FC236}">
                <a16:creationId xmlns:a16="http://schemas.microsoft.com/office/drawing/2014/main" id="{7A4AC2DE-371A-451D-8968-4FBA81D3CAD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8100" y="3220638"/>
            <a:ext cx="7787799" cy="1002089"/>
          </a:xfrm>
          <a:prstGeom prst="rect">
            <a:avLst/>
          </a:prstGeom>
        </p:spPr>
      </p:pic>
      <p:sp>
        <p:nvSpPr>
          <p:cNvPr id="8" name="TextBox 7">
            <a:extLst>
              <a:ext uri="{FF2B5EF4-FFF2-40B4-BE49-F238E27FC236}">
                <a16:creationId xmlns:a16="http://schemas.microsoft.com/office/drawing/2014/main" id="{F4F0656A-A88B-4EFE-B365-7E3FE89842CF}"/>
              </a:ext>
            </a:extLst>
          </p:cNvPr>
          <p:cNvSpPr txBox="1"/>
          <p:nvPr/>
        </p:nvSpPr>
        <p:spPr>
          <a:xfrm>
            <a:off x="2275449" y="4222727"/>
            <a:ext cx="4593100" cy="215444"/>
          </a:xfrm>
          <a:prstGeom prst="rect">
            <a:avLst/>
          </a:prstGeom>
          <a:noFill/>
        </p:spPr>
        <p:txBody>
          <a:bodyPr wrap="square">
            <a:spAutoFit/>
          </a:bodyPr>
          <a:lstStyle/>
          <a:p>
            <a:pPr algn="ctr" defTabSz="914400"/>
            <a:r>
              <a:rPr lang="en-US" sz="800" dirty="0">
                <a:solidFill>
                  <a:schemeClr val="bg1">
                    <a:lumMod val="50000"/>
                  </a:schemeClr>
                </a:solidFill>
                <a:latin typeface="Arial" pitchFamily="34" charset="0"/>
                <a:cs typeface="Arial" pitchFamily="34" charset="0"/>
              </a:rPr>
              <a:t>© </a:t>
            </a:r>
            <a:r>
              <a:rPr lang="en-US" sz="800" dirty="0" err="1">
                <a:solidFill>
                  <a:schemeClr val="bg1">
                    <a:lumMod val="50000"/>
                  </a:schemeClr>
                </a:solidFill>
                <a:latin typeface="Arial" pitchFamily="34" charset="0"/>
                <a:cs typeface="Arial" pitchFamily="34" charset="0"/>
              </a:rPr>
              <a:t>HowLettery</a:t>
            </a:r>
            <a:r>
              <a:rPr lang="en-US" sz="800" dirty="0">
                <a:solidFill>
                  <a:schemeClr val="bg1">
                    <a:lumMod val="50000"/>
                  </a:schemeClr>
                </a:solidFill>
                <a:latin typeface="Arial" pitchFamily="34" charset="0"/>
                <a:cs typeface="Arial" pitchFamily="34" charset="0"/>
              </a:rPr>
              <a:t>/Shutterstock</a:t>
            </a:r>
          </a:p>
        </p:txBody>
      </p:sp>
    </p:spTree>
    <p:extLst>
      <p:ext uri="{BB962C8B-B14F-4D97-AF65-F5344CB8AC3E}">
        <p14:creationId xmlns:p14="http://schemas.microsoft.com/office/powerpoint/2010/main" val="68405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0058B-D1EC-4E2D-93F9-D0B68DDD7C56}"/>
              </a:ext>
            </a:extLst>
          </p:cNvPr>
          <p:cNvSpPr>
            <a:spLocks noGrp="1"/>
          </p:cNvSpPr>
          <p:nvPr>
            <p:ph type="title"/>
          </p:nvPr>
        </p:nvSpPr>
        <p:spPr/>
        <p:txBody>
          <a:bodyPr/>
          <a:lstStyle/>
          <a:p>
            <a:r>
              <a:rPr lang="en-US" dirty="0"/>
              <a:t>Lesson Wrap-Up</a:t>
            </a:r>
          </a:p>
        </p:txBody>
      </p:sp>
      <p:sp>
        <p:nvSpPr>
          <p:cNvPr id="3" name="Content Placeholder 2">
            <a:extLst>
              <a:ext uri="{FF2B5EF4-FFF2-40B4-BE49-F238E27FC236}">
                <a16:creationId xmlns:a16="http://schemas.microsoft.com/office/drawing/2014/main" id="{53695DEB-0933-48AF-867E-60D47CD3A0B3}"/>
              </a:ext>
            </a:extLst>
          </p:cNvPr>
          <p:cNvSpPr>
            <a:spLocks noGrp="1"/>
          </p:cNvSpPr>
          <p:nvPr>
            <p:ph idx="1"/>
          </p:nvPr>
        </p:nvSpPr>
        <p:spPr>
          <a:xfrm>
            <a:off x="694373" y="2025449"/>
            <a:ext cx="7715250" cy="4699047"/>
          </a:xfrm>
        </p:spPr>
        <p:txBody>
          <a:bodyPr>
            <a:normAutofit/>
          </a:bodyPr>
          <a:lstStyle/>
          <a:p>
            <a:r>
              <a:rPr lang="en-US" dirty="0">
                <a:latin typeface="Minion Pro" panose="02040503050306020203" pitchFamily="18" charset="0"/>
              </a:rPr>
              <a:t>Identifying differences in pediatric behavioral health disorders allows for proper treatment.</a:t>
            </a:r>
          </a:p>
          <a:p>
            <a:r>
              <a:rPr lang="en-US" dirty="0">
                <a:latin typeface="Minion Pro" panose="02040503050306020203" pitchFamily="18" charset="0"/>
              </a:rPr>
              <a:t>Anxiety disorders can manifest in a variety of ways.  </a:t>
            </a:r>
          </a:p>
          <a:p>
            <a:r>
              <a:rPr lang="en-US" dirty="0">
                <a:latin typeface="Minion Pro" panose="02040503050306020203" pitchFamily="18" charset="0"/>
              </a:rPr>
              <a:t>Recognize and employ effective management strategies for suicidal ideation. </a:t>
            </a:r>
          </a:p>
          <a:p>
            <a:r>
              <a:rPr lang="en-US" dirty="0">
                <a:latin typeface="Minion Pro" panose="02040503050306020203" pitchFamily="18" charset="0"/>
              </a:rPr>
              <a:t>Coming up, Simulations.</a:t>
            </a:r>
          </a:p>
        </p:txBody>
      </p:sp>
    </p:spTree>
    <p:extLst>
      <p:ext uri="{BB962C8B-B14F-4D97-AF65-F5344CB8AC3E}">
        <p14:creationId xmlns:p14="http://schemas.microsoft.com/office/powerpoint/2010/main" val="3213214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76537-A340-423B-BABA-C4524C7FA1D0}"/>
              </a:ext>
            </a:extLst>
          </p:cNvPr>
          <p:cNvSpPr>
            <a:spLocks noGrp="1"/>
          </p:cNvSpPr>
          <p:nvPr>
            <p:ph type="title"/>
          </p:nvPr>
        </p:nvSpPr>
        <p:spPr/>
        <p:txBody>
          <a:bodyPr>
            <a:normAutofit/>
          </a:bodyPr>
          <a:lstStyle/>
          <a:p>
            <a:r>
              <a:rPr lang="en-US" dirty="0"/>
              <a:t>Questions?</a:t>
            </a:r>
          </a:p>
        </p:txBody>
      </p:sp>
      <p:sp>
        <p:nvSpPr>
          <p:cNvPr id="7" name="TextBox 6">
            <a:extLst>
              <a:ext uri="{FF2B5EF4-FFF2-40B4-BE49-F238E27FC236}">
                <a16:creationId xmlns:a16="http://schemas.microsoft.com/office/drawing/2014/main" id="{D3161237-D93C-4011-8FA3-04FBE6F4DD6A}"/>
              </a:ext>
            </a:extLst>
          </p:cNvPr>
          <p:cNvSpPr txBox="1"/>
          <p:nvPr/>
        </p:nvSpPr>
        <p:spPr>
          <a:xfrm>
            <a:off x="2127739" y="5176235"/>
            <a:ext cx="4593100" cy="246221"/>
          </a:xfrm>
          <a:prstGeom prst="rect">
            <a:avLst/>
          </a:prstGeom>
          <a:noFill/>
        </p:spPr>
        <p:txBody>
          <a:bodyPr wrap="square">
            <a:spAutoFit/>
          </a:bodyPr>
          <a:lstStyle/>
          <a:p>
            <a:pPr defTabSz="914400"/>
            <a:r>
              <a:rPr lang="en-US" sz="1000" dirty="0">
                <a:solidFill>
                  <a:srgbClr val="000000"/>
                </a:solidFill>
                <a:latin typeface="Arial" pitchFamily="34" charset="0"/>
                <a:cs typeface="Arial" pitchFamily="34" charset="0"/>
              </a:rPr>
              <a:t>© </a:t>
            </a:r>
            <a:r>
              <a:rPr lang="en-US" sz="1000" dirty="0" err="1">
                <a:solidFill>
                  <a:srgbClr val="000000"/>
                </a:solidFill>
                <a:latin typeface="Arial" pitchFamily="34" charset="0"/>
                <a:cs typeface="Arial" pitchFamily="34" charset="0"/>
              </a:rPr>
              <a:t>Nujumuddin</a:t>
            </a:r>
            <a:r>
              <a:rPr lang="en-US" sz="1000" dirty="0">
                <a:solidFill>
                  <a:srgbClr val="000000"/>
                </a:solidFill>
                <a:latin typeface="Arial" pitchFamily="34" charset="0"/>
                <a:cs typeface="Arial" pitchFamily="34" charset="0"/>
              </a:rPr>
              <a:t> Mohamad </a:t>
            </a:r>
            <a:r>
              <a:rPr lang="en-US" sz="1000" dirty="0" err="1">
                <a:solidFill>
                  <a:srgbClr val="000000"/>
                </a:solidFill>
                <a:latin typeface="Arial" pitchFamily="34" charset="0"/>
                <a:cs typeface="Arial" pitchFamily="34" charset="0"/>
              </a:rPr>
              <a:t>Yaman</a:t>
            </a:r>
            <a:r>
              <a:rPr lang="en-US" sz="1000" dirty="0">
                <a:solidFill>
                  <a:srgbClr val="000000"/>
                </a:solidFill>
                <a:latin typeface="Arial" pitchFamily="34" charset="0"/>
                <a:cs typeface="Arial" pitchFamily="34" charset="0"/>
              </a:rPr>
              <a:t>/</a:t>
            </a:r>
            <a:r>
              <a:rPr lang="en-US" sz="1000" dirty="0" err="1">
                <a:solidFill>
                  <a:srgbClr val="000000"/>
                </a:solidFill>
                <a:latin typeface="Arial" pitchFamily="34" charset="0"/>
                <a:cs typeface="Arial" pitchFamily="34" charset="0"/>
              </a:rPr>
              <a:t>EyeEm</a:t>
            </a:r>
            <a:r>
              <a:rPr lang="en-US" sz="1000" dirty="0">
                <a:solidFill>
                  <a:srgbClr val="000000"/>
                </a:solidFill>
                <a:latin typeface="Arial" pitchFamily="34" charset="0"/>
                <a:cs typeface="Arial" pitchFamily="34" charset="0"/>
              </a:rPr>
              <a:t>/Getty Images</a:t>
            </a:r>
          </a:p>
        </p:txBody>
      </p:sp>
      <p:pic>
        <p:nvPicPr>
          <p:cNvPr id="4" name="Picture 3" descr="A photo shows three blocks, each with a question mark sign on it.">
            <a:extLst>
              <a:ext uri="{FF2B5EF4-FFF2-40B4-BE49-F238E27FC236}">
                <a16:creationId xmlns:a16="http://schemas.microsoft.com/office/drawing/2014/main" id="{F9C3A427-464F-EF4F-ACA2-EC88213BDA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1697" y="1868033"/>
            <a:ext cx="8120605" cy="4561813"/>
          </a:xfrm>
          <a:prstGeom prst="rect">
            <a:avLst/>
          </a:prstGeom>
        </p:spPr>
      </p:pic>
      <p:sp>
        <p:nvSpPr>
          <p:cNvPr id="5" name="TextBox 4">
            <a:extLst>
              <a:ext uri="{FF2B5EF4-FFF2-40B4-BE49-F238E27FC236}">
                <a16:creationId xmlns:a16="http://schemas.microsoft.com/office/drawing/2014/main" id="{88B7BDA3-E7B4-4376-BC54-2E002491F2CC}"/>
              </a:ext>
            </a:extLst>
          </p:cNvPr>
          <p:cNvSpPr txBox="1"/>
          <p:nvPr/>
        </p:nvSpPr>
        <p:spPr>
          <a:xfrm>
            <a:off x="2275449" y="6429846"/>
            <a:ext cx="4593100" cy="215444"/>
          </a:xfrm>
          <a:prstGeom prst="rect">
            <a:avLst/>
          </a:prstGeom>
          <a:noFill/>
        </p:spPr>
        <p:txBody>
          <a:bodyPr wrap="square">
            <a:spAutoFit/>
          </a:bodyPr>
          <a:lstStyle/>
          <a:p>
            <a:pPr algn="ctr" defTabSz="914400"/>
            <a:r>
              <a:rPr lang="en-US" sz="800" dirty="0">
                <a:solidFill>
                  <a:schemeClr val="bg1">
                    <a:lumMod val="50000"/>
                  </a:schemeClr>
                </a:solidFill>
                <a:latin typeface="Arial" pitchFamily="34" charset="0"/>
                <a:cs typeface="Arial" pitchFamily="34" charset="0"/>
              </a:rPr>
              <a:t>© </a:t>
            </a:r>
            <a:r>
              <a:rPr lang="en-US" sz="800" dirty="0" err="1">
                <a:solidFill>
                  <a:schemeClr val="bg1">
                    <a:lumMod val="50000"/>
                  </a:schemeClr>
                </a:solidFill>
                <a:latin typeface="Arial" pitchFamily="34" charset="0"/>
                <a:cs typeface="Arial" pitchFamily="34" charset="0"/>
              </a:rPr>
              <a:t>Nujumuddin</a:t>
            </a:r>
            <a:r>
              <a:rPr lang="en-US" sz="800" dirty="0">
                <a:solidFill>
                  <a:schemeClr val="bg1">
                    <a:lumMod val="50000"/>
                  </a:schemeClr>
                </a:solidFill>
                <a:latin typeface="Arial" pitchFamily="34" charset="0"/>
                <a:cs typeface="Arial" pitchFamily="34" charset="0"/>
              </a:rPr>
              <a:t> Mohamad </a:t>
            </a:r>
            <a:r>
              <a:rPr lang="en-US" sz="800" dirty="0" err="1">
                <a:solidFill>
                  <a:schemeClr val="bg1">
                    <a:lumMod val="50000"/>
                  </a:schemeClr>
                </a:solidFill>
                <a:latin typeface="Arial" pitchFamily="34" charset="0"/>
                <a:cs typeface="Arial" pitchFamily="34" charset="0"/>
              </a:rPr>
              <a:t>Yaman</a:t>
            </a:r>
            <a:r>
              <a:rPr lang="en-US" sz="800" dirty="0">
                <a:solidFill>
                  <a:schemeClr val="bg1">
                    <a:lumMod val="50000"/>
                  </a:schemeClr>
                </a:solidFill>
                <a:latin typeface="Arial" pitchFamily="34" charset="0"/>
                <a:cs typeface="Arial" pitchFamily="34" charset="0"/>
              </a:rPr>
              <a:t>/</a:t>
            </a:r>
            <a:r>
              <a:rPr lang="en-US" sz="800" dirty="0" err="1">
                <a:solidFill>
                  <a:schemeClr val="bg1">
                    <a:lumMod val="50000"/>
                  </a:schemeClr>
                </a:solidFill>
                <a:latin typeface="Arial" pitchFamily="34" charset="0"/>
                <a:cs typeface="Arial" pitchFamily="34" charset="0"/>
              </a:rPr>
              <a:t>EyeEm</a:t>
            </a:r>
            <a:r>
              <a:rPr lang="en-US" sz="800" dirty="0">
                <a:solidFill>
                  <a:schemeClr val="bg1">
                    <a:lumMod val="50000"/>
                  </a:schemeClr>
                </a:solidFill>
                <a:latin typeface="Arial" pitchFamily="34" charset="0"/>
                <a:cs typeface="Arial" pitchFamily="34" charset="0"/>
              </a:rPr>
              <a:t>/Getty Images</a:t>
            </a:r>
          </a:p>
        </p:txBody>
      </p:sp>
    </p:spTree>
    <p:extLst>
      <p:ext uri="{BB962C8B-B14F-4D97-AF65-F5344CB8AC3E}">
        <p14:creationId xmlns:p14="http://schemas.microsoft.com/office/powerpoint/2010/main" val="2225201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Educational subjects 16x9">
  <a:themeElements>
    <a:clrScheme name="Custom 2">
      <a:dk1>
        <a:srgbClr val="4196D7"/>
      </a:dk1>
      <a:lt1>
        <a:srgbClr val="6E6E71"/>
      </a:lt1>
      <a:dk2>
        <a:srgbClr val="3C9FAE"/>
      </a:dk2>
      <a:lt2>
        <a:srgbClr val="7A174E"/>
      </a:lt2>
      <a:accent1>
        <a:srgbClr val="EAE62A"/>
      </a:accent1>
      <a:accent2>
        <a:srgbClr val="F05123"/>
      </a:accent2>
      <a:accent3>
        <a:srgbClr val="418AC9"/>
      </a:accent3>
      <a:accent4>
        <a:srgbClr val="B7B7B7"/>
      </a:accent4>
      <a:accent5>
        <a:srgbClr val="00B18A"/>
      </a:accent5>
      <a:accent6>
        <a:srgbClr val="7BABBF"/>
      </a:accent6>
      <a:hlink>
        <a:srgbClr val="004B91"/>
      </a:hlink>
      <a:folHlink>
        <a:srgbClr val="5C284B"/>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0001127.potx" id="{6B18C398-4F76-4BDC-B8A4-D02A96E0AA82}" vid="{FBF1AC64-E511-41D2-AA23-0E693E79CD7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11229</TotalTime>
  <Words>6018</Words>
  <Application>Microsoft Macintosh PowerPoint</Application>
  <PresentationFormat>On-screen Show (4:3)</PresentationFormat>
  <Paragraphs>788</Paragraphs>
  <Slides>33</Slides>
  <Notes>33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33</vt:i4>
      </vt:variant>
    </vt:vector>
  </HeadingPairs>
  <TitlesOfParts>
    <vt:vector size="41" baseType="lpstr">
      <vt:lpstr>Arial</vt:lpstr>
      <vt:lpstr>Calibri</vt:lpstr>
      <vt:lpstr>Courier New</vt:lpstr>
      <vt:lpstr>Minion Pro</vt:lpstr>
      <vt:lpstr>Montserrat ExtraBold</vt:lpstr>
      <vt:lpstr>Segoe UI</vt:lpstr>
      <vt:lpstr>Wingdings</vt:lpstr>
      <vt:lpstr>Educational subjects 16x9</vt:lpstr>
      <vt:lpstr>PowerPoint Presentation</vt:lpstr>
      <vt:lpstr>Lesson Objectives</vt:lpstr>
      <vt:lpstr>Introduction</vt:lpstr>
      <vt:lpstr>Common Pediatric Behavioral Health Disorders (1 of 8)</vt:lpstr>
      <vt:lpstr>Common Pediatric Behavioral Health Disorders (2 of 8)</vt:lpstr>
      <vt:lpstr>Common Pediatric Behavioral Health Disorders (3 of 8)</vt:lpstr>
      <vt:lpstr>Common Pediatric Behavioral Health Disorders (4 of 8)</vt:lpstr>
      <vt:lpstr>Common Pediatric Behavioral Health Disorders (5 of 8)</vt:lpstr>
      <vt:lpstr>Common Pediatric Behavioral Health Disorders (6 of 8)</vt:lpstr>
      <vt:lpstr>Common Pediatric Behavioral Health Disorders (7 of 8)</vt:lpstr>
      <vt:lpstr>Common Pediatric Behavioral Health Disorders (8 of 8)</vt:lpstr>
      <vt:lpstr>Case Study 1</vt:lpstr>
      <vt:lpstr>Initial Observations</vt:lpstr>
      <vt:lpstr>Primary Survey</vt:lpstr>
      <vt:lpstr>Detailed Assessment</vt:lpstr>
      <vt:lpstr>Detailed Assessment</vt:lpstr>
      <vt:lpstr>Vital Signs</vt:lpstr>
      <vt:lpstr>Detailed Assessment </vt:lpstr>
      <vt:lpstr>Treatment</vt:lpstr>
      <vt:lpstr>Ongoing Management</vt:lpstr>
      <vt:lpstr>Case Wrap-Up</vt:lpstr>
      <vt:lpstr>Case Study 2</vt:lpstr>
      <vt:lpstr>Initial Observations</vt:lpstr>
      <vt:lpstr>Primary Survey</vt:lpstr>
      <vt:lpstr>Detailed Assessment</vt:lpstr>
      <vt:lpstr>Detailed Assessment</vt:lpstr>
      <vt:lpstr>Vital Signs</vt:lpstr>
      <vt:lpstr>Detailed Assessment </vt:lpstr>
      <vt:lpstr>Treatment</vt:lpstr>
      <vt:lpstr>Ongoing Management</vt:lpstr>
      <vt:lpstr>Case Wrap-Up</vt:lpstr>
      <vt:lpstr>Lesson Wrap-Up</vt:lpstr>
      <vt:lpstr>Questions?</vt:lpstr>
    </vt:vector>
  </TitlesOfParts>
  <Company>BJC HealthCare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Pediatric Mental Health</dc:title>
  <dc:creator>Sabine Sagner</dc:creator>
  <cp:lastModifiedBy>Madelene Nieman</cp:lastModifiedBy>
  <cp:revision>379</cp:revision>
  <dcterms:created xsi:type="dcterms:W3CDTF">2020-06-10T12:48:50Z</dcterms:created>
  <dcterms:modified xsi:type="dcterms:W3CDTF">2021-10-05T14:24:48Z</dcterms:modified>
</cp:coreProperties>
</file>