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87" r:id="rId2"/>
    <p:sldMasterId id="2147483678" r:id="rId3"/>
    <p:sldMasterId id="2147483705" r:id="rId4"/>
  </p:sldMasterIdLst>
  <p:notesMasterIdLst>
    <p:notesMasterId r:id="rId54"/>
  </p:notesMasterIdLst>
  <p:sldIdLst>
    <p:sldId id="257" r:id="rId5"/>
    <p:sldId id="451" r:id="rId6"/>
    <p:sldId id="364" r:id="rId7"/>
    <p:sldId id="538" r:id="rId8"/>
    <p:sldId id="523" r:id="rId9"/>
    <p:sldId id="524" r:id="rId10"/>
    <p:sldId id="507" r:id="rId11"/>
    <p:sldId id="340" r:id="rId12"/>
    <p:sldId id="529" r:id="rId13"/>
    <p:sldId id="452" r:id="rId14"/>
    <p:sldId id="455" r:id="rId15"/>
    <p:sldId id="542" r:id="rId16"/>
    <p:sldId id="291" r:id="rId17"/>
    <p:sldId id="530" r:id="rId18"/>
    <p:sldId id="511" r:id="rId19"/>
    <p:sldId id="294" r:id="rId20"/>
    <p:sldId id="295" r:id="rId21"/>
    <p:sldId id="533" r:id="rId22"/>
    <p:sldId id="324" r:id="rId23"/>
    <p:sldId id="539" r:id="rId24"/>
    <p:sldId id="532" r:id="rId25"/>
    <p:sldId id="506" r:id="rId26"/>
    <p:sldId id="486" r:id="rId27"/>
    <p:sldId id="512" r:id="rId28"/>
    <p:sldId id="514" r:id="rId29"/>
    <p:sldId id="543" r:id="rId30"/>
    <p:sldId id="540" r:id="rId31"/>
    <p:sldId id="525" r:id="rId32"/>
    <p:sldId id="471" r:id="rId33"/>
    <p:sldId id="301" r:id="rId34"/>
    <p:sldId id="302" r:id="rId35"/>
    <p:sldId id="303" r:id="rId36"/>
    <p:sldId id="495" r:id="rId37"/>
    <p:sldId id="534" r:id="rId38"/>
    <p:sldId id="541" r:id="rId39"/>
    <p:sldId id="348" r:id="rId40"/>
    <p:sldId id="537" r:id="rId41"/>
    <p:sldId id="351" r:id="rId42"/>
    <p:sldId id="343" r:id="rId43"/>
    <p:sldId id="344" r:id="rId44"/>
    <p:sldId id="354" r:id="rId45"/>
    <p:sldId id="355" r:id="rId46"/>
    <p:sldId id="528" r:id="rId47"/>
    <p:sldId id="356" r:id="rId48"/>
    <p:sldId id="505" r:id="rId49"/>
    <p:sldId id="360" r:id="rId50"/>
    <p:sldId id="518" r:id="rId51"/>
    <p:sldId id="259" r:id="rId52"/>
    <p:sldId id="362"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RC" initials="JRC" lastIdx="5" clrIdx="6">
    <p:extLst>
      <p:ext uri="{19B8F6BF-5375-455C-9EA6-DF929625EA0E}">
        <p15:presenceInfo xmlns:p15="http://schemas.microsoft.com/office/powerpoint/2012/main" userId="JRC" providerId="None"/>
      </p:ext>
    </p:extLst>
  </p:cmAuthor>
  <p:cmAuthor id="1" name="John Phelps" initials="JP" lastIdx="158" clrIdx="0">
    <p:extLst>
      <p:ext uri="{19B8F6BF-5375-455C-9EA6-DF929625EA0E}">
        <p15:presenceInfo xmlns:p15="http://schemas.microsoft.com/office/powerpoint/2012/main" userId="3f065e3f0381894b" providerId="Windows Live"/>
      </p:ext>
    </p:extLst>
  </p:cmAuthor>
  <p:cmAuthor id="8" name="Catherine Grainger" initials="CG" lastIdx="10" clrIdx="7">
    <p:extLst>
      <p:ext uri="{19B8F6BF-5375-455C-9EA6-DF929625EA0E}">
        <p15:presenceInfo xmlns:p15="http://schemas.microsoft.com/office/powerpoint/2012/main" userId="Catherine Grainger" providerId="None"/>
      </p:ext>
    </p:extLst>
  </p:cmAuthor>
  <p:cmAuthor id="2" name="Nancy Hoffmann" initials="NH" lastIdx="51" clrIdx="1">
    <p:extLst>
      <p:ext uri="{19B8F6BF-5375-455C-9EA6-DF929625EA0E}">
        <p15:presenceInfo xmlns:p15="http://schemas.microsoft.com/office/powerpoint/2012/main" userId="d63ea009cb74ca7a" providerId="Windows Live"/>
      </p:ext>
    </p:extLst>
  </p:cmAuthor>
  <p:cmAuthor id="3" name="Jonathan Willoughby" initials="JW" lastIdx="24" clrIdx="2">
    <p:extLst>
      <p:ext uri="{19B8F6BF-5375-455C-9EA6-DF929625EA0E}">
        <p15:presenceInfo xmlns:p15="http://schemas.microsoft.com/office/powerpoint/2012/main" userId="9004de34d06df0b8" providerId="Windows Live"/>
      </p:ext>
    </p:extLst>
  </p:cmAuthor>
  <p:cmAuthor id="4" name="Dietrich, Ann" initials="DA" lastIdx="8" clrIdx="3">
    <p:extLst>
      <p:ext uri="{19B8F6BF-5375-455C-9EA6-DF929625EA0E}">
        <p15:presenceInfo xmlns:p15="http://schemas.microsoft.com/office/powerpoint/2012/main" userId="S::dietrica@ohio.edu::5a6fdede-001d-4e26-bfbc-19265bbad2de" providerId="AD"/>
      </p:ext>
    </p:extLst>
  </p:cmAuthor>
  <p:cmAuthor id="5" name="HEMA" initials="H" lastIdx="11" clrIdx="4">
    <p:extLst>
      <p:ext uri="{19B8F6BF-5375-455C-9EA6-DF929625EA0E}">
        <p15:presenceInfo xmlns:p15="http://schemas.microsoft.com/office/powerpoint/2012/main" userId="HEMA" providerId="None"/>
      </p:ext>
    </p:extLst>
  </p:cmAuthor>
  <p:cmAuthor id="6" name="Heather Ehlers" initials="HE" lastIdx="99" clrIdx="5">
    <p:extLst>
      <p:ext uri="{19B8F6BF-5375-455C-9EA6-DF929625EA0E}">
        <p15:presenceInfo xmlns:p15="http://schemas.microsoft.com/office/powerpoint/2012/main" userId="812a143a31faa2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739"/>
    <a:srgbClr val="7A174E"/>
    <a:srgbClr val="FFFFFF"/>
    <a:srgbClr val="4196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autoAdjust="0"/>
  </p:normalViewPr>
  <p:slideViewPr>
    <p:cSldViewPr>
      <p:cViewPr varScale="1">
        <p:scale>
          <a:sx n="124" d="100"/>
          <a:sy n="124" d="100"/>
        </p:scale>
        <p:origin x="1728"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0D476C-AFCC-4753-9339-C47A50439FC6}" type="datetimeFigureOut">
              <a:rPr lang="en-US" smtClean="0"/>
              <a:t>10/5/21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06351A-5C22-4CB6-AFB9-923ABF2A3A6C}" type="slidenum">
              <a:rPr lang="en-US" smtClean="0"/>
              <a:t>‹#›</a:t>
            </a:fld>
            <a:endParaRPr lang="en-US" dirty="0"/>
          </a:p>
        </p:txBody>
      </p:sp>
    </p:spTree>
    <p:extLst>
      <p:ext uri="{BB962C8B-B14F-4D97-AF65-F5344CB8AC3E}">
        <p14:creationId xmlns:p14="http://schemas.microsoft.com/office/powerpoint/2010/main" val="1228566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Welcome to Lesson 9: Obstetric/Newborn Care and Congenital Birth </a:t>
            </a:r>
            <a:r>
              <a:rPr lang="en-US" b="0" dirty="0"/>
              <a:t>Defects.</a:t>
            </a:r>
          </a:p>
        </p:txBody>
      </p:sp>
      <p:sp>
        <p:nvSpPr>
          <p:cNvPr id="4" name="Slide Number Placeholder 3"/>
          <p:cNvSpPr>
            <a:spLocks noGrp="1"/>
          </p:cNvSpPr>
          <p:nvPr>
            <p:ph type="sldNum" sz="quarter" idx="10"/>
          </p:nvPr>
        </p:nvSpPr>
        <p:spPr/>
        <p:txBody>
          <a:bodyPr/>
          <a:lstStyle/>
          <a:p>
            <a:fld id="{3F946E30-775C-5446-86B5-6E7F57120A06}" type="slidenum">
              <a:rPr lang="en-US" smtClean="0"/>
              <a:t>1</a:t>
            </a:fld>
            <a:endParaRPr lang="en-US" dirty="0"/>
          </a:p>
        </p:txBody>
      </p:sp>
    </p:spTree>
    <p:extLst>
      <p:ext uri="{BB962C8B-B14F-4D97-AF65-F5344CB8AC3E}">
        <p14:creationId xmlns:p14="http://schemas.microsoft.com/office/powerpoint/2010/main" val="3885980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buFontTx/>
              <a:buNone/>
            </a:pPr>
            <a:r>
              <a:rPr lang="en-US" dirty="0">
                <a:latin typeface="Arial" charset="0"/>
              </a:rPr>
              <a:t>Instructor Notes</a:t>
            </a:r>
          </a:p>
          <a:p>
            <a:pPr eaLnBrk="1" hangingPunct="1">
              <a:spcBef>
                <a:spcPct val="0"/>
              </a:spcBef>
              <a:buFontTx/>
              <a:buNone/>
            </a:pPr>
            <a:endParaRPr lang="en-US" dirty="0">
              <a:latin typeface="Arial" charset="0"/>
            </a:endParaRP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t>Discuss each</a:t>
            </a:r>
            <a:r>
              <a:rPr lang="en-US" baseline="0" dirty="0"/>
              <a:t> learning objective and the importance of thoroughly understanding each one. </a:t>
            </a:r>
            <a:endParaRPr lang="en-US" dirty="0">
              <a:latin typeface="Arial" charset="0"/>
            </a:endParaRPr>
          </a:p>
          <a:p>
            <a:pPr marL="628650" lvl="1" indent="-171450">
              <a:buFont typeface="Arial" panose="020B0604020202020204" pitchFamily="34" charset="0"/>
              <a:buChar char="•"/>
            </a:pPr>
            <a:r>
              <a:rPr lang="en-US" dirty="0"/>
              <a:t>Review the physiologic changes of the obstetric patient.</a:t>
            </a:r>
            <a:endParaRPr lang="en-US" dirty="0">
              <a:cs typeface="Arial" charset="0"/>
            </a:endParaRPr>
          </a:p>
          <a:p>
            <a:pPr marL="628650" lvl="1" indent="-171450">
              <a:buFont typeface="Arial" panose="020B0604020202020204" pitchFamily="34" charset="0"/>
              <a:buChar char="•"/>
            </a:pPr>
            <a:r>
              <a:rPr lang="en-US" dirty="0"/>
              <a:t>Differentiate between various complications during pregnancy.</a:t>
            </a:r>
            <a:endParaRPr lang="en-US" dirty="0">
              <a:cs typeface="Arial" charset="0"/>
            </a:endParaRPr>
          </a:p>
          <a:p>
            <a:pPr marL="628650" lvl="1" indent="-171450">
              <a:buFont typeface="Arial" panose="020B0604020202020204" pitchFamily="34" charset="0"/>
              <a:buChar char="•"/>
            </a:pPr>
            <a:r>
              <a:rPr lang="en-US" dirty="0"/>
              <a:t>Discuss the management of a delivery using XABCDE and the Pediatric Assessment Triangle.</a:t>
            </a:r>
            <a:endParaRPr lang="en-US" dirty="0">
              <a:cs typeface="Arial" charset="0"/>
            </a:endParaRPr>
          </a:p>
          <a:p>
            <a:pPr marL="628650" lvl="1" indent="-171450" eaLnBrk="1" hangingPunct="1">
              <a:buFont typeface="Arial" panose="020B0604020202020204" pitchFamily="34" charset="0"/>
              <a:buChar char="•"/>
            </a:pPr>
            <a:r>
              <a:rPr lang="en-US" dirty="0">
                <a:cs typeface="Arial" charset="0"/>
              </a:rPr>
              <a:t>Identify cardiopulmonary failure and management interventions in a newborn. </a:t>
            </a:r>
          </a:p>
          <a:p>
            <a:pPr marL="628650" lvl="1" indent="-171450" eaLnBrk="1" hangingPunct="1">
              <a:buFont typeface="Arial" panose="020B0604020202020204" pitchFamily="34" charset="0"/>
              <a:buChar char="•"/>
            </a:pPr>
            <a:r>
              <a:rPr lang="en-US" dirty="0">
                <a:cs typeface="Arial" charset="0"/>
              </a:rPr>
              <a:t>Analyze congenital heart conditions.</a:t>
            </a:r>
          </a:p>
          <a:p>
            <a:pPr marL="171450" indent="-171450" eaLnBrk="1" hangingPunct="1">
              <a:spcBef>
                <a:spcPct val="0"/>
              </a:spcBef>
              <a:buFont typeface="Arial" panose="020B0604020202020204" pitchFamily="34" charset="0"/>
              <a:buChar char="•"/>
            </a:pPr>
            <a:endParaRPr lang="en-US" dirty="0">
              <a:latin typeface="Calibri" charset="0"/>
            </a:endParaRPr>
          </a:p>
        </p:txBody>
      </p:sp>
      <p:sp>
        <p:nvSpPr>
          <p:cNvPr id="7782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5225B03-3FAE-BE44-8BDA-C5860CB10C6C}" type="slidenum">
              <a:rPr lang="en-US">
                <a:latin typeface="Calibri" charset="0"/>
              </a:rPr>
              <a:pPr eaLnBrk="1" hangingPunct="1"/>
              <a:t>2</a:t>
            </a:fld>
            <a:endParaRPr lang="en-US" dirty="0">
              <a:latin typeface="Calibri" charset="0"/>
            </a:endParaRPr>
          </a:p>
        </p:txBody>
      </p:sp>
    </p:spTree>
    <p:extLst>
      <p:ext uri="{BB962C8B-B14F-4D97-AF65-F5344CB8AC3E}">
        <p14:creationId xmlns:p14="http://schemas.microsoft.com/office/powerpoint/2010/main" val="1197635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Instructor Notes</a:t>
            </a:r>
          </a:p>
          <a:p>
            <a:pPr marL="0" indent="0">
              <a:buFont typeface="Arial" panose="020B0604020202020204" pitchFamily="34" charset="0"/>
              <a:buNone/>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Discuss </a:t>
            </a:r>
            <a:r>
              <a:rPr kumimoji="0" lang="en-US" sz="1200" b="0" i="0" u="none" strike="noStrike" kern="1200" cap="none" spc="0" normalizeH="0" baseline="0" noProof="0" dirty="0">
                <a:ln>
                  <a:noFill/>
                </a:ln>
                <a:solidFill>
                  <a:prstClr val="black"/>
                </a:solidFill>
                <a:effectLst/>
                <a:uLnTx/>
                <a:uFillTx/>
                <a:latin typeface="+mn-lt"/>
                <a:ea typeface="+mn-ea"/>
                <a:cs typeface="+mn-cs"/>
              </a:rPr>
              <a:t>the physiologic changes of the obstetric patient.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gestational period is typically 38 weeks and is calculated from the first day of the last menstrual cycle.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Physiologic changes occur throughout pregnancy that can produce or aggravate a medical disorder or alter the body’s normal response to trauma.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mn-lt"/>
                <a:ea typeface="+mn-ea"/>
                <a:cs typeface="+mn-cs"/>
              </a:rPr>
              <a:t>Circulatory changes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mn-lt"/>
                <a:ea typeface="+mn-ea"/>
                <a:cs typeface="+mn-cs"/>
              </a:rPr>
              <a:t>Red blood cell volume could increase by 30% at term gestation.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mn-lt"/>
                <a:ea typeface="+mn-ea"/>
                <a:cs typeface="+mn-cs"/>
              </a:rPr>
              <a:t>50% increase of cardiac output by 8 weeks.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mn-lt"/>
                <a:ea typeface="+mn-ea"/>
                <a:cs typeface="+mn-cs"/>
              </a:rPr>
              <a:t>30% increase in stroke volume by third trimester.</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mn-lt"/>
                <a:ea typeface="+mn-ea"/>
                <a:cs typeface="+mn-cs"/>
              </a:rPr>
              <a:t>80% increase in plasma volume to the kidneys during second trimester.</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mn-lt"/>
                <a:ea typeface="+mn-ea"/>
                <a:cs typeface="+mn-cs"/>
              </a:rPr>
              <a:t>Blood volume to the liver and brain is </a:t>
            </a:r>
            <a:r>
              <a:rPr kumimoji="0" lang="en-US" b="0" i="1" u="none" strike="noStrike" kern="1200" cap="none" spc="0" normalizeH="0" baseline="0" noProof="0" dirty="0">
                <a:ln>
                  <a:noFill/>
                </a:ln>
                <a:solidFill>
                  <a:prstClr val="black"/>
                </a:solidFill>
                <a:effectLst/>
                <a:uLnTx/>
                <a:uFillTx/>
                <a:latin typeface="+mn-lt"/>
                <a:ea typeface="+mn-ea"/>
                <a:cs typeface="+mn-cs"/>
              </a:rPr>
              <a:t>not</a:t>
            </a:r>
            <a:r>
              <a:rPr kumimoji="0" lang="en-US" b="0" i="0" u="none" strike="noStrike" kern="1200" cap="none" spc="0" normalizeH="0" baseline="0" noProof="0" dirty="0">
                <a:ln>
                  <a:noFill/>
                </a:ln>
                <a:solidFill>
                  <a:prstClr val="black"/>
                </a:solidFill>
                <a:effectLst/>
                <a:uLnTx/>
                <a:uFillTx/>
                <a:latin typeface="+mn-lt"/>
                <a:ea typeface="+mn-ea"/>
                <a:cs typeface="+mn-cs"/>
              </a:rPr>
              <a:t> increased during pregnancy.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During labor cardiac output increases 40% more than normal and up to 75% following the delivery.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Respiratory changes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Functional residual capacity (FRC) can decrease anywhere from 10% to 25% during pregnancy.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Tidal volume increases up to 45</a:t>
            </a:r>
            <a:r>
              <a:rPr lang="en-US" b="0" dirty="0"/>
              <a: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Minute ventilation will also increase.</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During labor, minute ventilation could increase to 104% to 200%.</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Renal changes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Due to increased cardiac output, the kidneys increase in size by about 30%.</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glomerular filtration rate (GFR) increases 50% more than normal due to the increase in renal blood flow.</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Gastrointestinal changes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reduction in esophageal sphincter tone leads to a higher risk of reflux of gastric contents due to the stomach rotating and becoming displaced during pregnancy.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Increase risk of constipation could arise due to the increase of intestinal transport times.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Endocrine changes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Increase in progesterone allows for systemic vasodilation and decrease in blood pressure. Also relaxes ligaments, softens and widens cervix for delivery.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Thyroid hormone increases to about 50% more than normal.</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Endorphins and enkephalin increase to allow for a higher pain threshold during labor.</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Free cortisol levels increase to 2.5 times higher.</a:t>
            </a:r>
          </a:p>
        </p:txBody>
      </p:sp>
      <p:sp>
        <p:nvSpPr>
          <p:cNvPr id="4" name="Slide Number Placeholder 3"/>
          <p:cNvSpPr>
            <a:spLocks noGrp="1"/>
          </p:cNvSpPr>
          <p:nvPr>
            <p:ph type="sldNum" sz="quarter" idx="5"/>
          </p:nvPr>
        </p:nvSpPr>
        <p:spPr/>
        <p:txBody>
          <a:bodyPr/>
          <a:lstStyle/>
          <a:p>
            <a:fld id="{2B2225B7-14D2-4B83-9463-E78E66ECF1B1}" type="slidenum">
              <a:rPr lang="en-US" smtClean="0"/>
              <a:t>3</a:t>
            </a:fld>
            <a:endParaRPr lang="en-US" dirty="0"/>
          </a:p>
        </p:txBody>
      </p:sp>
    </p:spTree>
    <p:extLst>
      <p:ext uri="{BB962C8B-B14F-4D97-AF65-F5344CB8AC3E}">
        <p14:creationId xmlns:p14="http://schemas.microsoft.com/office/powerpoint/2010/main" val="81899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eaLnBrk="1" hangingPunct="1">
              <a:spcBef>
                <a:spcPts val="700"/>
              </a:spcBef>
              <a:buClr>
                <a:schemeClr val="tx2"/>
              </a:buClr>
              <a:buSzPct val="95000"/>
              <a:buFont typeface="Wingdings" panose="05000000000000000000" pitchFamily="2" charset="2"/>
              <a:buChar char=""/>
            </a:pPr>
            <a:r>
              <a:rPr lang="en-US" altLang="en-US" sz="3000" dirty="0">
                <a:latin typeface="Corbel" panose="020B0503020204020204" pitchFamily="34" charset="0"/>
              </a:rPr>
              <a:t>Discuss measurement </a:t>
            </a:r>
            <a:r>
              <a:rPr lang="en-US" altLang="en-US" sz="3000" b="0" dirty="0">
                <a:latin typeface="Corbel" panose="020B0503020204020204" pitchFamily="34" charset="0"/>
              </a:rPr>
              <a:t>of the fundus.</a:t>
            </a:r>
          </a:p>
          <a:p>
            <a:pPr marL="628650" lvl="1" indent="-171450" eaLnBrk="1" hangingPunct="1">
              <a:spcBef>
                <a:spcPts val="700"/>
              </a:spcBef>
              <a:buClr>
                <a:schemeClr val="tx2"/>
              </a:buClr>
              <a:buSzPct val="95000"/>
              <a:buFont typeface="Wingdings" panose="05000000000000000000" pitchFamily="2" charset="2"/>
              <a:buChar char=""/>
            </a:pPr>
            <a:r>
              <a:rPr lang="en-US" altLang="en-US" sz="3000" b="0" dirty="0">
                <a:latin typeface="Corbel" panose="020B0503020204020204" pitchFamily="34" charset="0"/>
              </a:rPr>
              <a:t>Measurement of the fundus may indicate developmental problems.</a:t>
            </a:r>
          </a:p>
          <a:p>
            <a:pPr marL="1085850" lvl="2" indent="-171450" eaLnBrk="1" hangingPunct="1">
              <a:spcBef>
                <a:spcPts val="700"/>
              </a:spcBef>
              <a:buClr>
                <a:schemeClr val="tx2"/>
              </a:buClr>
              <a:buSzPct val="95000"/>
              <a:buFont typeface="Wingdings" panose="05000000000000000000" pitchFamily="2" charset="2"/>
              <a:buChar char=""/>
            </a:pPr>
            <a:r>
              <a:rPr lang="en-US" altLang="en-US" sz="2600" b="0" dirty="0">
                <a:latin typeface="Corbel" panose="020B0503020204020204" pitchFamily="34" charset="0"/>
              </a:rPr>
              <a:t>Lay patient on their back.</a:t>
            </a:r>
          </a:p>
          <a:p>
            <a:pPr marL="1828800" lvl="3" indent="-457200" eaLnBrk="1" hangingPunct="1">
              <a:spcBef>
                <a:spcPts val="700"/>
              </a:spcBef>
              <a:buClr>
                <a:schemeClr val="tx2"/>
              </a:buClr>
              <a:buSzPct val="95000"/>
              <a:buFont typeface="Arial" panose="020B0604020202020204" pitchFamily="34" charset="0"/>
              <a:buChar char="•"/>
            </a:pPr>
            <a:r>
              <a:rPr lang="en-US" altLang="en-US" sz="2600" b="0" dirty="0">
                <a:latin typeface="Corbel" panose="020B0503020204020204" pitchFamily="34" charset="0"/>
              </a:rPr>
              <a:t>Use a tape measure to measure from the symphysis pubis to the highest part of the uterus.</a:t>
            </a:r>
          </a:p>
          <a:p>
            <a:pPr marL="1828800" lvl="3" indent="-457200" eaLnBrk="1" hangingPunct="1">
              <a:spcBef>
                <a:spcPts val="700"/>
              </a:spcBef>
              <a:buClr>
                <a:schemeClr val="tx2"/>
              </a:buClr>
              <a:buSzPct val="95000"/>
              <a:buFont typeface="Arial" panose="020B0604020202020204" pitchFamily="34" charset="0"/>
              <a:buChar char="•"/>
            </a:pPr>
            <a:r>
              <a:rPr lang="en-US" altLang="en-US" sz="2600" b="0" dirty="0">
                <a:latin typeface="Corbel" panose="020B0503020204020204" pitchFamily="34" charset="0"/>
              </a:rPr>
              <a:t>Ensure measurement matches gestational age.</a:t>
            </a:r>
          </a:p>
          <a:p>
            <a:pPr marL="1828800" lvl="3" indent="-457200" eaLnBrk="1" hangingPunct="1">
              <a:spcBef>
                <a:spcPts val="700"/>
              </a:spcBef>
              <a:buClr>
                <a:schemeClr val="tx2"/>
              </a:buClr>
              <a:buSzPct val="95000"/>
              <a:buFont typeface="Arial" panose="020B0604020202020204" pitchFamily="34" charset="0"/>
              <a:buChar char="•"/>
            </a:pPr>
            <a:r>
              <a:rPr lang="en-US" altLang="en-US" sz="2600" b="0" dirty="0">
                <a:latin typeface="Corbel" panose="020B0503020204020204" pitchFamily="34" charset="0"/>
              </a:rPr>
              <a:t>Measurement is more accurate after 20 weeks, once the fundus passes the belly button.</a:t>
            </a:r>
          </a:p>
          <a:p>
            <a:pPr marL="2743200" lvl="5" indent="-457200" eaLnBrk="1" hangingPunct="1">
              <a:spcBef>
                <a:spcPts val="700"/>
              </a:spcBef>
              <a:buClr>
                <a:schemeClr val="tx2"/>
              </a:buClr>
              <a:buSzPct val="95000"/>
              <a:buFont typeface="Arial" panose="020B0604020202020204" pitchFamily="34" charset="0"/>
              <a:buChar char="•"/>
            </a:pPr>
            <a:r>
              <a:rPr lang="en-US" altLang="en-US" sz="2600" b="0" dirty="0">
                <a:latin typeface="Corbel" panose="020B0503020204020204" pitchFamily="34" charset="0"/>
              </a:rPr>
              <a:t>At 12 weeks, the fundus is above the symphysis pubis.</a:t>
            </a:r>
          </a:p>
          <a:p>
            <a:pPr marL="2743200" lvl="5" indent="-457200" eaLnBrk="1" hangingPunct="1">
              <a:spcBef>
                <a:spcPts val="700"/>
              </a:spcBef>
              <a:buClr>
                <a:schemeClr val="tx2"/>
              </a:buClr>
              <a:buSzPct val="95000"/>
              <a:buFont typeface="Arial" panose="020B0604020202020204" pitchFamily="34" charset="0"/>
              <a:buChar char="•"/>
            </a:pPr>
            <a:r>
              <a:rPr lang="en-US" altLang="en-US" sz="2600" b="0" dirty="0">
                <a:latin typeface="Corbel" panose="020B0503020204020204" pitchFamily="34" charset="0"/>
              </a:rPr>
              <a:t>At 12 to 20 weeks, the fundus is between the symphysis pubis and the belly button.</a:t>
            </a:r>
          </a:p>
          <a:p>
            <a:pPr marL="2743200" lvl="5" indent="-457200" eaLnBrk="1" hangingPunct="1">
              <a:spcBef>
                <a:spcPts val="700"/>
              </a:spcBef>
              <a:buClr>
                <a:schemeClr val="tx2"/>
              </a:buClr>
              <a:buSzPct val="95000"/>
              <a:buFont typeface="Arial" panose="020B0604020202020204" pitchFamily="34" charset="0"/>
              <a:buChar char="•"/>
            </a:pPr>
            <a:r>
              <a:rPr lang="en-US" altLang="en-US" sz="2600" b="0" dirty="0">
                <a:latin typeface="Corbel" panose="020B0503020204020204" pitchFamily="34" charset="0"/>
              </a:rPr>
              <a:t>Once the length reaches 20</a:t>
            </a:r>
            <a:r>
              <a:rPr lang="en-US" altLang="en-US" sz="2600" b="0" dirty="0">
                <a:latin typeface="Calibri" panose="020F0502020204030204" pitchFamily="34" charset="0"/>
              </a:rPr>
              <a:t>‒</a:t>
            </a:r>
            <a:r>
              <a:rPr lang="en-US" altLang="en-US" sz="2600" b="0" dirty="0">
                <a:latin typeface="Corbel" panose="020B0503020204020204" pitchFamily="34" charset="0"/>
              </a:rPr>
              <a:t>36 cm, the fundus reflects the mother’s weeks in pregnancy.</a:t>
            </a:r>
          </a:p>
          <a:p>
            <a:pPr marL="3200400" lvl="6" indent="-457200" eaLnBrk="1" hangingPunct="1">
              <a:spcBef>
                <a:spcPts val="700"/>
              </a:spcBef>
              <a:buClr>
                <a:schemeClr val="tx2"/>
              </a:buClr>
              <a:buSzPct val="95000"/>
              <a:buFont typeface="Arial" panose="020B0604020202020204" pitchFamily="34" charset="0"/>
              <a:buChar char="•"/>
            </a:pPr>
            <a:r>
              <a:rPr lang="en-US" sz="2800" b="0" dirty="0"/>
              <a:t>Viable gestational age is at least 24 weeks. </a:t>
            </a:r>
          </a:p>
          <a:p>
            <a:pPr marL="3200400" lvl="6" indent="-457200" eaLnBrk="1" hangingPunct="1">
              <a:spcBef>
                <a:spcPts val="700"/>
              </a:spcBef>
              <a:buClr>
                <a:schemeClr val="tx2"/>
              </a:buClr>
              <a:buSzPct val="95000"/>
              <a:buFont typeface="Arial" panose="020B0604020202020204" pitchFamily="34" charset="0"/>
              <a:buChar char="•"/>
            </a:pPr>
            <a:r>
              <a:rPr lang="en-US" sz="2800" b="0" dirty="0"/>
              <a:t>Most infants born at 26 weeks are extremely viable, below 22 weeks the newborn is not likely viable.</a:t>
            </a:r>
            <a:endParaRPr lang="en-US" sz="2600" b="0" dirty="0">
              <a:latin typeface="Corbel" panose="020B0503020204020204" pitchFamily="34" charset="0"/>
            </a:endParaRPr>
          </a:p>
          <a:p>
            <a:pPr marL="2743200" lvl="5" indent="-457200" eaLnBrk="1" hangingPunct="1">
              <a:spcBef>
                <a:spcPts val="700"/>
              </a:spcBef>
              <a:buClr>
                <a:schemeClr val="tx2"/>
              </a:buClr>
              <a:buSzPct val="95000"/>
              <a:buFont typeface="Arial" panose="020B0604020202020204" pitchFamily="34" charset="0"/>
              <a:buChar char="•"/>
            </a:pPr>
            <a:r>
              <a:rPr lang="en-US" altLang="en-US" sz="2600" b="0" dirty="0">
                <a:latin typeface="Corbel" panose="020B0503020204020204" pitchFamily="34" charset="0"/>
              </a:rPr>
              <a:t>At 36 weeks, the fundus is at the xiphoid process.</a:t>
            </a:r>
          </a:p>
          <a:p>
            <a:pPr marL="2743200" lvl="5" indent="-457200" eaLnBrk="1" hangingPunct="1">
              <a:spcBef>
                <a:spcPts val="700"/>
              </a:spcBef>
              <a:buClr>
                <a:schemeClr val="tx2"/>
              </a:buClr>
              <a:buSzPct val="95000"/>
              <a:buFont typeface="Arial" panose="020B0604020202020204" pitchFamily="34" charset="0"/>
              <a:buChar char="•"/>
            </a:pPr>
            <a:r>
              <a:rPr lang="en-US" altLang="en-US" sz="2600" b="0" dirty="0">
                <a:latin typeface="Corbel" panose="020B0503020204020204" pitchFamily="34" charset="0"/>
              </a:rPr>
              <a:t>By 37 to 40 weeks, the fundus moves down about 4 cm as the baby moves down to pelvic cavity and the body prepares for birthing.</a:t>
            </a:r>
          </a:p>
          <a:p>
            <a:pPr marL="2286000" lvl="4" indent="-457200" eaLnBrk="1" hangingPunct="1">
              <a:spcBef>
                <a:spcPts val="700"/>
              </a:spcBef>
              <a:buClr>
                <a:schemeClr val="tx2"/>
              </a:buClr>
              <a:buSzPct val="95000"/>
              <a:buFont typeface="Arial" panose="020B0604020202020204" pitchFamily="34" charset="0"/>
              <a:buChar char="•"/>
            </a:pPr>
            <a:r>
              <a:rPr lang="en-US" altLang="en-US" sz="2600" b="0" dirty="0">
                <a:latin typeface="Corbel" panose="020B0503020204020204" pitchFamily="34" charset="0"/>
              </a:rPr>
              <a:t>A measurement that differs from what is expected could indicate:</a:t>
            </a:r>
          </a:p>
          <a:p>
            <a:pPr marL="2628900" lvl="5" indent="-342900" eaLnBrk="1" hangingPunct="1">
              <a:spcBef>
                <a:spcPts val="700"/>
              </a:spcBef>
              <a:buClr>
                <a:schemeClr val="tx2"/>
              </a:buClr>
              <a:buSzPct val="95000"/>
              <a:buFont typeface="Arial" panose="020B0604020202020204" pitchFamily="34" charset="0"/>
              <a:buChar char="•"/>
            </a:pPr>
            <a:r>
              <a:rPr lang="en-US" altLang="en-US" sz="2400" b="0" dirty="0">
                <a:latin typeface="Corbel" panose="020B0503020204020204" pitchFamily="34" charset="0"/>
              </a:rPr>
              <a:t>Uterine growth problems or breech position</a:t>
            </a:r>
          </a:p>
          <a:p>
            <a:pPr marL="2628900" lvl="5" indent="-342900" eaLnBrk="1" hangingPunct="1">
              <a:spcBef>
                <a:spcPts val="700"/>
              </a:spcBef>
              <a:buClr>
                <a:schemeClr val="tx2"/>
              </a:buClr>
              <a:buSzPct val="95000"/>
              <a:buFont typeface="Arial" panose="020B0604020202020204" pitchFamily="34" charset="0"/>
              <a:buChar char="•"/>
            </a:pPr>
            <a:r>
              <a:rPr lang="en-US" altLang="en-US" sz="2400" dirty="0">
                <a:latin typeface="Corbel" panose="020B0503020204020204" pitchFamily="34" charset="0"/>
              </a:rPr>
              <a:t>Possibility of twins</a:t>
            </a:r>
          </a:p>
        </p:txBody>
      </p:sp>
      <p:sp>
        <p:nvSpPr>
          <p:cNvPr id="4" name="Slide Number Placeholder 3"/>
          <p:cNvSpPr>
            <a:spLocks noGrp="1"/>
          </p:cNvSpPr>
          <p:nvPr>
            <p:ph type="sldNum" sz="quarter" idx="5"/>
          </p:nvPr>
        </p:nvSpPr>
        <p:spPr/>
        <p:txBody>
          <a:bodyPr/>
          <a:lstStyle/>
          <a:p>
            <a:fld id="{0806351A-5C22-4CB6-AFB9-923ABF2A3A6C}" type="slidenum">
              <a:rPr lang="en-US" smtClean="0"/>
              <a:t>4</a:t>
            </a:fld>
            <a:endParaRPr lang="en-US" dirty="0"/>
          </a:p>
        </p:txBody>
      </p:sp>
    </p:spTree>
    <p:extLst>
      <p:ext uri="{BB962C8B-B14F-4D97-AF65-F5344CB8AC3E}">
        <p14:creationId xmlns:p14="http://schemas.microsoft.com/office/powerpoint/2010/main" val="3555161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Discuss these terms and what they mean:</a:t>
            </a:r>
          </a:p>
          <a:p>
            <a:pPr marL="628650" lvl="1" indent="-171450">
              <a:buFont typeface="Arial" panose="020B0604020202020204" pitchFamily="34" charset="0"/>
              <a:buChar char="•"/>
            </a:pPr>
            <a:r>
              <a:rPr lang="en-US" b="0" dirty="0"/>
              <a:t>G – Gravida. The number of times a woman has been pregnant, regardless of pregnancy outcome.</a:t>
            </a:r>
          </a:p>
          <a:p>
            <a:pPr marL="628650" lvl="1" indent="-171450">
              <a:buFont typeface="Arial" panose="020B0604020202020204" pitchFamily="34" charset="0"/>
              <a:buChar char="•"/>
            </a:pPr>
            <a:r>
              <a:rPr lang="en-US" b="0" dirty="0"/>
              <a:t>T – Term. The number of pregnancies delivered at 37 weeks 0 days of gestation and beyond.</a:t>
            </a:r>
          </a:p>
          <a:p>
            <a:pPr marL="628650" lvl="1" indent="-171450">
              <a:buFont typeface="Arial" panose="020B0604020202020204" pitchFamily="34" charset="0"/>
              <a:buChar char="•"/>
            </a:pPr>
            <a:r>
              <a:rPr lang="en-US" b="0" dirty="0"/>
              <a:t>P – Preterm.</a:t>
            </a:r>
            <a:r>
              <a:rPr lang="en-US" b="0" baseline="0" dirty="0"/>
              <a:t> </a:t>
            </a:r>
            <a:r>
              <a:rPr lang="en-US" b="0" dirty="0"/>
              <a:t>The number of pregnancies delivered from 20 weeks 0 days of gestation through 36 weeks 6 days of gestation.</a:t>
            </a:r>
          </a:p>
          <a:p>
            <a:pPr marL="628650" lvl="1" indent="-171450">
              <a:buFont typeface="Arial" panose="020B0604020202020204" pitchFamily="34" charset="0"/>
              <a:buChar char="•"/>
            </a:pPr>
            <a:r>
              <a:rPr lang="en-US" b="0" dirty="0"/>
              <a:t>A – Abortion. The number of pregnancies ending before 20 weeks 0 days gestation; these may be spontaneous (miscarriage) or induced abortions.</a:t>
            </a:r>
          </a:p>
          <a:p>
            <a:pPr marL="628650" lvl="1" indent="-171450">
              <a:buFont typeface="Arial" panose="020B0604020202020204" pitchFamily="34" charset="0"/>
              <a:buChar char="•"/>
            </a:pPr>
            <a:r>
              <a:rPr lang="en-US" b="0" dirty="0"/>
              <a:t>L – Living. The number of currently living children.</a:t>
            </a:r>
          </a:p>
          <a:p>
            <a:pPr marL="171450" lvl="1" indent="-171450">
              <a:buFont typeface="Arial" panose="020B0604020202020204" pitchFamily="34" charset="0"/>
              <a:buChar char="•"/>
            </a:pPr>
            <a:r>
              <a:rPr lang="en-US" b="0" dirty="0"/>
              <a:t>Practitioners may also hear gravida/para in referring to a woman’s pregnancy history. Para is an umbrella term for all pregnancies that reached viable status (i.e., &gt;20 weeks gestation). </a:t>
            </a:r>
          </a:p>
        </p:txBody>
      </p:sp>
      <p:sp>
        <p:nvSpPr>
          <p:cNvPr id="4" name="Slide Number Placeholder 3"/>
          <p:cNvSpPr>
            <a:spLocks noGrp="1"/>
          </p:cNvSpPr>
          <p:nvPr>
            <p:ph type="sldNum" sz="quarter" idx="5"/>
          </p:nvPr>
        </p:nvSpPr>
        <p:spPr/>
        <p:txBody>
          <a:bodyPr/>
          <a:lstStyle/>
          <a:p>
            <a:fld id="{0806351A-5C22-4CB6-AFB9-923ABF2A3A6C}" type="slidenum">
              <a:rPr lang="en-US" smtClean="0"/>
              <a:t>5</a:t>
            </a:fld>
            <a:endParaRPr lang="en-US" dirty="0"/>
          </a:p>
        </p:txBody>
      </p:sp>
    </p:spTree>
    <p:extLst>
      <p:ext uri="{BB962C8B-B14F-4D97-AF65-F5344CB8AC3E}">
        <p14:creationId xmlns:p14="http://schemas.microsoft.com/office/powerpoint/2010/main" val="1200640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Potential high-risk deliveries include: </a:t>
            </a:r>
          </a:p>
          <a:p>
            <a:pPr marL="628650" lvl="1" indent="-171450">
              <a:buFont typeface="Arial" panose="020B0604020202020204" pitchFamily="34" charset="0"/>
              <a:buChar char="•"/>
            </a:pPr>
            <a:r>
              <a:rPr lang="en-US" dirty="0"/>
              <a:t>Multiple previous births </a:t>
            </a:r>
          </a:p>
          <a:p>
            <a:pPr marL="1085850" lvl="2" indent="-171450">
              <a:buFont typeface="Arial" panose="020B0604020202020204" pitchFamily="34" charset="0"/>
              <a:buChar char="•"/>
            </a:pPr>
            <a:r>
              <a:rPr lang="en-US" dirty="0"/>
              <a:t>Increases the risk of rapid progression of the delivery. </a:t>
            </a:r>
          </a:p>
          <a:p>
            <a:pPr marL="628650" lvl="1" indent="-171450">
              <a:buFont typeface="Arial" panose="020B0604020202020204" pitchFamily="34" charset="0"/>
              <a:buChar char="•"/>
            </a:pPr>
            <a:r>
              <a:rPr lang="en-US" dirty="0"/>
              <a:t>Prematurity </a:t>
            </a:r>
          </a:p>
          <a:p>
            <a:pPr marL="1085850" lvl="2" indent="-171450">
              <a:buFont typeface="Arial" panose="020B0604020202020204" pitchFamily="34" charset="0"/>
              <a:buChar char="•"/>
            </a:pPr>
            <a:r>
              <a:rPr lang="en-US" dirty="0"/>
              <a:t>Delivery of less than or equal to 36 weeks, indicates a greater chance the newborn will need sustained resuscitation and specialty care. </a:t>
            </a:r>
          </a:p>
          <a:p>
            <a:pPr marL="628650" lvl="1" indent="-171450">
              <a:buFont typeface="Arial" panose="020B0604020202020204" pitchFamily="34" charset="0"/>
              <a:buChar char="•"/>
            </a:pPr>
            <a:r>
              <a:rPr lang="en-US" dirty="0"/>
              <a:t>Carrying multiple babies</a:t>
            </a:r>
          </a:p>
          <a:p>
            <a:pPr marL="1085850" lvl="2" indent="-171450">
              <a:buFont typeface="Arial" panose="020B0604020202020204" pitchFamily="34" charset="0"/>
              <a:buChar char="•"/>
            </a:pPr>
            <a:r>
              <a:rPr lang="en-US" dirty="0"/>
              <a:t>Associated with a higher risk of preterm delivery and complications that may require advanced resuscitation of the newborns and specialized hospital care.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 may need to call for additional personnel in order to provide adequate care for both mother and baby or when faced with the imminent delivery of multiple babies. </a:t>
            </a:r>
          </a:p>
          <a:p>
            <a:pPr marL="628650" lvl="1" indent="-171450">
              <a:buFont typeface="Arial" panose="020B0604020202020204" pitchFamily="34" charset="0"/>
              <a:buChar char="•"/>
            </a:pPr>
            <a:r>
              <a:rPr lang="en-US" dirty="0"/>
              <a:t>Presence of meconium</a:t>
            </a:r>
          </a:p>
          <a:p>
            <a:pPr marL="1085850" lvl="2" indent="-171450">
              <a:buFont typeface="Arial" panose="020B0604020202020204" pitchFamily="34" charset="0"/>
              <a:buChar char="•"/>
            </a:pPr>
            <a:r>
              <a:rPr lang="en-US" dirty="0"/>
              <a:t>Brown- or green-colored fluid after membrane rupture signals intrauterine fetal distress and an increased risk of the need for resuscitation. </a:t>
            </a:r>
          </a:p>
          <a:p>
            <a:pPr marL="628650" lvl="1" indent="-171450">
              <a:buFont typeface="Arial" panose="020B0604020202020204" pitchFamily="34" charset="0"/>
              <a:buChar char="•"/>
            </a:pPr>
            <a:r>
              <a:rPr lang="en-US" dirty="0"/>
              <a:t>Placental abnormalities</a:t>
            </a:r>
          </a:p>
          <a:p>
            <a:pPr marL="1085850" lvl="2" indent="-171450">
              <a:buFont typeface="Arial" panose="020B0604020202020204" pitchFamily="34" charset="0"/>
              <a:buChar char="•"/>
            </a:pPr>
            <a:r>
              <a:rPr lang="en-US" dirty="0"/>
              <a:t>Placental abnormalities, such as placenta previa, have an increased risk of significant bleeding that may compromise both mother and baby.</a:t>
            </a:r>
          </a:p>
          <a:p>
            <a:endParaRPr lang="en-US" dirty="0"/>
          </a:p>
        </p:txBody>
      </p:sp>
      <p:sp>
        <p:nvSpPr>
          <p:cNvPr id="4" name="Slide Number Placeholder 3"/>
          <p:cNvSpPr>
            <a:spLocks noGrp="1"/>
          </p:cNvSpPr>
          <p:nvPr>
            <p:ph type="sldNum" sz="quarter" idx="5"/>
          </p:nvPr>
        </p:nvSpPr>
        <p:spPr/>
        <p:txBody>
          <a:bodyPr/>
          <a:lstStyle/>
          <a:p>
            <a:fld id="{0806351A-5C22-4CB6-AFB9-923ABF2A3A6C}" type="slidenum">
              <a:rPr lang="en-US" smtClean="0"/>
              <a:t>6</a:t>
            </a:fld>
            <a:endParaRPr lang="en-US" dirty="0"/>
          </a:p>
        </p:txBody>
      </p:sp>
    </p:spTree>
    <p:extLst>
      <p:ext uri="{BB962C8B-B14F-4D97-AF65-F5344CB8AC3E}">
        <p14:creationId xmlns:p14="http://schemas.microsoft.com/office/powerpoint/2010/main" val="3183046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a:t>Instructor Notes</a:t>
            </a:r>
          </a:p>
          <a:p>
            <a:endParaRPr lang="en-US" b="0" dirty="0"/>
          </a:p>
          <a:p>
            <a:pPr marL="171450" indent="-171450">
              <a:buFont typeface="Arial" panose="020B0604020202020204" pitchFamily="34" charset="0"/>
              <a:buChar char="•"/>
            </a:pPr>
            <a:r>
              <a:rPr lang="en-US" b="0" dirty="0"/>
              <a:t>OB complications</a:t>
            </a:r>
            <a:endParaRPr lang="en-US" b="1" dirty="0"/>
          </a:p>
          <a:p>
            <a:pPr marL="628650" lvl="1" indent="-171450">
              <a:buFont typeface="Arial" panose="020B0604020202020204" pitchFamily="34" charset="0"/>
              <a:buChar char="•"/>
            </a:pPr>
            <a:r>
              <a:rPr lang="en-US" b="0" dirty="0"/>
              <a:t>Placenta previa </a:t>
            </a:r>
          </a:p>
          <a:p>
            <a:pPr marL="1085850" lvl="2" indent="-171450" eaLnBrk="1" hangingPunct="1">
              <a:spcBef>
                <a:spcPct val="0"/>
              </a:spcBef>
              <a:buFont typeface="Arial" panose="020B0604020202020204" pitchFamily="34" charset="0"/>
              <a:buChar char="•"/>
              <a:defRPr/>
            </a:pPr>
            <a:r>
              <a:rPr lang="en-US" altLang="en-US" sz="2400" dirty="0"/>
              <a:t>Abnormal implantation of placenta on lower half of uterine wall, partially or completely covering the cervical opening. </a:t>
            </a:r>
          </a:p>
          <a:p>
            <a:pPr marL="1085850" lvl="2" indent="-171450" eaLnBrk="1" hangingPunct="1">
              <a:spcBef>
                <a:spcPct val="0"/>
              </a:spcBef>
              <a:buFont typeface="Arial" panose="020B0604020202020204" pitchFamily="34" charset="0"/>
              <a:buChar char="•"/>
              <a:defRPr/>
            </a:pPr>
            <a:r>
              <a:rPr lang="en-US" altLang="en-US" sz="2400" dirty="0"/>
              <a:t>Pulls placenta away from uterine wall, causing bright red vaginal bleeding. As the mother enters labor, cervical dilation causes tearing of the placenta and hemorrhage. </a:t>
            </a:r>
            <a:endParaRPr lang="en-US" b="0" dirty="0"/>
          </a:p>
          <a:p>
            <a:pPr marL="1543050" lvl="3" indent="-171450">
              <a:buFont typeface="Arial" panose="020B0604020202020204" pitchFamily="34" charset="0"/>
              <a:buChar char="•"/>
            </a:pPr>
            <a:r>
              <a:rPr lang="en-US" b="0" dirty="0"/>
              <a:t>Classically presents as painless vaginal bleeding in the third trimester. </a:t>
            </a:r>
          </a:p>
          <a:p>
            <a:pPr marL="1543050" lvl="3" indent="-171450">
              <a:buFont typeface="Arial" panose="020B0604020202020204" pitchFamily="34" charset="0"/>
              <a:buChar char="•"/>
            </a:pPr>
            <a:r>
              <a:rPr lang="en-US" b="0" dirty="0"/>
              <a:t>Symptoms</a:t>
            </a:r>
          </a:p>
          <a:p>
            <a:pPr marL="2000250" lvl="4" indent="-171450">
              <a:buFont typeface="Arial" panose="020B0604020202020204" pitchFamily="34" charset="0"/>
              <a:buChar char="•"/>
            </a:pPr>
            <a:r>
              <a:rPr lang="en-US" b="0" dirty="0"/>
              <a:t>Vaginal bleeding (usually occurs in third trimester, may be bright red) that is painless.</a:t>
            </a:r>
          </a:p>
          <a:p>
            <a:pPr marL="2000250" lvl="4" indent="-171450">
              <a:buFont typeface="Arial" panose="020B0604020202020204" pitchFamily="34" charset="0"/>
              <a:buChar char="•"/>
            </a:pPr>
            <a:r>
              <a:rPr lang="en-US" b="0" dirty="0"/>
              <a:t>Hypotension if bleeding is severe.</a:t>
            </a:r>
          </a:p>
          <a:p>
            <a:pPr marL="2000250" lvl="4" indent="-171450">
              <a:buFont typeface="Arial" panose="020B0604020202020204" pitchFamily="34" charset="0"/>
              <a:buChar char="•"/>
            </a:pPr>
            <a:r>
              <a:rPr lang="en-US" b="0" dirty="0"/>
              <a:t>Tachycardia.</a:t>
            </a:r>
          </a:p>
          <a:p>
            <a:pPr marL="2000250" lvl="4" indent="-171450">
              <a:buFont typeface="Arial" panose="020B0604020202020204" pitchFamily="34" charset="0"/>
              <a:buChar char="•"/>
            </a:pPr>
            <a:r>
              <a:rPr lang="en-US" b="0" dirty="0"/>
              <a:t>Uterus remains soft and nontender.</a:t>
            </a:r>
          </a:p>
          <a:p>
            <a:pPr marL="1543050" lvl="3" indent="-171450">
              <a:buFont typeface="Arial" panose="020B0604020202020204" pitchFamily="34" charset="0"/>
              <a:buChar char="•"/>
            </a:pPr>
            <a:r>
              <a:rPr lang="en-US" b="0" dirty="0"/>
              <a:t>Treatment</a:t>
            </a:r>
          </a:p>
          <a:p>
            <a:pPr marL="2000250" lvl="4" indent="-171450">
              <a:buFont typeface="Arial" panose="020B0604020202020204" pitchFamily="34" charset="0"/>
              <a:buChar char="•"/>
            </a:pPr>
            <a:r>
              <a:rPr lang="en-US" b="0" dirty="0"/>
              <a:t>Placing a sanitary pad over vagina to measure blood loss, if vaginal bleeding is present.</a:t>
            </a:r>
          </a:p>
          <a:p>
            <a:pPr marL="2000250" lvl="4" indent="-171450">
              <a:buFont typeface="Arial" panose="020B0604020202020204" pitchFamily="34" charset="0"/>
              <a:buChar char="•"/>
            </a:pPr>
            <a:r>
              <a:rPr lang="en-US" b="0" dirty="0"/>
              <a:t>Transport in left lateral recumbent position.</a:t>
            </a:r>
          </a:p>
          <a:p>
            <a:pPr marL="2000250" lvl="4" indent="-171450">
              <a:buFont typeface="Arial" panose="020B0604020202020204" pitchFamily="34" charset="0"/>
              <a:buChar char="•"/>
            </a:pPr>
            <a:r>
              <a:rPr lang="en-US" b="0" dirty="0"/>
              <a:t>Monitor and treat for shock.</a:t>
            </a:r>
          </a:p>
          <a:p>
            <a:pPr marL="2000250" lvl="4" indent="-171450">
              <a:buFont typeface="Arial" panose="020B0604020202020204" pitchFamily="34" charset="0"/>
              <a:buChar char="•"/>
            </a:pPr>
            <a:r>
              <a:rPr lang="en-US" b="0" dirty="0"/>
              <a:t>Fluid resuscitation.</a:t>
            </a:r>
          </a:p>
          <a:p>
            <a:pPr marL="2000250" lvl="4" indent="-171450">
              <a:buFont typeface="Arial" panose="020B0604020202020204" pitchFamily="34" charset="0"/>
              <a:buChar char="•"/>
            </a:pPr>
            <a:r>
              <a:rPr lang="en-US" b="0" dirty="0"/>
              <a:t>Fetal stress may increase before maternal signs are present; it is important to monitor and treat for shock early. </a:t>
            </a:r>
          </a:p>
          <a:p>
            <a:pPr marL="2000250" lvl="4" indent="-171450">
              <a:buFont typeface="Arial" panose="020B0604020202020204" pitchFamily="34" charset="0"/>
              <a:buChar char="•"/>
            </a:pPr>
            <a:r>
              <a:rPr lang="en-US" b="0" dirty="0"/>
              <a:t>Fetal monitoring if Doppler ultrasound is available. </a:t>
            </a:r>
          </a:p>
          <a:p>
            <a:pPr marL="2000250" lvl="4" indent="-171450">
              <a:buFont typeface="Arial" panose="020B0604020202020204" pitchFamily="34" charset="0"/>
              <a:buChar char="•"/>
            </a:pPr>
            <a:r>
              <a:rPr lang="en-US" b="0" dirty="0"/>
              <a:t>Attempts to deliver vaginally carry high mortality for both infant and mother. </a:t>
            </a:r>
          </a:p>
          <a:p>
            <a:pPr marL="628650" lvl="1" indent="-171450">
              <a:buFont typeface="Arial" panose="020B0604020202020204" pitchFamily="34" charset="0"/>
              <a:buChar char="•"/>
            </a:pPr>
            <a:r>
              <a:rPr lang="en-US" b="0" dirty="0"/>
              <a:t>Placenta abruptio</a:t>
            </a:r>
          </a:p>
          <a:p>
            <a:pPr marL="1085850" lvl="2" indent="-171450">
              <a:buFont typeface="Arial" panose="020B0604020202020204" pitchFamily="34" charset="0"/>
              <a:buChar char="•"/>
            </a:pPr>
            <a:r>
              <a:rPr lang="en-US" b="0" dirty="0"/>
              <a:t>The placenta separates from the uterus before childbirth. Consider the extent of separation (partial or complete) and the location of separation (marginal or central).</a:t>
            </a:r>
          </a:p>
          <a:p>
            <a:pPr marL="1543050" lvl="3" indent="-171450" eaLnBrk="1" hangingPunct="1">
              <a:spcBef>
                <a:spcPct val="0"/>
              </a:spcBef>
              <a:buFont typeface="Arial" panose="020B0604020202020204" pitchFamily="34" charset="0"/>
              <a:buChar char="•"/>
              <a:defRPr/>
            </a:pPr>
            <a:r>
              <a:rPr lang="en-US" altLang="en-US" sz="2400" dirty="0"/>
              <a:t>Partial abruption </a:t>
            </a:r>
          </a:p>
          <a:p>
            <a:pPr marL="2000250" lvl="4" indent="-171450" eaLnBrk="1" hangingPunct="1">
              <a:spcBef>
                <a:spcPct val="0"/>
              </a:spcBef>
              <a:buFont typeface="Arial" panose="020B0604020202020204" pitchFamily="34" charset="0"/>
              <a:buChar char="•"/>
              <a:defRPr/>
            </a:pPr>
            <a:r>
              <a:rPr lang="en-US" altLang="en-US" sz="2400" dirty="0"/>
              <a:t>Vaginal bleeding but no increase in pain.</a:t>
            </a:r>
          </a:p>
          <a:p>
            <a:pPr marL="1543050" lvl="3" indent="-171450" eaLnBrk="1" hangingPunct="1">
              <a:spcBef>
                <a:spcPct val="0"/>
              </a:spcBef>
              <a:buFont typeface="Arial" panose="020B0604020202020204" pitchFamily="34" charset="0"/>
              <a:buChar char="•"/>
              <a:defRPr/>
            </a:pPr>
            <a:r>
              <a:rPr lang="en-US" altLang="en-US" sz="2400" dirty="0"/>
              <a:t>Complete abruptio placentae </a:t>
            </a:r>
          </a:p>
          <a:p>
            <a:pPr marL="2000250" lvl="4" indent="-171450" eaLnBrk="1" hangingPunct="1">
              <a:spcBef>
                <a:spcPct val="0"/>
              </a:spcBef>
              <a:buFont typeface="Arial" panose="020B0604020202020204" pitchFamily="34" charset="0"/>
              <a:buChar char="•"/>
              <a:defRPr/>
            </a:pPr>
            <a:r>
              <a:rPr lang="en-US" altLang="en-US" sz="2400" dirty="0"/>
              <a:t>Vaginal bleeding and/or maternal hypotension.</a:t>
            </a:r>
          </a:p>
          <a:p>
            <a:pPr marL="1543050" lvl="3" indent="-171450" eaLnBrk="1" hangingPunct="1">
              <a:spcBef>
                <a:spcPct val="0"/>
              </a:spcBef>
              <a:buFont typeface="Arial" panose="020B0604020202020204" pitchFamily="34" charset="0"/>
              <a:buChar char="•"/>
              <a:defRPr/>
            </a:pPr>
            <a:r>
              <a:rPr lang="en-US" altLang="en-US" sz="2400" dirty="0"/>
              <a:t>Central abruption</a:t>
            </a:r>
          </a:p>
          <a:p>
            <a:pPr marL="2000250" lvl="4" indent="-171450" eaLnBrk="1" hangingPunct="1">
              <a:spcBef>
                <a:spcPct val="0"/>
              </a:spcBef>
              <a:buFont typeface="Arial" panose="020B0604020202020204" pitchFamily="34" charset="0"/>
              <a:buChar char="•"/>
              <a:defRPr/>
            </a:pPr>
            <a:r>
              <a:rPr lang="en-US" altLang="en-US" sz="2400" dirty="0"/>
              <a:t>Placenta separates centrally; bleeding trapped between placenta and uterine wall; no vaginal bleeding; sudden sharp, tearing pain and development of stiff, boardlike abdome</a:t>
            </a:r>
            <a:r>
              <a:rPr lang="en-US" altLang="en-US" sz="2400" b="0" dirty="0"/>
              <a:t>n.</a:t>
            </a:r>
          </a:p>
          <a:p>
            <a:pPr marL="1543050" lvl="3" indent="-171450" eaLnBrk="1" hangingPunct="1">
              <a:spcBef>
                <a:spcPct val="0"/>
              </a:spcBef>
              <a:buFont typeface="Arial" panose="020B0604020202020204" pitchFamily="34" charset="0"/>
              <a:buChar char="•"/>
              <a:defRPr/>
            </a:pPr>
            <a:r>
              <a:rPr lang="en-US" altLang="en-US" sz="2400" dirty="0"/>
              <a:t>Marginal abruption</a:t>
            </a:r>
          </a:p>
          <a:p>
            <a:pPr marL="2000250" lvl="4" indent="-171450" eaLnBrk="1" hangingPunct="1">
              <a:spcBef>
                <a:spcPct val="0"/>
              </a:spcBef>
              <a:buFont typeface="Arial" panose="020B0604020202020204" pitchFamily="34" charset="0"/>
              <a:buChar char="•"/>
              <a:defRPr/>
            </a:pPr>
            <a:r>
              <a:rPr lang="en-US" altLang="en-US" sz="2400" dirty="0"/>
              <a:t>Most common; placenta is near the cervix; blood collects below the chorionic membrane. </a:t>
            </a:r>
            <a:endParaRPr lang="en-US" b="0" dirty="0"/>
          </a:p>
          <a:p>
            <a:pPr marL="1085850" lvl="2" indent="-171450">
              <a:buFont typeface="Arial" panose="020B0604020202020204" pitchFamily="34" charset="0"/>
              <a:buChar char="•"/>
            </a:pPr>
            <a:r>
              <a:rPr lang="en-US" b="0" dirty="0"/>
              <a:t>Most often occurs</a:t>
            </a:r>
            <a:r>
              <a:rPr lang="en-US" b="0" baseline="0" dirty="0"/>
              <a:t> </a:t>
            </a:r>
            <a:r>
              <a:rPr lang="en-US" b="0" dirty="0"/>
              <a:t>around 25 weeks of pregnancy. </a:t>
            </a:r>
          </a:p>
          <a:p>
            <a:pPr marL="1543050" lvl="3" indent="-171450">
              <a:buFont typeface="Arial" panose="020B0604020202020204" pitchFamily="34" charset="0"/>
              <a:buChar char="•"/>
            </a:pPr>
            <a:r>
              <a:rPr lang="en-US" b="0" dirty="0"/>
              <a:t>Trauma is the most common cause (even minor motor</a:t>
            </a:r>
            <a:r>
              <a:rPr lang="en-US" b="0" baseline="0" dirty="0"/>
              <a:t> vehicle collisions </a:t>
            </a:r>
            <a:r>
              <a:rPr lang="en-US" b="0" dirty="0"/>
              <a:t>and/or falls).</a:t>
            </a:r>
          </a:p>
          <a:p>
            <a:pPr marL="1543050" lvl="3" indent="-171450">
              <a:buFont typeface="Arial" panose="020B0604020202020204" pitchFamily="34" charset="0"/>
              <a:buChar char="•"/>
            </a:pPr>
            <a:r>
              <a:rPr lang="en-US" b="0" dirty="0"/>
              <a:t>High degree of suspicion with any form of trauma, especially in the last trimester of pregnancy</a:t>
            </a:r>
            <a:r>
              <a:rPr lang="en-US" b="1" dirty="0"/>
              <a:t>.</a:t>
            </a:r>
          </a:p>
          <a:p>
            <a:pPr marL="1085850" lvl="2" indent="-171450">
              <a:buFont typeface="Arial" panose="020B0604020202020204" pitchFamily="34" charset="0"/>
              <a:buChar char="•"/>
            </a:pPr>
            <a:r>
              <a:rPr lang="en-US" b="0" dirty="0"/>
              <a:t>Complications for the baby can include fetal distress, low birthweight, preterm delivery, and stillbirth.</a:t>
            </a:r>
          </a:p>
          <a:p>
            <a:pPr marL="1085850" lvl="2" indent="-171450">
              <a:buFont typeface="Arial" panose="020B0604020202020204" pitchFamily="34" charset="0"/>
              <a:buChar char="•"/>
            </a:pPr>
            <a:r>
              <a:rPr lang="en-US" b="0" dirty="0"/>
              <a:t>Treatment</a:t>
            </a:r>
          </a:p>
          <a:p>
            <a:pPr marL="1543050" lvl="3" indent="-171450">
              <a:buFont typeface="Arial" panose="020B0604020202020204" pitchFamily="34" charset="0"/>
              <a:buChar char="•"/>
            </a:pPr>
            <a:r>
              <a:rPr lang="en-US" b="0" dirty="0"/>
              <a:t>Place a sanitary pad over vagina to measure blood loss, if vaginal bleeding is present.</a:t>
            </a:r>
          </a:p>
          <a:p>
            <a:pPr marL="1543050" lvl="3" indent="-171450">
              <a:buFont typeface="Arial" panose="020B0604020202020204" pitchFamily="34" charset="0"/>
              <a:buChar char="•"/>
            </a:pPr>
            <a:r>
              <a:rPr lang="en-US" b="0" dirty="0"/>
              <a:t>Transport in left lateral recumbent position</a:t>
            </a:r>
            <a:r>
              <a:rPr lang="en-US" b="1" dirty="0"/>
              <a:t>.</a:t>
            </a:r>
          </a:p>
          <a:p>
            <a:pPr marL="1543050" lvl="3" indent="-171450">
              <a:buFont typeface="Arial" panose="020B0604020202020204" pitchFamily="34" charset="0"/>
              <a:buChar char="•"/>
            </a:pPr>
            <a:r>
              <a:rPr lang="en-US" b="0" dirty="0"/>
              <a:t>Monitor and treat for shock.</a:t>
            </a:r>
          </a:p>
          <a:p>
            <a:pPr marL="2000250" lvl="4" indent="-171450">
              <a:buFont typeface="Arial" panose="020B0604020202020204" pitchFamily="34" charset="0"/>
              <a:buChar char="•"/>
            </a:pPr>
            <a:r>
              <a:rPr lang="en-US" b="0" dirty="0"/>
              <a:t>Fluid resuscitation.</a:t>
            </a:r>
          </a:p>
          <a:p>
            <a:pPr marL="2000250" lvl="4" indent="-171450">
              <a:buFont typeface="Arial" panose="020B0604020202020204" pitchFamily="34" charset="0"/>
              <a:buChar char="•"/>
            </a:pPr>
            <a:r>
              <a:rPr lang="en-US" b="0" dirty="0"/>
              <a:t>Fetal stress may increase before maternal signs are present; it is important to monitor and treat for shock early. </a:t>
            </a:r>
          </a:p>
          <a:p>
            <a:pPr marL="2000250" lvl="4" indent="-171450">
              <a:buFont typeface="Arial" panose="020B0604020202020204" pitchFamily="34" charset="0"/>
              <a:buChar char="•"/>
            </a:pPr>
            <a:r>
              <a:rPr lang="en-US" b="0" dirty="0"/>
              <a:t>Fetal monitoring if Doppler ultrasound is available. </a:t>
            </a:r>
          </a:p>
          <a:p>
            <a:pPr marL="628650" lvl="1" indent="-171450">
              <a:buFont typeface="Arial" panose="020B0604020202020204" pitchFamily="34" charset="0"/>
              <a:buChar char="•"/>
            </a:pPr>
            <a:r>
              <a:rPr lang="en-US" b="0" dirty="0"/>
              <a:t>Preeclampsia</a:t>
            </a:r>
          </a:p>
          <a:p>
            <a:pPr marL="1085850" lvl="2" indent="-171450">
              <a:buFont typeface="Arial" panose="020B0604020202020204" pitchFamily="34" charset="0"/>
              <a:buChar char="•"/>
            </a:pPr>
            <a:r>
              <a:rPr lang="en-US" b="0" dirty="0"/>
              <a:t>Disorder of pregnancy characterized by the onset of high blood pressure and often a significant amount of protein in the urine. </a:t>
            </a:r>
          </a:p>
          <a:p>
            <a:pPr marL="1085850" lvl="2" indent="-171450">
              <a:buFont typeface="Arial" panose="020B0604020202020204" pitchFamily="34" charset="0"/>
              <a:buChar char="•"/>
            </a:pPr>
            <a:r>
              <a:rPr lang="en-US" b="0" dirty="0"/>
              <a:t>When it arises, the condition begins after 20 weeks of pregnancy.</a:t>
            </a:r>
          </a:p>
          <a:p>
            <a:pPr marL="1085850" lvl="2" indent="-171450">
              <a:buFont typeface="Arial" panose="020B0604020202020204" pitchFamily="34" charset="0"/>
              <a:buChar char="•"/>
            </a:pPr>
            <a:r>
              <a:rPr lang="en-US" b="0" dirty="0"/>
              <a:t>Symptoms</a:t>
            </a:r>
          </a:p>
          <a:p>
            <a:pPr marL="1543050" lvl="3" indent="-171450">
              <a:buFont typeface="Arial" panose="020B0604020202020204" pitchFamily="34" charset="0"/>
              <a:buChar char="•"/>
            </a:pPr>
            <a:r>
              <a:rPr lang="en-US" b="0" dirty="0"/>
              <a:t>Hypertension</a:t>
            </a:r>
          </a:p>
          <a:p>
            <a:pPr marL="1543050" lvl="3" indent="-171450">
              <a:buFont typeface="Arial" panose="020B0604020202020204" pitchFamily="34" charset="0"/>
              <a:buChar char="•"/>
            </a:pPr>
            <a:r>
              <a:rPr lang="en-US" b="0" dirty="0"/>
              <a:t>Swelling/edema</a:t>
            </a:r>
          </a:p>
          <a:p>
            <a:pPr marL="1543050" lvl="3" indent="-171450">
              <a:buFont typeface="Arial" panose="020B0604020202020204" pitchFamily="34" charset="0"/>
              <a:buChar char="•"/>
            </a:pPr>
            <a:r>
              <a:rPr lang="en-US" b="0" dirty="0"/>
              <a:t>Headaches</a:t>
            </a:r>
          </a:p>
          <a:p>
            <a:pPr marL="1543050" lvl="3" indent="-171450">
              <a:buFont typeface="Arial" panose="020B0604020202020204" pitchFamily="34" charset="0"/>
              <a:buChar char="•"/>
            </a:pPr>
            <a:r>
              <a:rPr lang="en-US" b="0" dirty="0"/>
              <a:t>Nausea/vomiting</a:t>
            </a:r>
          </a:p>
          <a:p>
            <a:pPr marL="1543050" lvl="3" indent="-171450">
              <a:buFont typeface="Arial" panose="020B0604020202020204" pitchFamily="34" charset="0"/>
              <a:buChar char="•"/>
            </a:pPr>
            <a:r>
              <a:rPr lang="en-US" b="0" dirty="0"/>
              <a:t>Abdominal and/or shoulder pain (referred as it radiates to right shoulder from liver)</a:t>
            </a:r>
          </a:p>
          <a:p>
            <a:pPr marL="1543050" lvl="3" indent="-171450">
              <a:buFont typeface="Arial" panose="020B0604020202020204" pitchFamily="34" charset="0"/>
              <a:buChar char="•"/>
            </a:pPr>
            <a:r>
              <a:rPr lang="en-US" b="0" dirty="0"/>
              <a:t>Lower back pain</a:t>
            </a:r>
          </a:p>
          <a:p>
            <a:pPr marL="1543050" lvl="3" indent="-171450">
              <a:buFont typeface="Arial" panose="020B0604020202020204" pitchFamily="34" charset="0"/>
              <a:buChar char="•"/>
            </a:pPr>
            <a:r>
              <a:rPr lang="en-US" b="0" dirty="0"/>
              <a:t>Short of breath/anxiety</a:t>
            </a:r>
          </a:p>
          <a:p>
            <a:pPr marL="1085850" lvl="2" indent="-171450">
              <a:buFont typeface="Arial" panose="020B0604020202020204" pitchFamily="34" charset="0"/>
              <a:buChar char="•"/>
            </a:pPr>
            <a:r>
              <a:rPr lang="en-US" b="0" dirty="0"/>
              <a:t>Treatment</a:t>
            </a:r>
          </a:p>
          <a:p>
            <a:pPr marL="1543050" lvl="3" indent="-171450">
              <a:buFont typeface="Arial" panose="020B0604020202020204" pitchFamily="34" charset="0"/>
              <a:buChar char="•"/>
            </a:pPr>
            <a:r>
              <a:rPr lang="en-US" b="0" dirty="0"/>
              <a:t>Maintain ABCs.</a:t>
            </a:r>
          </a:p>
          <a:p>
            <a:pPr marL="1543050" lvl="3" indent="-171450">
              <a:buFont typeface="Arial" panose="020B0604020202020204" pitchFamily="34" charset="0"/>
              <a:buChar char="•"/>
            </a:pPr>
            <a:r>
              <a:rPr lang="en-US" b="0" dirty="0"/>
              <a:t>High-flow oxygen due to possible fetal hypoxia.</a:t>
            </a:r>
          </a:p>
          <a:p>
            <a:pPr marL="1543050" lvl="3" indent="-171450">
              <a:buFont typeface="Arial" panose="020B0604020202020204" pitchFamily="34" charset="0"/>
              <a:buChar char="•"/>
            </a:pPr>
            <a:r>
              <a:rPr lang="en-US" b="0" dirty="0"/>
              <a:t>ECG monitor.</a:t>
            </a:r>
          </a:p>
          <a:p>
            <a:pPr marL="1543050" lvl="3" indent="-171450">
              <a:buFont typeface="Arial" panose="020B0604020202020204" pitchFamily="34" charset="0"/>
              <a:buChar char="•"/>
            </a:pPr>
            <a:r>
              <a:rPr lang="en-US" b="0" dirty="0"/>
              <a:t>Saline lock (volume depleted but have hypertension).</a:t>
            </a:r>
          </a:p>
          <a:p>
            <a:pPr marL="1543050" lvl="3" indent="-171450">
              <a:buFont typeface="Arial" panose="020B0604020202020204" pitchFamily="34" charset="0"/>
              <a:buChar char="•"/>
            </a:pPr>
            <a:r>
              <a:rPr lang="en-US" b="0" dirty="0"/>
              <a:t>Contact medical control for prophylactic magnesium sulfate.</a:t>
            </a:r>
          </a:p>
          <a:p>
            <a:pPr marL="628650" lvl="1" indent="-171450">
              <a:buFont typeface="Arial" panose="020B0604020202020204" pitchFamily="34" charset="0"/>
              <a:buChar char="•"/>
            </a:pPr>
            <a:r>
              <a:rPr lang="en-US" b="0" dirty="0"/>
              <a:t>Eclampsia</a:t>
            </a:r>
          </a:p>
          <a:p>
            <a:pPr marL="1085850" lvl="2" indent="-171450">
              <a:buFont typeface="Arial" panose="020B0604020202020204" pitchFamily="34" charset="0"/>
              <a:buChar char="•"/>
            </a:pPr>
            <a:r>
              <a:rPr lang="en-US" b="0" dirty="0"/>
              <a:t>A severe complication of preeclampsia. </a:t>
            </a:r>
          </a:p>
          <a:p>
            <a:pPr marL="1543050" lvl="3" indent="-171450">
              <a:buFont typeface="Arial" panose="020B0604020202020204" pitchFamily="34" charset="0"/>
              <a:buChar char="•"/>
            </a:pPr>
            <a:r>
              <a:rPr lang="en-US" b="0" dirty="0"/>
              <a:t>A rare but serious condition in which high blood pressure results in seizures during pregnancy.</a:t>
            </a:r>
          </a:p>
          <a:p>
            <a:pPr marL="1085850" lvl="2" indent="-171450">
              <a:buFont typeface="Arial" panose="020B0604020202020204" pitchFamily="34" charset="0"/>
              <a:buChar char="•"/>
            </a:pPr>
            <a:r>
              <a:rPr lang="en-US" b="0" dirty="0"/>
              <a:t>Signs and symptoms</a:t>
            </a:r>
          </a:p>
          <a:p>
            <a:pPr marL="1543050" lvl="3" indent="-171450">
              <a:buFont typeface="Arial" panose="020B0604020202020204" pitchFamily="34" charset="0"/>
              <a:buChar char="•"/>
            </a:pPr>
            <a:r>
              <a:rPr lang="en-US" b="0" dirty="0"/>
              <a:t>Pre-eclampsia symptoms plus seizure</a:t>
            </a:r>
          </a:p>
          <a:p>
            <a:pPr marL="2000250" lvl="4" indent="-171450">
              <a:buFont typeface="Arial" panose="020B0604020202020204" pitchFamily="34" charset="0"/>
              <a:buChar char="•"/>
            </a:pPr>
            <a:r>
              <a:rPr lang="en-US" b="0" dirty="0"/>
              <a:t>Tachycardia</a:t>
            </a:r>
          </a:p>
          <a:p>
            <a:pPr marL="2000250" lvl="4" indent="-171450">
              <a:buFont typeface="Arial" panose="020B0604020202020204" pitchFamily="34" charset="0"/>
              <a:buChar char="•"/>
            </a:pPr>
            <a:r>
              <a:rPr lang="en-US" b="0" dirty="0"/>
              <a:t>Altered mental status</a:t>
            </a:r>
          </a:p>
          <a:p>
            <a:pPr marL="2000250" lvl="4" indent="-171450">
              <a:buFont typeface="Arial" panose="020B0604020202020204" pitchFamily="34" charset="0"/>
              <a:buChar char="•"/>
            </a:pPr>
            <a:r>
              <a:rPr lang="en-US" b="0" dirty="0"/>
              <a:t>Increased sense of anxiety</a:t>
            </a:r>
          </a:p>
          <a:p>
            <a:pPr marL="2000250" lvl="4" indent="-171450">
              <a:buFont typeface="Arial" panose="020B0604020202020204" pitchFamily="34" charset="0"/>
              <a:buChar char="•"/>
            </a:pPr>
            <a:r>
              <a:rPr lang="en-US" b="0" dirty="0"/>
              <a:t>Dyspnea</a:t>
            </a:r>
          </a:p>
          <a:p>
            <a:pPr marL="2000250" lvl="4" indent="-171450">
              <a:buFont typeface="Arial" panose="020B0604020202020204" pitchFamily="34" charset="0"/>
              <a:buChar char="•"/>
            </a:pPr>
            <a:r>
              <a:rPr lang="en-US" b="0" dirty="0"/>
              <a:t>Weakness or a feeling of malaise</a:t>
            </a:r>
          </a:p>
          <a:p>
            <a:pPr marL="2000250" lvl="4" indent="-171450">
              <a:buFont typeface="Arial" panose="020B0604020202020204" pitchFamily="34" charset="0"/>
              <a:buChar char="•"/>
            </a:pPr>
            <a:r>
              <a:rPr lang="en-US" b="0" dirty="0"/>
              <a:t>Hyperreflexia</a:t>
            </a:r>
          </a:p>
          <a:p>
            <a:pPr marL="2000250" lvl="4" indent="-171450">
              <a:buFont typeface="Arial" panose="020B0604020202020204" pitchFamily="34" charset="0"/>
              <a:buChar char="•"/>
            </a:pPr>
            <a:r>
              <a:rPr lang="en-US" b="0" dirty="0"/>
              <a:t>Focal neurologic deficits</a:t>
            </a:r>
          </a:p>
          <a:p>
            <a:pPr marL="2000250" lvl="4" indent="-171450">
              <a:buFont typeface="Arial" panose="020B0604020202020204" pitchFamily="34" charset="0"/>
              <a:buChar char="•"/>
            </a:pPr>
            <a:r>
              <a:rPr lang="en-US" b="0" dirty="0"/>
              <a:t>Seizure</a:t>
            </a:r>
          </a:p>
          <a:p>
            <a:pPr marL="2000250" lvl="4" indent="-171450">
              <a:buFont typeface="Arial" panose="020B0604020202020204" pitchFamily="34" charset="0"/>
              <a:buChar char="•"/>
            </a:pPr>
            <a:r>
              <a:rPr lang="en-US" b="0" dirty="0"/>
              <a:t>Petechiae (pinpoint hemorrhages to the skin) and bruising</a:t>
            </a:r>
          </a:p>
          <a:p>
            <a:pPr marL="2000250" lvl="4" indent="-171450">
              <a:buFont typeface="Arial" panose="020B0604020202020204" pitchFamily="34" charset="0"/>
              <a:buChar char="•"/>
            </a:pPr>
            <a:r>
              <a:rPr lang="en-US" b="0" dirty="0"/>
              <a:t>Oliguria (decreased urine output)</a:t>
            </a:r>
          </a:p>
          <a:p>
            <a:pPr marL="1085850" lvl="2" indent="-171450">
              <a:buFont typeface="Arial" panose="020B0604020202020204" pitchFamily="34" charset="0"/>
              <a:buChar char="•"/>
            </a:pPr>
            <a:r>
              <a:rPr lang="en-US" b="0" dirty="0"/>
              <a:t>Treatment</a:t>
            </a:r>
          </a:p>
          <a:p>
            <a:pPr marL="1543050" lvl="3" indent="-171450">
              <a:buFont typeface="Arial" panose="020B0604020202020204" pitchFamily="34" charset="0"/>
              <a:buChar char="•"/>
            </a:pPr>
            <a:r>
              <a:rPr lang="en-US" b="0" dirty="0"/>
              <a:t>Maintain ABCs.</a:t>
            </a:r>
          </a:p>
          <a:p>
            <a:pPr marL="1543050" lvl="3" indent="-171450">
              <a:buFont typeface="Arial" panose="020B0604020202020204" pitchFamily="34" charset="0"/>
              <a:buChar char="•"/>
            </a:pPr>
            <a:r>
              <a:rPr lang="en-US" b="0" dirty="0"/>
              <a:t>High-flow oxygen</a:t>
            </a:r>
            <a:r>
              <a:rPr lang="en-US" b="0" baseline="0" dirty="0"/>
              <a:t> </a:t>
            </a:r>
            <a:r>
              <a:rPr lang="en-US" b="0" dirty="0"/>
              <a:t>due to possible fetal hypoxia.</a:t>
            </a:r>
          </a:p>
          <a:p>
            <a:pPr marL="1543050" lvl="3" indent="-171450">
              <a:buFont typeface="Arial" panose="020B0604020202020204" pitchFamily="34" charset="0"/>
              <a:buChar char="•"/>
            </a:pPr>
            <a:r>
              <a:rPr lang="en-US" b="0" dirty="0"/>
              <a:t>ECG monitor.</a:t>
            </a:r>
          </a:p>
          <a:p>
            <a:pPr marL="1543050" lvl="3" indent="-171450">
              <a:buFont typeface="Arial" panose="020B0604020202020204" pitchFamily="34" charset="0"/>
              <a:buChar char="•"/>
            </a:pPr>
            <a:r>
              <a:rPr lang="en-US" b="0" dirty="0"/>
              <a:t>Saline lock (volume depleted but have hypertension).</a:t>
            </a:r>
          </a:p>
          <a:p>
            <a:pPr marL="1543050" lvl="3" indent="-171450">
              <a:buFont typeface="Arial" panose="020B0604020202020204" pitchFamily="34" charset="0"/>
              <a:buChar char="•"/>
            </a:pPr>
            <a:r>
              <a:rPr lang="en-US" b="0" dirty="0"/>
              <a:t>Magnesium sulfate according to protocol: 1 to 2 g over 20 minutes up to 4 to 6 g over 20 minutes, with an infusion of 1 to 2 g/hour after.</a:t>
            </a:r>
          </a:p>
          <a:p>
            <a:pPr marL="2000250" lvl="4" indent="-171450">
              <a:buFont typeface="Arial" panose="020B0604020202020204" pitchFamily="34" charset="0"/>
              <a:buChar char="•"/>
            </a:pPr>
            <a:endParaRPr lang="en-US" b="0" dirty="0"/>
          </a:p>
        </p:txBody>
      </p:sp>
      <p:sp>
        <p:nvSpPr>
          <p:cNvPr id="4" name="Slide Number Placeholder 3"/>
          <p:cNvSpPr>
            <a:spLocks noGrp="1"/>
          </p:cNvSpPr>
          <p:nvPr>
            <p:ph type="sldNum" sz="quarter" idx="5"/>
          </p:nvPr>
        </p:nvSpPr>
        <p:spPr/>
        <p:txBody>
          <a:bodyPr/>
          <a:lstStyle/>
          <a:p>
            <a:fld id="{0806351A-5C22-4CB6-AFB9-923ABF2A3A6C}" type="slidenum">
              <a:rPr lang="en-US" smtClean="0"/>
              <a:t>7</a:t>
            </a:fld>
            <a:endParaRPr lang="en-US" dirty="0"/>
          </a:p>
        </p:txBody>
      </p:sp>
    </p:spTree>
    <p:extLst>
      <p:ext uri="{BB962C8B-B14F-4D97-AF65-F5344CB8AC3E}">
        <p14:creationId xmlns:p14="http://schemas.microsoft.com/office/powerpoint/2010/main" val="1643710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a:ea typeface="ＭＳ Ｐゴシック" pitchFamily="34" charset="-128"/>
              </a:rPr>
              <a:t>Instructor Notes</a:t>
            </a:r>
          </a:p>
          <a:p>
            <a:endParaRPr lang="en-US" dirty="0">
              <a:ea typeface="ＭＳ Ｐゴシック" pitchFamily="34" charset="-128"/>
            </a:endParaRPr>
          </a:p>
          <a:p>
            <a:pPr marL="171450" indent="-171450" eaLnBrk="1" hangingPunct="1">
              <a:spcBef>
                <a:spcPct val="0"/>
              </a:spcBef>
              <a:buFont typeface="Arial" panose="020B0604020202020204" pitchFamily="34" charset="0"/>
              <a:buChar char="•"/>
            </a:pPr>
            <a:r>
              <a:rPr lang="en-US" b="0" dirty="0">
                <a:latin typeface="Calibri" charset="0"/>
              </a:rPr>
              <a:t>Bulging sac</a:t>
            </a:r>
          </a:p>
          <a:p>
            <a:pPr marL="628650" lvl="1" indent="-171450" eaLnBrk="1" hangingPunct="1">
              <a:spcBef>
                <a:spcPct val="0"/>
              </a:spcBef>
              <a:buFont typeface="Arial" panose="020B0604020202020204" pitchFamily="34" charset="0"/>
              <a:buChar char="•"/>
            </a:pPr>
            <a:r>
              <a:rPr lang="en-US" b="0" dirty="0">
                <a:latin typeface="Calibri" charset="0"/>
              </a:rPr>
              <a:t>The amniotic sac presenting on cervical exam. </a:t>
            </a:r>
          </a:p>
          <a:p>
            <a:pPr marL="628650" lvl="1" indent="-171450" eaLnBrk="1" hangingPunct="1">
              <a:spcBef>
                <a:spcPct val="0"/>
              </a:spcBef>
              <a:buFont typeface="Arial" panose="020B0604020202020204" pitchFamily="34" charset="0"/>
              <a:buChar char="•"/>
            </a:pPr>
            <a:r>
              <a:rPr lang="en-US" b="0" dirty="0">
                <a:latin typeface="Calibri" charset="0"/>
              </a:rPr>
              <a:t>Not a problem if full-term and in labor.  </a:t>
            </a:r>
          </a:p>
          <a:p>
            <a:pPr marL="1085850" lvl="2" indent="-171450" eaLnBrk="1" hangingPunct="1">
              <a:spcBef>
                <a:spcPct val="0"/>
              </a:spcBef>
              <a:buFont typeface="Arial" panose="020B0604020202020204" pitchFamily="34" charset="0"/>
              <a:buChar char="•"/>
            </a:pPr>
            <a:r>
              <a:rPr lang="en-US" b="0" dirty="0">
                <a:latin typeface="Calibri" charset="0"/>
              </a:rPr>
              <a:t>Assist with sac rupture and deliver.</a:t>
            </a:r>
          </a:p>
          <a:p>
            <a:pPr marL="1085850" lvl="2" indent="-171450" eaLnBrk="1" hangingPunct="1">
              <a:spcBef>
                <a:spcPct val="0"/>
              </a:spcBef>
              <a:buFont typeface="Arial" panose="020B0604020202020204" pitchFamily="34" charset="0"/>
              <a:buChar char="•"/>
            </a:pPr>
            <a:r>
              <a:rPr lang="en-US" b="0" dirty="0">
                <a:latin typeface="Calibri" charset="0"/>
              </a:rPr>
              <a:t>Dangerous if preterm as the sac can rupture and expose fetus to bacteria.</a:t>
            </a:r>
          </a:p>
          <a:p>
            <a:pPr marL="171450" indent="-171450" eaLnBrk="1" hangingPunct="1">
              <a:spcBef>
                <a:spcPct val="0"/>
              </a:spcBef>
              <a:buFont typeface="Arial" panose="020B0604020202020204" pitchFamily="34" charset="0"/>
              <a:buChar char="•"/>
            </a:pPr>
            <a:r>
              <a:rPr lang="en-US" b="0" dirty="0">
                <a:latin typeface="Calibri" charset="0"/>
              </a:rPr>
              <a:t>Prolapsed cord </a:t>
            </a:r>
          </a:p>
          <a:p>
            <a:pPr marL="628650" lvl="1" indent="-171450" eaLnBrk="1" hangingPunct="1">
              <a:spcBef>
                <a:spcPct val="0"/>
              </a:spcBef>
              <a:buFont typeface="Arial" panose="020B0604020202020204" pitchFamily="34" charset="0"/>
              <a:buChar char="•"/>
            </a:pPr>
            <a:r>
              <a:rPr lang="en-US" b="0" dirty="0">
                <a:latin typeface="Calibri" charset="0"/>
              </a:rPr>
              <a:t>Umbilical cord prolapse is an uncommon but deadly complication. </a:t>
            </a:r>
          </a:p>
          <a:p>
            <a:pPr marL="628650" lvl="1" indent="-171450" eaLnBrk="1" hangingPunct="1">
              <a:spcBef>
                <a:spcPct val="0"/>
              </a:spcBef>
              <a:buFont typeface="Arial" panose="020B0604020202020204" pitchFamily="34" charset="0"/>
              <a:buChar char="•"/>
            </a:pPr>
            <a:r>
              <a:rPr lang="en-US" b="0" dirty="0">
                <a:latin typeface="Calibri" charset="0"/>
              </a:rPr>
              <a:t>The cord will present outside the vagina and/or baby</a:t>
            </a:r>
            <a:r>
              <a:rPr lang="en-US" b="0" baseline="0" dirty="0">
                <a:latin typeface="Calibri" charset="0"/>
              </a:rPr>
              <a:t> will </a:t>
            </a:r>
            <a:r>
              <a:rPr lang="en-US" b="0" dirty="0">
                <a:latin typeface="Calibri" charset="0"/>
              </a:rPr>
              <a:t>have abnormal fetal heart rate.  </a:t>
            </a:r>
          </a:p>
          <a:p>
            <a:pPr marL="628650" lvl="1" indent="-171450" eaLnBrk="1" hangingPunct="1">
              <a:spcBef>
                <a:spcPct val="0"/>
              </a:spcBef>
              <a:buFont typeface="Arial" panose="020B0604020202020204" pitchFamily="34" charset="0"/>
              <a:buChar char="•"/>
            </a:pPr>
            <a:r>
              <a:rPr lang="en-US" b="0" dirty="0">
                <a:latin typeface="Calibri" charset="0"/>
              </a:rPr>
              <a:t>More likely to occur in women with multiple births, shoulder dystocia, and breech birth.  </a:t>
            </a:r>
          </a:p>
          <a:p>
            <a:pPr marL="1085850" lvl="2" indent="-171450" eaLnBrk="1" hangingPunct="1">
              <a:spcBef>
                <a:spcPct val="0"/>
              </a:spcBef>
              <a:buFont typeface="Arial" panose="020B0604020202020204" pitchFamily="34" charset="0"/>
              <a:buChar char="•"/>
            </a:pPr>
            <a:r>
              <a:rPr lang="en-US" b="0" dirty="0">
                <a:latin typeface="Calibri" charset="0"/>
              </a:rPr>
              <a:t>If you see an imminent birth with shoulder dystocia and/or breech birth, there could also be a prolapsed cord.</a:t>
            </a:r>
          </a:p>
          <a:p>
            <a:pPr marL="628650" lvl="1" indent="-171450" eaLnBrk="1" hangingPunct="1">
              <a:spcBef>
                <a:spcPct val="0"/>
              </a:spcBef>
              <a:buFont typeface="Arial" panose="020B0604020202020204" pitchFamily="34" charset="0"/>
              <a:buChar char="•"/>
            </a:pPr>
            <a:r>
              <a:rPr lang="en-US" b="0" dirty="0">
                <a:latin typeface="Calibri" charset="0"/>
              </a:rPr>
              <a:t>Place the patient in the knee-to-chest position with their hips elevated. </a:t>
            </a:r>
          </a:p>
          <a:p>
            <a:pPr marL="1085850" lvl="2" indent="-171450" eaLnBrk="1" hangingPunct="1">
              <a:spcBef>
                <a:spcPct val="0"/>
              </a:spcBef>
              <a:buFont typeface="Arial" panose="020B0604020202020204" pitchFamily="34" charset="0"/>
              <a:buChar char="•"/>
            </a:pPr>
            <a:r>
              <a:rPr lang="en-US" b="0" dirty="0">
                <a:latin typeface="Calibri" charset="0"/>
              </a:rPr>
              <a:t>Patients should be told not to push, to prevent further movement of the fetus. </a:t>
            </a:r>
          </a:p>
          <a:p>
            <a:pPr marL="1085850" lvl="2" indent="-171450" eaLnBrk="1" hangingPunct="1">
              <a:spcBef>
                <a:spcPct val="0"/>
              </a:spcBef>
              <a:buFont typeface="Arial" panose="020B0604020202020204" pitchFamily="34" charset="0"/>
              <a:buChar char="•"/>
            </a:pPr>
            <a:r>
              <a:rPr lang="en-US" b="0" dirty="0">
                <a:latin typeface="Calibri" charset="0"/>
              </a:rPr>
              <a:t>This patient will need a C-section.</a:t>
            </a:r>
          </a:p>
          <a:p>
            <a:pPr marL="171450" indent="-171450" eaLnBrk="1" hangingPunct="1">
              <a:spcBef>
                <a:spcPct val="0"/>
              </a:spcBef>
              <a:buFont typeface="Arial" panose="020B0604020202020204" pitchFamily="34" charset="0"/>
              <a:buChar char="•"/>
            </a:pPr>
            <a:r>
              <a:rPr lang="en-US" b="0" dirty="0">
                <a:latin typeface="Calibri" charset="0"/>
              </a:rPr>
              <a:t>Nuchal cord</a:t>
            </a:r>
          </a:p>
          <a:p>
            <a:pPr marL="628650" lvl="1" indent="-171450" eaLnBrk="1" hangingPunct="1">
              <a:spcBef>
                <a:spcPct val="0"/>
              </a:spcBef>
              <a:buFont typeface="Arial" panose="020B0604020202020204" pitchFamily="34" charset="0"/>
              <a:buChar char="•"/>
            </a:pPr>
            <a:r>
              <a:rPr lang="en-US" b="0" dirty="0">
                <a:latin typeface="Calibri" charset="0"/>
              </a:rPr>
              <a:t>The umbilical cord is wrapped around the infant’s neck. </a:t>
            </a:r>
          </a:p>
          <a:p>
            <a:pPr marL="628650" lvl="1" indent="-171450" eaLnBrk="1" hangingPunct="1">
              <a:spcBef>
                <a:spcPct val="0"/>
              </a:spcBef>
              <a:buFont typeface="Arial" panose="020B0604020202020204" pitchFamily="34" charset="0"/>
              <a:buChar char="•"/>
            </a:pPr>
            <a:r>
              <a:rPr lang="en-US" b="0" dirty="0">
                <a:latin typeface="Calibri" charset="0"/>
              </a:rPr>
              <a:t>Work a finger under the umbilical cord, gently pull some slack on it and lift it up and over the infant’s neck, continuing with normal delivery. </a:t>
            </a:r>
          </a:p>
          <a:p>
            <a:pPr marL="1085850" lvl="2" indent="-171450" eaLnBrk="1" hangingPunct="1">
              <a:spcBef>
                <a:spcPct val="0"/>
              </a:spcBef>
              <a:buFont typeface="Arial" panose="020B0604020202020204" pitchFamily="34" charset="0"/>
              <a:buChar char="•"/>
            </a:pPr>
            <a:r>
              <a:rPr lang="en-US" b="0" dirty="0">
                <a:latin typeface="Calibri" charset="0"/>
              </a:rPr>
              <a:t>If that fails, carefully clamp and cut the cord prior to delivery of baby.</a:t>
            </a:r>
          </a:p>
        </p:txBody>
      </p:sp>
      <p:sp>
        <p:nvSpPr>
          <p:cNvPr id="4" name="Slide Number Placeholder 3"/>
          <p:cNvSpPr>
            <a:spLocks noGrp="1"/>
          </p:cNvSpPr>
          <p:nvPr>
            <p:ph type="sldNum" sz="quarter" idx="10"/>
          </p:nvPr>
        </p:nvSpPr>
        <p:spPr/>
        <p:txBody>
          <a:bodyPr/>
          <a:lstStyle/>
          <a:p>
            <a:fld id="{A974E427-9911-4858-A637-FB4CBC46EF20}"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400468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a:ea typeface="ＭＳ Ｐゴシック" pitchFamily="34" charset="-128"/>
              </a:rPr>
              <a:t>Instructor Notes</a:t>
            </a:r>
          </a:p>
          <a:p>
            <a:endParaRPr lang="en-US" dirty="0">
              <a:ea typeface="ＭＳ Ｐゴシック" pitchFamily="34" charset="-128"/>
            </a:endParaRPr>
          </a:p>
          <a:p>
            <a:pPr marL="171450" indent="-171450">
              <a:buFont typeface="Arial" panose="020B0604020202020204" pitchFamily="34" charset="0"/>
              <a:buChar char="•"/>
            </a:pPr>
            <a:r>
              <a:rPr lang="en-US" dirty="0"/>
              <a:t>Bree</a:t>
            </a:r>
            <a:r>
              <a:rPr lang="en-US" b="0" dirty="0"/>
              <a:t>ch presentation</a:t>
            </a:r>
          </a:p>
          <a:p>
            <a:pPr marL="628650" lvl="1" indent="-171450">
              <a:buFont typeface="Arial" panose="020B0604020202020204" pitchFamily="34" charset="0"/>
              <a:buChar char="•"/>
            </a:pPr>
            <a:r>
              <a:rPr lang="en-US" b="0" dirty="0"/>
              <a:t>Three</a:t>
            </a:r>
            <a:r>
              <a:rPr lang="en-US" b="0" baseline="0" dirty="0"/>
              <a:t> types of breech presentation:</a:t>
            </a:r>
            <a:endParaRPr lang="en-US" b="0" dirty="0"/>
          </a:p>
          <a:p>
            <a:pPr marL="1085850" lvl="2" indent="-171450">
              <a:buFont typeface="Arial" panose="020B0604020202020204" pitchFamily="34" charset="0"/>
              <a:buChar char="•"/>
            </a:pPr>
            <a:r>
              <a:rPr lang="en-US" b="0" dirty="0"/>
              <a:t>Frank</a:t>
            </a:r>
          </a:p>
          <a:p>
            <a:pPr marL="1543050" lvl="3" indent="-171450">
              <a:buFont typeface="Arial" panose="020B0604020202020204" pitchFamily="34" charset="0"/>
              <a:buChar char="•"/>
            </a:pPr>
            <a:r>
              <a:rPr lang="en-US" b="0" dirty="0"/>
              <a:t>Feet up by head and buttocks </a:t>
            </a:r>
            <a:r>
              <a:rPr lang="en-US" dirty="0"/>
              <a:t>entering birth canal first.</a:t>
            </a:r>
          </a:p>
          <a:p>
            <a:pPr marL="1543050" lvl="3" indent="-171450">
              <a:buFont typeface="Arial" panose="020B0604020202020204" pitchFamily="34" charset="0"/>
              <a:buChar char="•"/>
            </a:pPr>
            <a:r>
              <a:rPr lang="en-US" dirty="0"/>
              <a:t>66% of all breech births.</a:t>
            </a:r>
          </a:p>
          <a:p>
            <a:pPr marL="1085850" lvl="2" indent="-171450">
              <a:buFont typeface="Arial" panose="020B0604020202020204" pitchFamily="34" charset="0"/>
              <a:buChar char="•"/>
            </a:pPr>
            <a:r>
              <a:rPr lang="en-US" dirty="0"/>
              <a:t>Complete</a:t>
            </a:r>
          </a:p>
          <a:p>
            <a:pPr marL="1543050" lvl="3" indent="-171450">
              <a:buFont typeface="Arial" panose="020B0604020202020204" pitchFamily="34" charset="0"/>
              <a:buChar char="•"/>
            </a:pPr>
            <a:r>
              <a:rPr lang="en-US" dirty="0"/>
              <a:t>Buttocks and feet presenting first in the birth cana</a:t>
            </a:r>
            <a:r>
              <a:rPr lang="en-US" b="0" dirty="0"/>
              <a:t>l.</a:t>
            </a:r>
          </a:p>
          <a:p>
            <a:pPr marL="1085850" lvl="2" indent="-171450">
              <a:buFont typeface="Arial" panose="020B0604020202020204" pitchFamily="34" charset="0"/>
              <a:buChar char="•"/>
            </a:pPr>
            <a:r>
              <a:rPr lang="en-US" dirty="0"/>
              <a:t>Incomplete </a:t>
            </a:r>
          </a:p>
          <a:p>
            <a:pPr marL="1543050" lvl="3" indent="-171450">
              <a:buFont typeface="Arial" panose="020B0604020202020204" pitchFamily="34" charset="0"/>
              <a:buChar char="•"/>
            </a:pPr>
            <a:r>
              <a:rPr lang="en-US" dirty="0"/>
              <a:t>One foot by head and one by the buttocks. </a:t>
            </a:r>
          </a:p>
          <a:p>
            <a:pPr marL="628650" lvl="1" indent="-171450">
              <a:buFont typeface="Arial" panose="020B0604020202020204" pitchFamily="34" charset="0"/>
              <a:buChar char="•"/>
            </a:pPr>
            <a:r>
              <a:rPr lang="en-US" dirty="0"/>
              <a:t>The problem with breech births is that they cannot open the cervix like a head-first presentation. </a:t>
            </a:r>
          </a:p>
          <a:p>
            <a:pPr marL="628650" lvl="1" indent="-171450">
              <a:buFont typeface="Arial" panose="020B0604020202020204" pitchFamily="34" charset="0"/>
              <a:buChar char="•"/>
            </a:pPr>
            <a:r>
              <a:rPr lang="en-US" dirty="0"/>
              <a:t>The head coming last is a problem, and a prolapsed cord can result from breech presentation.  </a:t>
            </a:r>
          </a:p>
          <a:p>
            <a:pPr marL="628650" lvl="1" indent="-171450">
              <a:buFont typeface="Arial" panose="020B0604020202020204" pitchFamily="34" charset="0"/>
              <a:buChar char="•"/>
            </a:pPr>
            <a:r>
              <a:rPr lang="en-US" dirty="0"/>
              <a:t>If imminent delivery, prepare for the birth as normal and alert the receiving hospital. </a:t>
            </a:r>
          </a:p>
          <a:p>
            <a:pPr marL="1085850" lvl="2" indent="-171450">
              <a:buFont typeface="Arial" panose="020B0604020202020204" pitchFamily="34" charset="0"/>
              <a:buChar char="•"/>
            </a:pPr>
            <a:r>
              <a:rPr lang="en-US" dirty="0"/>
              <a:t>Support the feet as they deliver.  </a:t>
            </a:r>
          </a:p>
          <a:p>
            <a:pPr marL="1085850" lvl="2" indent="-171450">
              <a:buFont typeface="Arial" panose="020B0604020202020204" pitchFamily="34" charset="0"/>
              <a:buChar char="•"/>
            </a:pPr>
            <a:r>
              <a:rPr lang="en-US" dirty="0"/>
              <a:t>Then support the trunk, leaving the feet dangling.  </a:t>
            </a:r>
          </a:p>
          <a:p>
            <a:pPr marL="1085850" lvl="2" indent="-171450">
              <a:buFont typeface="Arial" panose="020B0604020202020204" pitchFamily="34" charset="0"/>
              <a:buChar char="•"/>
            </a:pPr>
            <a:r>
              <a:rPr lang="en-US" dirty="0"/>
              <a:t>The head generally delivers facedown.  </a:t>
            </a:r>
          </a:p>
          <a:p>
            <a:pPr marL="1085850" lvl="2" indent="-171450">
              <a:buFont typeface="Arial" panose="020B0604020202020204" pitchFamily="34" charset="0"/>
              <a:buChar char="•"/>
            </a:pPr>
            <a:r>
              <a:rPr lang="en-US" dirty="0"/>
              <a:t>If the head gets stuck, insert your fingers </a:t>
            </a:r>
            <a:r>
              <a:rPr lang="en-US" b="0" dirty="0"/>
              <a:t>into the birth canal </a:t>
            </a:r>
            <a:r>
              <a:rPr lang="en-US" dirty="0"/>
              <a:t>and create an open airway to the child's face by creating a V with your fingers.  </a:t>
            </a:r>
          </a:p>
          <a:p>
            <a:pPr marL="1085850" lvl="2" indent="-171450">
              <a:buFont typeface="Arial" panose="020B0604020202020204" pitchFamily="34" charset="0"/>
              <a:buChar char="•"/>
            </a:pPr>
            <a:r>
              <a:rPr lang="en-US" dirty="0"/>
              <a:t>You can do blow-by O</a:t>
            </a:r>
            <a:r>
              <a:rPr lang="en-US" baseline="-25000" dirty="0"/>
              <a:t>2</a:t>
            </a:r>
            <a:r>
              <a:rPr lang="en-US" dirty="0"/>
              <a:t>.  </a:t>
            </a:r>
          </a:p>
          <a:p>
            <a:pPr marL="1085850" lvl="2" indent="-171450">
              <a:buFont typeface="Arial" panose="020B0604020202020204" pitchFamily="34" charset="0"/>
              <a:buChar char="•"/>
            </a:pPr>
            <a:r>
              <a:rPr lang="en-US" dirty="0"/>
              <a:t>If delivery is not imminent, place mother in knee-to-chest position with her hips elevated.</a:t>
            </a:r>
          </a:p>
          <a:p>
            <a:pPr marL="171450" indent="-171450">
              <a:buFont typeface="Arial" panose="020B0604020202020204" pitchFamily="34" charset="0"/>
              <a:buChar char="•"/>
            </a:pPr>
            <a:r>
              <a:rPr lang="en-US" dirty="0"/>
              <a:t>Shoulder dystocia</a:t>
            </a:r>
          </a:p>
          <a:p>
            <a:pPr marL="628650" lvl="1" indent="-171450">
              <a:buFont typeface="Arial" panose="020B0604020202020204" pitchFamily="34" charset="0"/>
              <a:buChar char="•"/>
            </a:pPr>
            <a:r>
              <a:rPr lang="en-US" dirty="0"/>
              <a:t>Occurs when the infant’s shoulders are too broad and get lodged in the birth canal.  </a:t>
            </a:r>
          </a:p>
          <a:p>
            <a:pPr marL="1085850" lvl="2" indent="-171450">
              <a:buFont typeface="Arial" panose="020B0604020202020204" pitchFamily="34" charset="0"/>
              <a:buChar char="•"/>
            </a:pPr>
            <a:r>
              <a:rPr lang="en-US" dirty="0"/>
              <a:t>Risk factors include maternal diabetes, maternal obesity, and prolonged pregnancy.  </a:t>
            </a:r>
          </a:p>
          <a:p>
            <a:pPr marL="628650" lvl="1" indent="-171450">
              <a:buFont typeface="Arial" panose="020B0604020202020204" pitchFamily="34" charset="0"/>
              <a:buChar char="•"/>
            </a:pPr>
            <a:r>
              <a:rPr lang="en-US" dirty="0"/>
              <a:t>The most common danger is fetal tearing of the brachial plexus nerves. It is critical that providers recognize </a:t>
            </a:r>
            <a:r>
              <a:rPr lang="en-US" b="0" dirty="0"/>
              <a:t>that, due to laxity of joints, injury to nerves often occurs in the absence of shoulder dislocation or fracture. </a:t>
            </a:r>
          </a:p>
          <a:p>
            <a:pPr marL="628650" lvl="1" indent="-171450">
              <a:buFont typeface="Arial" panose="020B0604020202020204" pitchFamily="34" charset="0"/>
              <a:buChar char="•"/>
            </a:pPr>
            <a:r>
              <a:rPr lang="en-US" b="0" dirty="0"/>
              <a:t>Other dangers include fetal asphyxiation and clavicle fracture. </a:t>
            </a:r>
          </a:p>
          <a:p>
            <a:pPr marL="1085850" lvl="2" indent="-171450">
              <a:buFont typeface="Arial" panose="020B0604020202020204" pitchFamily="34" charset="0"/>
              <a:buChar char="•"/>
            </a:pPr>
            <a:r>
              <a:rPr lang="en-US" b="0" dirty="0"/>
              <a:t>A common presentation is the “turtle sign” where the head pops in and out of the vaginal canal as the mother pushes. </a:t>
            </a:r>
          </a:p>
          <a:p>
            <a:pPr marL="1085850" lvl="2" indent="-171450">
              <a:buFont typeface="Arial" panose="020B0604020202020204" pitchFamily="34" charset="0"/>
              <a:buChar char="•"/>
            </a:pPr>
            <a:r>
              <a:rPr lang="en-US" dirty="0"/>
              <a:t>Treatment includes the McRoberts maneuver</a:t>
            </a:r>
            <a:r>
              <a:rPr lang="en-US" b="1" dirty="0"/>
              <a:t>.</a:t>
            </a:r>
            <a:r>
              <a:rPr lang="en-US" dirty="0"/>
              <a:t> </a:t>
            </a:r>
          </a:p>
          <a:p>
            <a:pPr marL="1543050" lvl="3" indent="-171450">
              <a:buFont typeface="Arial" panose="020B0604020202020204" pitchFamily="34" charset="0"/>
              <a:buChar char="•"/>
            </a:pPr>
            <a:r>
              <a:rPr lang="en-US" dirty="0"/>
              <a:t>Hyperflex the mother's hips by forcefully pushing her thighs back onto her abdomen/</a:t>
            </a:r>
            <a:r>
              <a:rPr lang="en-US" b="0" dirty="0"/>
              <a:t>chest, allowing </a:t>
            </a:r>
            <a:r>
              <a:rPr lang="en-US" dirty="0"/>
              <a:t>more room for the passage of the anterior shoulder.</a:t>
            </a:r>
          </a:p>
          <a:p>
            <a:endParaRPr lang="en-US" dirty="0"/>
          </a:p>
        </p:txBody>
      </p:sp>
      <p:sp>
        <p:nvSpPr>
          <p:cNvPr id="4" name="Slide Number Placeholder 3"/>
          <p:cNvSpPr>
            <a:spLocks noGrp="1"/>
          </p:cNvSpPr>
          <p:nvPr>
            <p:ph type="sldNum" sz="quarter" idx="10"/>
          </p:nvPr>
        </p:nvSpPr>
        <p:spPr/>
        <p:txBody>
          <a:bodyPr/>
          <a:lstStyle/>
          <a:p>
            <a:fld id="{A974E427-9911-4858-A637-FB4CBC46EF20}"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1629352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eaLnBrk="1" hangingPunct="1">
              <a:spcBef>
                <a:spcPct val="0"/>
              </a:spcBef>
              <a:buFontTx/>
              <a:buNone/>
            </a:pPr>
            <a:r>
              <a:rPr lang="en-US" b="0" dirty="0">
                <a:latin typeface="Calibri" charset="0"/>
              </a:rPr>
              <a:t>Instructor Notes</a:t>
            </a:r>
          </a:p>
          <a:p>
            <a:pPr eaLnBrk="1" hangingPunct="1">
              <a:spcBef>
                <a:spcPct val="0"/>
              </a:spcBef>
              <a:buFontTx/>
              <a:buNone/>
            </a:pPr>
            <a:endParaRPr lang="en-US" b="0" dirty="0">
              <a:latin typeface="Calibri" charset="0"/>
            </a:endParaRP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t>For students other than </a:t>
            </a:r>
            <a:r>
              <a:rPr lang="en-US" b="0" dirty="0"/>
              <a:t>prehospital practitioners, dispatch information can be modified.</a:t>
            </a:r>
          </a:p>
          <a:p>
            <a:pPr marL="171450" indent="-171450" defTabSz="931774">
              <a:buFont typeface="Arial" panose="020B0604020202020204" pitchFamily="34" charset="0"/>
              <a:buChar char="•"/>
              <a:defRPr/>
            </a:pPr>
            <a:r>
              <a:rPr lang="en-US" b="0" dirty="0"/>
              <a:t>What are your initial concerns and possible differential diagnosis based on the dispatch information?</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Initial</a:t>
            </a:r>
            <a:r>
              <a:rPr lang="en-US" b="0" baseline="0" dirty="0"/>
              <a:t> impression begins when the dispatch information is received. </a:t>
            </a:r>
          </a:p>
          <a:p>
            <a:pPr marL="1085850" lvl="2" indent="-171450" defTabSz="931774">
              <a:buFont typeface="Arial" panose="020B0604020202020204" pitchFamily="34" charset="0"/>
              <a:buChar char="•"/>
              <a:defRPr/>
            </a:pPr>
            <a:r>
              <a:rPr lang="en-US" b="0" dirty="0"/>
              <a:t>Initial concerns</a:t>
            </a:r>
          </a:p>
          <a:p>
            <a:pPr marL="1543050" lvl="3" indent="-171450" defTabSz="931774">
              <a:buFont typeface="Arial" panose="020B0604020202020204" pitchFamily="34" charset="0"/>
              <a:buChar char="•"/>
              <a:defRPr/>
            </a:pPr>
            <a:r>
              <a:rPr lang="en-US" b="0" dirty="0"/>
              <a:t>18-year-old female in labor</a:t>
            </a:r>
          </a:p>
          <a:p>
            <a:pPr marL="1085850" lvl="2" indent="-171450" defTabSz="931774">
              <a:buFont typeface="Arial" panose="020B0604020202020204" pitchFamily="34" charset="0"/>
              <a:buChar char="•"/>
              <a:defRPr/>
            </a:pPr>
            <a:r>
              <a:rPr lang="en-US" b="0" dirty="0"/>
              <a:t>Differential diagnosis</a:t>
            </a:r>
          </a:p>
          <a:p>
            <a:pPr marL="1543050" lvl="3" indent="-171450" defTabSz="931774">
              <a:buFont typeface="Arial" panose="020B0604020202020204" pitchFamily="34" charset="0"/>
              <a:buChar char="•"/>
              <a:defRPr/>
            </a:pPr>
            <a:r>
              <a:rPr lang="en-US" b="0" dirty="0"/>
              <a:t>Braxton Hicks contractions and labor.</a:t>
            </a:r>
          </a:p>
          <a:p>
            <a:pPr marL="1543050" lvl="3" indent="-171450" defTabSz="931774">
              <a:buFont typeface="Arial" panose="020B0604020202020204" pitchFamily="34" charset="0"/>
              <a:buChar char="•"/>
              <a:defRPr/>
            </a:pPr>
            <a:r>
              <a:rPr lang="en-US" b="0" dirty="0"/>
              <a:t>Prepare for potential complications.</a:t>
            </a:r>
          </a:p>
          <a:p>
            <a:pPr marL="171450" lvl="0" indent="-171450" defTabSz="931774">
              <a:buFont typeface="Arial" panose="020B0604020202020204" pitchFamily="34" charset="0"/>
              <a:buChar char="•"/>
              <a:defRPr/>
            </a:pPr>
            <a:r>
              <a:rPr lang="en-US" b="0" dirty="0"/>
              <a:t>Discuss the importance of scene assessment and awareness.</a:t>
            </a:r>
          </a:p>
          <a:p>
            <a:pPr marL="628650" lvl="1" indent="-171450" defTabSz="931774">
              <a:buFont typeface="Arial" panose="020B0604020202020204" pitchFamily="34" charset="0"/>
              <a:buChar char="•"/>
              <a:defRPr/>
            </a:pPr>
            <a:r>
              <a:rPr lang="en-US" b="0" dirty="0"/>
              <a:t>Expand on how it applies to this case.</a:t>
            </a:r>
            <a:endParaRPr lang="en-US" b="0" dirty="0">
              <a:latin typeface="Calibri" charset="0"/>
            </a:endParaRPr>
          </a:p>
          <a:p>
            <a:pPr marL="171450" indent="-171450" eaLnBrk="1" hangingPunct="1">
              <a:spcBef>
                <a:spcPct val="0"/>
              </a:spcBef>
              <a:buFont typeface="Arial" panose="020B0604020202020204" pitchFamily="34" charset="0"/>
              <a:buChar char="•"/>
            </a:pPr>
            <a:r>
              <a:rPr lang="en-US" b="0" baseline="0" dirty="0">
                <a:latin typeface="Calibri" charset="0"/>
              </a:rPr>
              <a:t>Discuss with participants what equipment they should bring for an imminent labor 911 call.</a:t>
            </a:r>
          </a:p>
          <a:p>
            <a:pPr marL="628650" lvl="1" indent="-171450" eaLnBrk="1" hangingPunct="1">
              <a:spcBef>
                <a:spcPct val="0"/>
              </a:spcBef>
              <a:buFont typeface="Arial" panose="020B0604020202020204" pitchFamily="34" charset="0"/>
              <a:buChar char="•"/>
            </a:pPr>
            <a:r>
              <a:rPr lang="en-US" b="0" dirty="0">
                <a:latin typeface="Calibri" charset="0"/>
              </a:rPr>
              <a:t>Equipment needed:</a:t>
            </a:r>
          </a:p>
          <a:p>
            <a:pPr marL="1085850" lvl="2" indent="-171450" eaLnBrk="1" hangingPunct="1">
              <a:spcBef>
                <a:spcPct val="0"/>
              </a:spcBef>
              <a:buFont typeface="Wingdings" panose="05000000000000000000" pitchFamily="2" charset="2"/>
              <a:buChar char="§"/>
            </a:pPr>
            <a:r>
              <a:rPr lang="en-US" b="0" dirty="0">
                <a:latin typeface="Calibri" charset="0"/>
              </a:rPr>
              <a:t>Obstetric</a:t>
            </a:r>
            <a:r>
              <a:rPr lang="en-US" b="0" baseline="0" dirty="0">
                <a:latin typeface="Calibri" charset="0"/>
              </a:rPr>
              <a:t> (O</a:t>
            </a:r>
            <a:r>
              <a:rPr lang="en-US" b="0" dirty="0">
                <a:latin typeface="Calibri" charset="0"/>
              </a:rPr>
              <a:t>B)</a:t>
            </a:r>
            <a:r>
              <a:rPr lang="en-US" b="0" baseline="0" dirty="0">
                <a:latin typeface="Calibri" charset="0"/>
              </a:rPr>
              <a:t> kit, which should include sterile disposable scalpel or scissors, disposable towels, receiving blanket, sterile disposable bulb syringe, sterile umbilical clamps or ties, large plastic bag with twist tie (to store placenta), plastic-lined under pads, disposable plastic apron, mask, and protective eyewear.</a:t>
            </a:r>
          </a:p>
          <a:p>
            <a:pPr marL="1543050" lvl="3" indent="-171450" eaLnBrk="1" hangingPunct="1">
              <a:spcBef>
                <a:spcPct val="0"/>
              </a:spcBef>
              <a:buFont typeface="Wingdings" panose="05000000000000000000" pitchFamily="2" charset="2"/>
              <a:buChar char="§"/>
            </a:pPr>
            <a:r>
              <a:rPr lang="en-US" b="0" baseline="0" dirty="0">
                <a:latin typeface="Calibri" charset="0"/>
              </a:rPr>
              <a:t>Discuss the equipment found in the participants’ organization’s OB kits.</a:t>
            </a:r>
          </a:p>
          <a:p>
            <a:pPr marL="1085850" lvl="2" indent="-171450" eaLnBrk="1" hangingPunct="1">
              <a:spcBef>
                <a:spcPct val="0"/>
              </a:spcBef>
              <a:buFont typeface="Wingdings" panose="05000000000000000000" pitchFamily="2" charset="2"/>
              <a:buChar char="§"/>
            </a:pPr>
            <a:r>
              <a:rPr lang="en-US" b="0" baseline="0" dirty="0">
                <a:latin typeface="Calibri" charset="0"/>
              </a:rPr>
              <a:t>Oxygen</a:t>
            </a:r>
          </a:p>
          <a:p>
            <a:pPr marL="1085850" lvl="2" indent="-171450" eaLnBrk="1" hangingPunct="1">
              <a:spcBef>
                <a:spcPct val="0"/>
              </a:spcBef>
              <a:buFont typeface="Wingdings" panose="05000000000000000000" pitchFamily="2" charset="2"/>
              <a:buChar char="§"/>
            </a:pPr>
            <a:r>
              <a:rPr lang="en-US" b="0" baseline="0" dirty="0">
                <a:latin typeface="Calibri" charset="0"/>
              </a:rPr>
              <a:t>Airway bag</a:t>
            </a:r>
          </a:p>
          <a:p>
            <a:pPr marL="1085850" lvl="2" indent="-171450" eaLnBrk="1" hangingPunct="1">
              <a:spcBef>
                <a:spcPct val="0"/>
              </a:spcBef>
              <a:buFont typeface="Wingdings" panose="05000000000000000000" pitchFamily="2" charset="2"/>
              <a:buChar char="§"/>
            </a:pPr>
            <a:r>
              <a:rPr lang="en-US" b="0" baseline="0" dirty="0">
                <a:latin typeface="Calibri" charset="0"/>
              </a:rPr>
              <a:t>Pediatric bag</a:t>
            </a:r>
          </a:p>
          <a:p>
            <a:pPr marL="685800" lvl="1" indent="-228600" eaLnBrk="1" hangingPunct="1">
              <a:spcBef>
                <a:spcPct val="0"/>
              </a:spcBef>
              <a:buFont typeface="Arial" panose="020B0604020202020204" pitchFamily="34" charset="0"/>
              <a:buChar char="•"/>
            </a:pPr>
            <a:r>
              <a:rPr lang="en-US" b="0" baseline="0" dirty="0">
                <a:latin typeface="Calibri" charset="0"/>
              </a:rPr>
              <a:t>What can you do en route in the back of the ambulance that will prepare for transport of the baby and mother?</a:t>
            </a:r>
          </a:p>
          <a:p>
            <a:pPr marL="1085850" lvl="2" indent="-171450" eaLnBrk="1" hangingPunct="1">
              <a:spcBef>
                <a:spcPct val="0"/>
              </a:spcBef>
              <a:buFont typeface="Arial" panose="020B0604020202020204" pitchFamily="34" charset="0"/>
              <a:buChar char="•"/>
            </a:pPr>
            <a:r>
              <a:rPr lang="en-US" b="0" baseline="0" dirty="0">
                <a:latin typeface="Calibri" charset="0"/>
              </a:rPr>
              <a:t>Think about the possible need for additional resources should there be complications with the mother or neonate.</a:t>
            </a:r>
          </a:p>
          <a:p>
            <a:pPr marL="1085850" lvl="2" indent="-171450" eaLnBrk="1" hangingPunct="1">
              <a:spcBef>
                <a:spcPct val="0"/>
              </a:spcBef>
              <a:buFont typeface="Arial" panose="020B0604020202020204" pitchFamily="34" charset="0"/>
              <a:buChar char="•"/>
            </a:pPr>
            <a:r>
              <a:rPr lang="en-US" b="0" baseline="0" dirty="0">
                <a:latin typeface="Calibri" charset="0"/>
              </a:rPr>
              <a:t>Start warming the environment in the back of the ambulance. Turn up the heat until you are uncomfortable and turn off air conditioning.</a:t>
            </a:r>
          </a:p>
          <a:p>
            <a:pPr marL="685800" lvl="1" indent="-228600" eaLnBrk="1" hangingPunct="1">
              <a:spcBef>
                <a:spcPct val="0"/>
              </a:spcBef>
              <a:buFont typeface="Arial" panose="020B0604020202020204" pitchFamily="34" charset="0"/>
              <a:buChar char="•"/>
            </a:pPr>
            <a:r>
              <a:rPr lang="en-US" b="0" baseline="0" dirty="0">
                <a:latin typeface="Calibri" charset="0"/>
              </a:rPr>
              <a:t>If there is family on scene that is hindering your care, what kind of tasks can you ask them to complete while you prepare to assist with the delivery?</a:t>
            </a:r>
          </a:p>
          <a:p>
            <a:pPr marL="1085850" marR="0" lvl="2"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If delivering in the home and setting allows, have a family member warm towels in the dryer. </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Case Study 1 involves an 18-year-old female in labor.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Diagnosis: </a:t>
            </a:r>
            <a:r>
              <a:rPr lang="en-US" b="0" dirty="0">
                <a:latin typeface="Calibri" charset="0"/>
              </a:rPr>
              <a:t>	</a:t>
            </a:r>
          </a:p>
          <a:p>
            <a:pPr marL="1371600" lvl="2" indent="-457200">
              <a:lnSpc>
                <a:spcPct val="100000"/>
              </a:lnSpc>
              <a:spcBef>
                <a:spcPts val="600"/>
              </a:spcBef>
              <a:buSzPct val="80000"/>
              <a:buFont typeface="Arial" panose="020B0604020202020204" pitchFamily="34" charset="0"/>
              <a:buChar char="•"/>
            </a:pPr>
            <a:r>
              <a:rPr lang="en-US" sz="2800" b="0" dirty="0"/>
              <a:t>Mother</a:t>
            </a:r>
          </a:p>
          <a:p>
            <a:pPr marL="1714500" lvl="3" indent="-342900">
              <a:lnSpc>
                <a:spcPct val="100000"/>
              </a:lnSpc>
              <a:spcBef>
                <a:spcPts val="600"/>
              </a:spcBef>
              <a:buSzPct val="80000"/>
              <a:buFont typeface="Arial" panose="020B0604020202020204" pitchFamily="34" charset="0"/>
              <a:buChar char="•"/>
            </a:pPr>
            <a:r>
              <a:rPr lang="en-US" sz="2400" b="0" dirty="0"/>
              <a:t>Vaginal delivery with no complications</a:t>
            </a:r>
          </a:p>
          <a:p>
            <a:pPr marL="1371600" lvl="2" indent="-457200">
              <a:lnSpc>
                <a:spcPct val="100000"/>
              </a:lnSpc>
              <a:spcBef>
                <a:spcPts val="600"/>
              </a:spcBef>
              <a:buSzPct val="80000"/>
              <a:buFont typeface="Arial" panose="020B0604020202020204" pitchFamily="34" charset="0"/>
              <a:buChar char="•"/>
            </a:pPr>
            <a:r>
              <a:rPr lang="en-US" sz="2800" b="0" dirty="0"/>
              <a:t>Newborn</a:t>
            </a:r>
          </a:p>
          <a:p>
            <a:pPr marL="1714500" lvl="3" indent="-342900">
              <a:lnSpc>
                <a:spcPct val="100000"/>
              </a:lnSpc>
              <a:spcBef>
                <a:spcPts val="600"/>
              </a:spcBef>
              <a:buSzPct val="80000"/>
              <a:buFont typeface="Arial" panose="020B0604020202020204" pitchFamily="34" charset="0"/>
              <a:buChar char="•"/>
            </a:pPr>
            <a:r>
              <a:rPr lang="en-US" sz="2400" b="0" dirty="0"/>
              <a:t>Meconium aspiration</a:t>
            </a:r>
          </a:p>
          <a:p>
            <a:pPr marL="0" indent="0" eaLnBrk="1" hangingPunct="1">
              <a:spcBef>
                <a:spcPct val="0"/>
              </a:spcBef>
              <a:buFont typeface="Arial" panose="020B0604020202020204" pitchFamily="34" charset="0"/>
              <a:buNone/>
            </a:pPr>
            <a:endParaRPr lang="en-US" baseline="0" dirty="0">
              <a:latin typeface="Calibri" charset="0"/>
            </a:endParaRPr>
          </a:p>
        </p:txBody>
      </p:sp>
      <p:sp>
        <p:nvSpPr>
          <p:cNvPr id="4" name="Slide Number Placeholder 3"/>
          <p:cNvSpPr>
            <a:spLocks noGrp="1"/>
          </p:cNvSpPr>
          <p:nvPr>
            <p:ph type="sldNum" sz="quarter" idx="10"/>
          </p:nvPr>
        </p:nvSpPr>
        <p:spPr/>
        <p:txBody>
          <a:bodyPr/>
          <a:lstStyle/>
          <a:p>
            <a:fld id="{3F946E30-775C-5446-86B5-6E7F57120A06}" type="slidenum">
              <a:rPr lang="en-US" smtClean="0"/>
              <a:t>10</a:t>
            </a:fld>
            <a:endParaRPr lang="en-US" dirty="0"/>
          </a:p>
        </p:txBody>
      </p:sp>
    </p:spTree>
    <p:extLst>
      <p:ext uri="{BB962C8B-B14F-4D97-AF65-F5344CB8AC3E}">
        <p14:creationId xmlns:p14="http://schemas.microsoft.com/office/powerpoint/2010/main" val="3004211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baseline="0" dirty="0"/>
              <a:t>Discuss the </a:t>
            </a:r>
            <a:r>
              <a:rPr lang="en-US" b="0" baseline="0" dirty="0"/>
              <a:t>following initial findings at the scene:</a:t>
            </a:r>
          </a:p>
          <a:p>
            <a:pPr marL="628650" lvl="1" indent="-171450">
              <a:buFont typeface="Arial" panose="020B0604020202020204" pitchFamily="34" charset="0"/>
              <a:buChar char="•"/>
            </a:pPr>
            <a:r>
              <a:rPr lang="en-US" b="0" dirty="0"/>
              <a:t>Mother states patient has been laboring for awhile and her water broke a couple of hours ago.</a:t>
            </a:r>
          </a:p>
          <a:p>
            <a:pPr marL="1085850" lvl="2" indent="-171450">
              <a:buFont typeface="Arial" panose="020B0604020202020204" pitchFamily="34" charset="0"/>
              <a:buChar char="•"/>
            </a:pPr>
            <a:r>
              <a:rPr lang="en-US" b="0" dirty="0"/>
              <a:t>Patient tried to wait until doctor office opened for the day.</a:t>
            </a:r>
          </a:p>
          <a:p>
            <a:pPr marL="628650" lvl="1" indent="-171450">
              <a:buFont typeface="Arial" panose="020B0604020202020204" pitchFamily="34" charset="0"/>
              <a:buChar char="•"/>
            </a:pPr>
            <a:r>
              <a:rPr lang="en-US" b="0" dirty="0"/>
              <a:t>Patient states, “Help! This baby is coming right now, and I need to push!”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kern="0" dirty="0"/>
              <a:t>Discuss additional precautions or concerns that may be warranted based on initial observations.</a:t>
            </a:r>
          </a:p>
          <a:p>
            <a:pPr marL="685800" lvl="1" indent="-228600" eaLnBrk="1" hangingPunct="1">
              <a:spcBef>
                <a:spcPct val="0"/>
              </a:spcBef>
              <a:buFont typeface="Arial" panose="020B0604020202020204" pitchFamily="34" charset="0"/>
              <a:buChar char="•"/>
            </a:pPr>
            <a:r>
              <a:rPr lang="en-US" b="0" dirty="0">
                <a:latin typeface="Calibri" charset="0"/>
              </a:rPr>
              <a:t>Should</a:t>
            </a:r>
            <a:r>
              <a:rPr lang="en-US" b="0" baseline="0" dirty="0">
                <a:latin typeface="Calibri" charset="0"/>
              </a:rPr>
              <a:t> you consider moving this patient off the couch? Why or why not?  </a:t>
            </a:r>
          </a:p>
          <a:p>
            <a:pPr marL="1143000" marR="0" lvl="2" indent="-2286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latin typeface="Calibri" charset="0"/>
              </a:rPr>
              <a:t>If the scene is safe and delivery is clearly imminent, it</a:t>
            </a:r>
            <a:r>
              <a:rPr lang="ja-JP" altLang="en-US" baseline="0" dirty="0">
                <a:latin typeface="Calibri" charset="0"/>
              </a:rPr>
              <a:t> </a:t>
            </a:r>
            <a:r>
              <a:rPr lang="en-US" altLang="ja-JP" baseline="0" dirty="0">
                <a:latin typeface="Calibri" charset="0"/>
              </a:rPr>
              <a:t>i</a:t>
            </a:r>
            <a:r>
              <a:rPr lang="en-US" dirty="0">
                <a:latin typeface="Calibri" charset="0"/>
              </a:rPr>
              <a:t>s often best to delay transport until the baby</a:t>
            </a:r>
            <a:r>
              <a:rPr lang="ja-JP" altLang="en-US" baseline="0" dirty="0">
                <a:latin typeface="Calibri" charset="0"/>
              </a:rPr>
              <a:t> </a:t>
            </a:r>
            <a:r>
              <a:rPr lang="en-US" altLang="ja-JP" baseline="0" dirty="0">
                <a:latin typeface="Calibri" charset="0"/>
              </a:rPr>
              <a:t>ha</a:t>
            </a:r>
            <a:r>
              <a:rPr lang="en-US" dirty="0">
                <a:latin typeface="Calibri" charset="0"/>
              </a:rPr>
              <a:t>s been born. </a:t>
            </a:r>
          </a:p>
          <a:p>
            <a:pPr marL="1600200" marR="0" lvl="3" indent="-2286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latin typeface="Calibri" charset="0"/>
              </a:rPr>
              <a:t>Leave patient on the couch or move to floor and deliver.</a:t>
            </a:r>
          </a:p>
          <a:p>
            <a:pPr marL="685800" lvl="1" indent="-228600" eaLnBrk="1" hangingPunct="1">
              <a:spcBef>
                <a:spcPct val="0"/>
              </a:spcBef>
              <a:buFont typeface="Arial" panose="020B0604020202020204" pitchFamily="34" charset="0"/>
              <a:buChar char="•"/>
            </a:pPr>
            <a:r>
              <a:rPr lang="en-US" baseline="0" dirty="0">
                <a:latin typeface="Calibri" charset="0"/>
              </a:rPr>
              <a:t>Should you place anything under the patient to prevent contamination? Why or why not?  </a:t>
            </a:r>
          </a:p>
          <a:p>
            <a:pPr marL="1143000" lvl="2" indent="-228600" eaLnBrk="1" hangingPunct="1">
              <a:spcBef>
                <a:spcPct val="0"/>
              </a:spcBef>
              <a:buFont typeface="Arial" panose="020B0604020202020204" pitchFamily="34" charset="0"/>
              <a:buChar char="•"/>
            </a:pPr>
            <a:r>
              <a:rPr lang="en-US" baseline="0" dirty="0">
                <a:latin typeface="Calibri" charset="0"/>
              </a:rPr>
              <a:t>You can place sheets/bath blankets under the patient to control fluids.</a:t>
            </a:r>
          </a:p>
          <a:p>
            <a:pPr marL="1143000" lvl="2" indent="-228600" eaLnBrk="1" hangingPunct="1">
              <a:spcBef>
                <a:spcPct val="0"/>
              </a:spcBef>
              <a:buFont typeface="Arial" panose="020B0604020202020204" pitchFamily="34" charset="0"/>
              <a:buChar char="•"/>
            </a:pPr>
            <a:r>
              <a:rPr lang="en-US" baseline="0" dirty="0">
                <a:latin typeface="Calibri" charset="0"/>
              </a:rPr>
              <a:t>Have hand towels or towels on hand to cover possible incontinence.</a:t>
            </a:r>
          </a:p>
          <a:p>
            <a:pPr marL="685800" lvl="1" indent="-228600" eaLnBrk="1" hangingPunct="1">
              <a:spcBef>
                <a:spcPct val="0"/>
              </a:spcBef>
              <a:buFont typeface="Arial" panose="020B0604020202020204" pitchFamily="34" charset="0"/>
              <a:buChar char="•"/>
            </a:pPr>
            <a:r>
              <a:rPr lang="en-US" baseline="0" dirty="0">
                <a:latin typeface="Calibri" charset="0"/>
              </a:rPr>
              <a:t>Based on the patient’s history or baby’s presentation vaginally (prolapsed cord, breech, excessive hemorrhage), should you request a second EMS unit or fire department for assistance? Why or why not?</a:t>
            </a:r>
          </a:p>
          <a:p>
            <a:pPr marL="1085850" lvl="2" indent="-171450" eaLnBrk="1" hangingPunct="1">
              <a:spcBef>
                <a:spcPct val="0"/>
              </a:spcBef>
              <a:buFont typeface="Arial" panose="020B0604020202020204" pitchFamily="34" charset="0"/>
              <a:buChar char="•"/>
            </a:pPr>
            <a:r>
              <a:rPr lang="en-US" dirty="0">
                <a:latin typeface="Calibri" charset="0"/>
              </a:rPr>
              <a:t>Be sure to have adequate personnel </a:t>
            </a:r>
            <a:r>
              <a:rPr lang="en-US" i="1" dirty="0">
                <a:latin typeface="Calibri" charset="0"/>
              </a:rPr>
              <a:t>immediately</a:t>
            </a:r>
            <a:r>
              <a:rPr lang="en-US" dirty="0">
                <a:latin typeface="Calibri" charset="0"/>
              </a:rPr>
              <a:t> available to care for both mother and infant when transporting any woman in active labor. </a:t>
            </a:r>
          </a:p>
          <a:p>
            <a:pPr marL="1085850" lvl="2" indent="-171450" eaLnBrk="1" hangingPunct="1">
              <a:spcBef>
                <a:spcPct val="0"/>
              </a:spcBef>
              <a:buFont typeface="Arial" panose="020B0604020202020204" pitchFamily="34" charset="0"/>
              <a:buChar char="•"/>
            </a:pPr>
            <a:r>
              <a:rPr lang="en-US" dirty="0">
                <a:latin typeface="Calibri" charset="0"/>
              </a:rPr>
              <a:t>Call for backup personnel </a:t>
            </a:r>
            <a:r>
              <a:rPr lang="en-US" i="1" dirty="0">
                <a:latin typeface="Calibri" charset="0"/>
              </a:rPr>
              <a:t>early</a:t>
            </a:r>
            <a:r>
              <a:rPr lang="en-US" dirty="0">
                <a:latin typeface="Calibri" charset="0"/>
              </a:rPr>
              <a:t>; do not wait until complications occur to call for help. </a:t>
            </a:r>
          </a:p>
          <a:p>
            <a:pPr marL="685800" lvl="1" indent="-228600" eaLnBrk="1" hangingPunct="1">
              <a:spcBef>
                <a:spcPct val="0"/>
              </a:spcBef>
              <a:buFont typeface="Arial" panose="020B0604020202020204" pitchFamily="34" charset="0"/>
              <a:buChar char="•"/>
            </a:pPr>
            <a:r>
              <a:rPr lang="en-US" baseline="0" dirty="0">
                <a:latin typeface="Calibri" charset="0"/>
              </a:rPr>
              <a:t>Should you consider moving this patient to the stretcher if imminent delivery is noted? Why or why not?</a:t>
            </a:r>
          </a:p>
          <a:p>
            <a:pPr marL="1085850" marR="0" lvl="2"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latin typeface="Calibri" charset="0"/>
              </a:rPr>
              <a:t>General wait time is transport after 30 minutes if delivery does not begin immediately.  </a:t>
            </a:r>
          </a:p>
          <a:p>
            <a:pPr marL="1543050" marR="0" lvl="3"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latin typeface="Calibri" charset="0"/>
              </a:rPr>
              <a:t>Contractions over 5 minutes apart, transport.  </a:t>
            </a:r>
          </a:p>
          <a:p>
            <a:pPr marL="1543050" marR="0" lvl="3"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dirty="0">
                <a:latin typeface="Calibri" charset="0"/>
              </a:rPr>
              <a:t>2 to 3 minutes apart, stay and deliver.</a:t>
            </a:r>
          </a:p>
          <a:p>
            <a:pPr marL="1085850" lvl="2" indent="-171450" eaLnBrk="1" hangingPunct="1">
              <a:spcBef>
                <a:spcPct val="0"/>
              </a:spcBef>
              <a:buFont typeface="Arial" panose="020B0604020202020204" pitchFamily="34" charset="0"/>
              <a:buChar char="•"/>
            </a:pPr>
            <a:r>
              <a:rPr lang="en-US" dirty="0">
                <a:latin typeface="Calibri" charset="0"/>
              </a:rPr>
              <a:t>On the other hand, it may be wise to expedite the transport of a woman with a high-risk or actively complicated delivery. </a:t>
            </a:r>
          </a:p>
          <a:p>
            <a:pPr marL="685800" lvl="1" indent="-228600" eaLnBrk="1" hangingPunct="1">
              <a:spcBef>
                <a:spcPct val="0"/>
              </a:spcBef>
              <a:buFont typeface="Arial" panose="020B0604020202020204" pitchFamily="34" charset="0"/>
              <a:buChar char="•"/>
            </a:pPr>
            <a:r>
              <a:rPr lang="en-US" baseline="0" dirty="0">
                <a:latin typeface="Calibri" charset="0"/>
              </a:rPr>
              <a:t>Can you allow the patient’s partner to be present and assist with the delivery if no life threats are noted?  </a:t>
            </a:r>
          </a:p>
          <a:p>
            <a:pPr marL="1143000" lvl="2" indent="-228600" eaLnBrk="1" hangingPunct="1">
              <a:spcBef>
                <a:spcPct val="0"/>
              </a:spcBef>
              <a:buFont typeface="Arial" panose="020B0604020202020204" pitchFamily="34" charset="0"/>
              <a:buChar char="•"/>
            </a:pPr>
            <a:r>
              <a:rPr lang="en-US" baseline="0" dirty="0">
                <a:latin typeface="Calibri" charset="0"/>
              </a:rPr>
              <a:t>Patient’s partner can be used to assist or calm the patient. </a:t>
            </a:r>
          </a:p>
          <a:p>
            <a:pPr marL="1143000" lvl="2" indent="-228600" eaLnBrk="1" hangingPunct="1">
              <a:spcBef>
                <a:spcPct val="0"/>
              </a:spcBef>
              <a:buFont typeface="Arial" panose="020B0604020202020204" pitchFamily="34" charset="0"/>
              <a:buChar char="•"/>
            </a:pPr>
            <a:r>
              <a:rPr lang="en-US" baseline="0" dirty="0">
                <a:latin typeface="Calibri" charset="0"/>
              </a:rPr>
              <a:t>If bystander is causing an issue, have them attend to another task that will distract the</a:t>
            </a:r>
            <a:r>
              <a:rPr lang="en-US" b="0" baseline="0" dirty="0">
                <a:latin typeface="Calibri" charset="0"/>
              </a:rPr>
              <a:t>m.</a:t>
            </a:r>
          </a:p>
          <a:p>
            <a:pPr marL="685800" lvl="1" indent="-228600" eaLnBrk="1" hangingPunct="1">
              <a:spcBef>
                <a:spcPct val="0"/>
              </a:spcBef>
              <a:buFont typeface="Arial" panose="020B0604020202020204" pitchFamily="34" charset="0"/>
              <a:buChar char="•"/>
            </a:pPr>
            <a:r>
              <a:rPr lang="en-US" baseline="0" dirty="0">
                <a:latin typeface="Calibri" charset="0"/>
              </a:rPr>
              <a:t>What facility does this patient need to be transported to</a:t>
            </a:r>
            <a:r>
              <a:rPr lang="en-US" b="1" baseline="0" dirty="0">
                <a:latin typeface="Calibri" charset="0"/>
              </a:rPr>
              <a:t>, </a:t>
            </a:r>
            <a:r>
              <a:rPr lang="en-US" baseline="0" dirty="0">
                <a:latin typeface="Calibri" charset="0"/>
              </a:rPr>
              <a:t>and can you separate the baby and mother? Why or why not?</a:t>
            </a:r>
          </a:p>
          <a:p>
            <a:pPr marL="1143000" marR="0" lvl="2" indent="-2286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latin typeface="Calibri" charset="0"/>
              </a:rPr>
              <a:t>Although it</a:t>
            </a:r>
            <a:r>
              <a:rPr lang="ja-JP" altLang="en-US" baseline="0" dirty="0">
                <a:latin typeface="Calibri" charset="0"/>
              </a:rPr>
              <a:t> </a:t>
            </a:r>
            <a:r>
              <a:rPr lang="en-US" altLang="ja-JP" baseline="0" dirty="0">
                <a:latin typeface="Calibri" charset="0"/>
              </a:rPr>
              <a:t>i</a:t>
            </a:r>
            <a:r>
              <a:rPr lang="en-US" dirty="0">
                <a:latin typeface="Calibri" charset="0"/>
              </a:rPr>
              <a:t>s preferable to keep mother and baby together, any newborn requiring more than transient basic resuscitation should be transported to a facility with advanced neonatal care capabilities whenever possible.</a:t>
            </a:r>
          </a:p>
          <a:p>
            <a:pPr marL="171450" indent="-171450" eaLnBrk="1" hangingPunct="1">
              <a:spcBef>
                <a:spcPct val="0"/>
              </a:spcBef>
              <a:buFont typeface="Arial" panose="020B0604020202020204" pitchFamily="34" charset="0"/>
              <a:buChar char="•"/>
            </a:pPr>
            <a:r>
              <a:rPr lang="en-US" dirty="0">
                <a:latin typeface="Calibri" charset="0"/>
              </a:rPr>
              <a:t>Discuss guidelines in your region for recommendations about when, how, and where to transport women in active labor.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F946E30-775C-5446-86B5-6E7F57120A06}" type="slidenum">
              <a:rPr lang="en-US" smtClean="0"/>
              <a:t>11</a:t>
            </a:fld>
            <a:endParaRPr lang="en-US" dirty="0"/>
          </a:p>
        </p:txBody>
      </p:sp>
    </p:spTree>
    <p:extLst>
      <p:ext uri="{BB962C8B-B14F-4D97-AF65-F5344CB8AC3E}">
        <p14:creationId xmlns:p14="http://schemas.microsoft.com/office/powerpoint/2010/main" val="743958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b="0" dirty="0"/>
              <a:t>Discuss the primary survey.</a:t>
            </a:r>
          </a:p>
          <a:p>
            <a:pPr marL="171450" indent="-171450">
              <a:buFont typeface="Arial" panose="020B0604020202020204" pitchFamily="34" charset="0"/>
              <a:buChar char="•"/>
            </a:pPr>
            <a:r>
              <a:rPr lang="en-US" b="0" dirty="0"/>
              <a:t>Note that the PAT is not used because the current patient is an adult. </a:t>
            </a:r>
          </a:p>
          <a:p>
            <a:pPr marL="628650" lvl="1" indent="-171450">
              <a:buFont typeface="Arial" panose="020B0604020202020204" pitchFamily="34" charset="0"/>
              <a:buChar char="•"/>
            </a:pPr>
            <a:r>
              <a:rPr lang="en-US" b="0" dirty="0"/>
              <a:t>Ask participants to explain any abnormal findings of their patient(s), whether physical and/or developmental, and why. </a:t>
            </a:r>
          </a:p>
          <a:p>
            <a:pPr marL="171450" indent="-171450">
              <a:buFont typeface="Arial" panose="020B0604020202020204" pitchFamily="34" charset="0"/>
              <a:buChar char="•"/>
            </a:pPr>
            <a:r>
              <a:rPr lang="en-US" b="0" dirty="0"/>
              <a:t>Discuss any life threats identified in this case.</a:t>
            </a:r>
          </a:p>
          <a:p>
            <a:pPr marL="628650" lvl="1" indent="-171450">
              <a:buFont typeface="Arial" panose="020B0604020202020204" pitchFamily="34" charset="0"/>
              <a:buChar char="•"/>
            </a:pPr>
            <a:r>
              <a:rPr lang="en-US" b="0" dirty="0"/>
              <a:t>Abnormal for adults: Tachypnea and retractions.</a:t>
            </a:r>
          </a:p>
          <a:p>
            <a:pPr marL="171450" indent="-171450">
              <a:buFont typeface="Arial" panose="020B0604020202020204" pitchFamily="34" charset="0"/>
              <a:buChar char="•"/>
            </a:pPr>
            <a:r>
              <a:rPr lang="en-US" b="0" dirty="0"/>
              <a:t>Primary survey</a:t>
            </a:r>
          </a:p>
          <a:p>
            <a:pPr marL="685800" lvl="3" indent="-342900">
              <a:spcBef>
                <a:spcPts val="750"/>
              </a:spcBef>
              <a:buSzPct val="80000"/>
              <a:buFont typeface="Arial" panose="020B0604020202020204" pitchFamily="34" charset="0"/>
              <a:buChar char="•"/>
            </a:pPr>
            <a:r>
              <a:rPr lang="en-US" sz="2400" b="0" dirty="0"/>
              <a:t>X </a:t>
            </a:r>
            <a:r>
              <a:rPr lang="en-US" sz="2400" b="0" dirty="0">
                <a:latin typeface="Calibri" panose="020F0502020204030204" pitchFamily="34" charset="0"/>
              </a:rPr>
              <a:t>‒</a:t>
            </a:r>
            <a:r>
              <a:rPr lang="en-US" sz="2400" b="0" dirty="0"/>
              <a:t> No bleeding found.</a:t>
            </a:r>
          </a:p>
          <a:p>
            <a:pPr marL="685800" lvl="3" indent="-342900">
              <a:spcBef>
                <a:spcPts val="750"/>
              </a:spcBef>
              <a:buSzPct val="80000"/>
              <a:buFont typeface="Arial" panose="020B0604020202020204" pitchFamily="34" charset="0"/>
              <a:buChar char="•"/>
            </a:pPr>
            <a:r>
              <a:rPr lang="en-US" sz="2400" b="0" dirty="0"/>
              <a:t>A </a:t>
            </a:r>
            <a:r>
              <a:rPr lang="en-US" sz="2400" b="0" dirty="0">
                <a:latin typeface="Calibri" panose="020F0502020204030204" pitchFamily="34" charset="0"/>
              </a:rPr>
              <a:t>‒</a:t>
            </a:r>
            <a:r>
              <a:rPr lang="en-US" sz="2400" b="0" dirty="0"/>
              <a:t> Patent.</a:t>
            </a:r>
          </a:p>
          <a:p>
            <a:pPr marL="685800" lvl="3" indent="-342900">
              <a:spcBef>
                <a:spcPts val="750"/>
              </a:spcBef>
              <a:buSzPct val="80000"/>
              <a:buFont typeface="Arial" panose="020B0604020202020204" pitchFamily="34" charset="0"/>
              <a:buChar char="•"/>
            </a:pPr>
            <a:r>
              <a:rPr lang="en-US" sz="2400" b="0" dirty="0"/>
              <a:t>B </a:t>
            </a:r>
            <a:r>
              <a:rPr lang="en-US" sz="2400" b="0" dirty="0">
                <a:latin typeface="Calibri" panose="020F0502020204030204" pitchFamily="34" charset="0"/>
              </a:rPr>
              <a:t>‒</a:t>
            </a:r>
            <a:r>
              <a:rPr lang="en-US" sz="2400" b="0" dirty="0"/>
              <a:t> Respirations are rapid with mild to moderate retractions. </a:t>
            </a:r>
          </a:p>
          <a:p>
            <a:pPr marL="685800" lvl="3" indent="-342900">
              <a:spcBef>
                <a:spcPts val="750"/>
              </a:spcBef>
              <a:buSzPct val="80000"/>
              <a:buFont typeface="Arial" panose="020B0604020202020204" pitchFamily="34" charset="0"/>
              <a:buChar char="•"/>
            </a:pPr>
            <a:r>
              <a:rPr lang="en-US" sz="2400" b="0" dirty="0"/>
              <a:t>C </a:t>
            </a:r>
            <a:r>
              <a:rPr lang="en-US" sz="2400" b="0" dirty="0">
                <a:latin typeface="Calibri" panose="020F0502020204030204" pitchFamily="34" charset="0"/>
              </a:rPr>
              <a:t>‒</a:t>
            </a:r>
            <a:r>
              <a:rPr lang="en-US" sz="2400" b="0" dirty="0"/>
              <a:t> Radial</a:t>
            </a:r>
            <a:r>
              <a:rPr lang="en-US" sz="2400" b="0" dirty="0">
                <a:ea typeface="Times New Roman" panose="02020603050405020304" pitchFamily="18" charset="0"/>
              </a:rPr>
              <a:t> pulses are strong and regular. Capillary refill time is</a:t>
            </a:r>
            <a:r>
              <a:rPr lang="en-US" sz="2400" b="0" baseline="0" dirty="0">
                <a:ea typeface="Times New Roman" panose="02020603050405020304" pitchFamily="18" charset="0"/>
              </a:rPr>
              <a:t> </a:t>
            </a:r>
            <a:r>
              <a:rPr lang="en-US" sz="2400" b="0" dirty="0">
                <a:ea typeface="Times New Roman" panose="02020603050405020304" pitchFamily="18" charset="0"/>
              </a:rPr>
              <a:t>brisk. Skin is warm and diaphoretic.</a:t>
            </a:r>
            <a:endParaRPr lang="en-US" sz="2400" b="0" dirty="0"/>
          </a:p>
          <a:p>
            <a:pPr marL="685800" lvl="3" indent="-342900">
              <a:spcBef>
                <a:spcPts val="750"/>
              </a:spcBef>
              <a:buSzPct val="80000"/>
              <a:buFont typeface="Arial" panose="020B0604020202020204" pitchFamily="34" charset="0"/>
              <a:buChar char="•"/>
            </a:pPr>
            <a:r>
              <a:rPr lang="en-US" sz="2400" b="0" dirty="0"/>
              <a:t>D </a:t>
            </a:r>
            <a:r>
              <a:rPr lang="en-US" sz="2400" b="0" dirty="0">
                <a:latin typeface="Calibri" panose="020F0502020204030204" pitchFamily="34" charset="0"/>
              </a:rPr>
              <a:t>‒</a:t>
            </a:r>
            <a:r>
              <a:rPr lang="en-US" sz="2400" b="0" dirty="0"/>
              <a:t> Alert and anxious; GCS = 15 (E4, V5, M6).</a:t>
            </a:r>
          </a:p>
          <a:p>
            <a:pPr marL="685800" lvl="3" indent="-342900">
              <a:spcBef>
                <a:spcPts val="750"/>
              </a:spcBef>
              <a:buSzPct val="80000"/>
              <a:buFont typeface="Arial" panose="020B0604020202020204" pitchFamily="34" charset="0"/>
              <a:buChar char="•"/>
            </a:pPr>
            <a:r>
              <a:rPr lang="en-US" sz="2400" b="0" dirty="0"/>
              <a:t>E </a:t>
            </a:r>
            <a:r>
              <a:rPr lang="en-US" sz="2400" b="0" dirty="0">
                <a:latin typeface="Calibri" panose="020F0502020204030204" pitchFamily="34" charset="0"/>
              </a:rPr>
              <a:t>‒</a:t>
            </a:r>
            <a:r>
              <a:rPr lang="en-US" sz="2400" b="0" dirty="0"/>
              <a:t> Lying on couch. Uterine fundus is at xiphoid. Contractions every 3 minutes.</a:t>
            </a:r>
            <a:endParaRPr lang="en-US" b="0" dirty="0"/>
          </a:p>
          <a:p>
            <a:endParaRPr lang="en-US" dirty="0"/>
          </a:p>
        </p:txBody>
      </p:sp>
      <p:sp>
        <p:nvSpPr>
          <p:cNvPr id="4" name="Slide Number Placeholder 3"/>
          <p:cNvSpPr>
            <a:spLocks noGrp="1"/>
          </p:cNvSpPr>
          <p:nvPr>
            <p:ph type="sldNum" sz="quarter" idx="5"/>
          </p:nvPr>
        </p:nvSpPr>
        <p:spPr/>
        <p:txBody>
          <a:bodyPr/>
          <a:lstStyle/>
          <a:p>
            <a:fld id="{0806351A-5C22-4CB6-AFB9-923ABF2A3A6C}" type="slidenum">
              <a:rPr lang="en-US" smtClean="0"/>
              <a:t>12</a:t>
            </a:fld>
            <a:endParaRPr lang="en-US" dirty="0"/>
          </a:p>
        </p:txBody>
      </p:sp>
    </p:spTree>
    <p:extLst>
      <p:ext uri="{BB962C8B-B14F-4D97-AF65-F5344CB8AC3E}">
        <p14:creationId xmlns:p14="http://schemas.microsoft.com/office/powerpoint/2010/main" val="2161529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Instructor Notes</a:t>
            </a:r>
          </a:p>
          <a:p>
            <a:pPr marL="0" lvl="0" indent="0">
              <a:buFont typeface="Arial" panose="020B0604020202020204" pitchFamily="34" charset="0"/>
              <a:buNone/>
            </a:pPr>
            <a:endParaRPr lang="en-US" baseline="0" dirty="0"/>
          </a:p>
          <a:p>
            <a:pPr marL="171450" lvl="0" indent="-171450">
              <a:buFont typeface="Arial" panose="020B0604020202020204" pitchFamily="34" charset="0"/>
              <a:buChar char="•"/>
            </a:pPr>
            <a:r>
              <a:rPr lang="en-US" baseline="0" dirty="0"/>
              <a:t>Is this patient “Quick” or “Not Quick”?</a:t>
            </a:r>
          </a:p>
          <a:p>
            <a:pPr marL="628650" lvl="1" indent="-171450">
              <a:buFont typeface="Arial" panose="020B0604020202020204" pitchFamily="34" charset="0"/>
              <a:buChar char="•"/>
            </a:pPr>
            <a:r>
              <a:rPr lang="en-US" baseline="0" dirty="0"/>
              <a:t>The patient is “</a:t>
            </a:r>
            <a:r>
              <a:rPr lang="en-US" b="0" baseline="0" dirty="0"/>
              <a:t>Quick.” </a:t>
            </a:r>
          </a:p>
          <a:p>
            <a:pPr marL="1085850" lvl="2" indent="-171450">
              <a:buFont typeface="Arial" panose="020B0604020202020204" pitchFamily="34" charset="0"/>
              <a:buChar char="•"/>
            </a:pPr>
            <a:r>
              <a:rPr lang="en-US" b="0" baseline="0" dirty="0"/>
              <a:t>Expand how this determination was made.</a:t>
            </a:r>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Have you identified if delivery is imminent?</a:t>
            </a:r>
          </a:p>
          <a:p>
            <a:pPr marL="628650" lvl="1" indent="-171450">
              <a:buFont typeface="Arial" panose="020B0604020202020204" pitchFamily="34" charset="0"/>
              <a:buChar char="•"/>
            </a:pPr>
            <a:r>
              <a:rPr lang="en-US" sz="1200" b="0" dirty="0"/>
              <a:t>A pelvic exam reveals crowning, supporting that delivery is imminent.</a:t>
            </a:r>
          </a:p>
          <a:p>
            <a:pPr marL="628650" lvl="1" indent="-171450">
              <a:buFont typeface="Arial" panose="020B0604020202020204" pitchFamily="34" charset="0"/>
              <a:buChar char="•"/>
            </a:pPr>
            <a:r>
              <a:rPr lang="en-US" sz="1200" b="0" dirty="0"/>
              <a:t>Expand on determining transport considerations for this patient.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What preparations can you take to prepare for delivery?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Discuss pertinent questions that can be asked of the patient that will aid in the preparation of delivery. </a:t>
            </a:r>
          </a:p>
          <a:p>
            <a:pPr marL="1085850" lvl="2" indent="-171450" eaLnBrk="1" hangingPunct="1">
              <a:spcBef>
                <a:spcPct val="0"/>
              </a:spcBef>
              <a:buFont typeface="Arial" panose="020B0604020202020204" pitchFamily="34" charset="0"/>
              <a:buChar char="•"/>
            </a:pPr>
            <a:r>
              <a:rPr lang="en-US" dirty="0">
                <a:latin typeface="Calibri" charset="0"/>
              </a:rPr>
              <a:t>Has the mother received regular prenatal care? </a:t>
            </a:r>
          </a:p>
          <a:p>
            <a:pPr marL="1543050" lvl="3" indent="-171450" eaLnBrk="1" hangingPunct="1">
              <a:spcBef>
                <a:spcPct val="0"/>
              </a:spcBef>
              <a:buFont typeface="Arial" panose="020B0604020202020204" pitchFamily="34" charset="0"/>
              <a:buChar char="•"/>
            </a:pPr>
            <a:r>
              <a:rPr lang="en-US" dirty="0">
                <a:latin typeface="Calibri" charset="0"/>
              </a:rPr>
              <a:t>Regular prenatal care typically means a healthier mother and baby. </a:t>
            </a:r>
          </a:p>
          <a:p>
            <a:pPr marL="1543050" lvl="3" indent="-171450" eaLnBrk="1" hangingPunct="1">
              <a:spcBef>
                <a:spcPct val="0"/>
              </a:spcBef>
              <a:buFont typeface="Arial" panose="020B0604020202020204" pitchFamily="34" charset="0"/>
              <a:buChar char="•"/>
            </a:pPr>
            <a:r>
              <a:rPr lang="en-US" dirty="0">
                <a:latin typeface="Calibri" charset="0"/>
              </a:rPr>
              <a:t>Does the patient have any chronic or pregnancy-related medical problems?</a:t>
            </a:r>
          </a:p>
          <a:p>
            <a:pPr marL="2000250" marR="0" lvl="4"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latin typeface="Calibri" charset="0"/>
              </a:rPr>
              <a:t>If so, ask the family what they</a:t>
            </a:r>
            <a:r>
              <a:rPr lang="ja-JP" altLang="en-US" baseline="0" dirty="0">
                <a:latin typeface="Calibri" charset="0"/>
              </a:rPr>
              <a:t> </a:t>
            </a:r>
            <a:r>
              <a:rPr lang="en-US" altLang="ja-JP" baseline="0" dirty="0">
                <a:latin typeface="Calibri" charset="0"/>
              </a:rPr>
              <a:t>ha</a:t>
            </a:r>
            <a:r>
              <a:rPr lang="en-US" dirty="0">
                <a:latin typeface="Calibri" charset="0"/>
              </a:rPr>
              <a:t>ve been told about possible complications at or soon after delivery.  </a:t>
            </a:r>
          </a:p>
          <a:p>
            <a:pPr marL="2457450" lvl="5" indent="-171450" eaLnBrk="1" hangingPunct="1">
              <a:spcBef>
                <a:spcPct val="0"/>
              </a:spcBef>
              <a:buFont typeface="Arial" panose="020B0604020202020204" pitchFamily="34" charset="0"/>
              <a:buChar char="•"/>
            </a:pPr>
            <a:r>
              <a:rPr lang="en-US" dirty="0">
                <a:latin typeface="Calibri" charset="0"/>
              </a:rPr>
              <a:t>Some medical conditions, such as maternal diabetes, hypertension, cardiac or pulmonary disease, or previous problems during childbirth, may place the patient, the child, or both at risk of complications. </a:t>
            </a:r>
          </a:p>
          <a:p>
            <a:pPr marL="1085850" lvl="2" indent="-171450" eaLnBrk="1" hangingPunct="1">
              <a:spcBef>
                <a:spcPct val="0"/>
              </a:spcBef>
              <a:buFont typeface="Arial" panose="020B0604020202020204" pitchFamily="34" charset="0"/>
              <a:buChar char="•"/>
            </a:pPr>
            <a:r>
              <a:rPr lang="en-US" dirty="0">
                <a:latin typeface="Calibri" charset="0"/>
              </a:rPr>
              <a:t>Has the patient used any legal or illegal drugs during the pregnancy?</a:t>
            </a:r>
          </a:p>
          <a:p>
            <a:pPr marL="1543050" lvl="3" indent="-171450" eaLnBrk="1" hangingPunct="1">
              <a:spcBef>
                <a:spcPct val="0"/>
              </a:spcBef>
              <a:buFont typeface="Arial" panose="020B0604020202020204" pitchFamily="34" charset="0"/>
              <a:buChar char="•"/>
            </a:pPr>
            <a:r>
              <a:rPr lang="en-US" dirty="0">
                <a:latin typeface="Calibri" charset="0"/>
              </a:rPr>
              <a:t>Drugs of abuse and some prescribed medications can cause central nervous system (CNS) depression or excitation, drug dependency, hypoglycemia, and other complications in the newborn. </a:t>
            </a:r>
          </a:p>
          <a:p>
            <a:pPr marL="1543050" lvl="3" indent="-171450" eaLnBrk="1" hangingPunct="1">
              <a:spcBef>
                <a:spcPct val="0"/>
              </a:spcBef>
              <a:buFont typeface="Arial" panose="020B0604020202020204" pitchFamily="34" charset="0"/>
              <a:buChar char="•"/>
            </a:pPr>
            <a:r>
              <a:rPr lang="en-US" dirty="0">
                <a:latin typeface="Calibri" charset="0"/>
              </a:rPr>
              <a:t>If </a:t>
            </a:r>
            <a:r>
              <a:rPr lang="en-US" b="0" dirty="0">
                <a:latin typeface="Calibri" charset="0"/>
              </a:rPr>
              <a:t>the mother has used drugs, ask when was the last time she used them. </a:t>
            </a:r>
          </a:p>
          <a:p>
            <a:pPr marL="2000250" lvl="4" indent="-171450" eaLnBrk="1" hangingPunct="1">
              <a:spcBef>
                <a:spcPct val="0"/>
              </a:spcBef>
              <a:buFont typeface="Arial" panose="020B0604020202020204" pitchFamily="34" charset="0"/>
              <a:buChar char="•"/>
            </a:pPr>
            <a:r>
              <a:rPr lang="en-US" b="0" dirty="0">
                <a:latin typeface="Calibri" charset="0"/>
              </a:rPr>
              <a:t>Addicted mothers who stop using their drugs close to the time of delivery may suffer from withdrawal, as can their babies. </a:t>
            </a:r>
          </a:p>
          <a:p>
            <a:pPr marL="2000250" lvl="4" indent="-171450" eaLnBrk="1" hangingPunct="1">
              <a:spcBef>
                <a:spcPct val="0"/>
              </a:spcBef>
              <a:buFont typeface="Arial" panose="020B0604020202020204" pitchFamily="34" charset="0"/>
              <a:buChar char="•"/>
            </a:pPr>
            <a:r>
              <a:rPr lang="en-US" b="0" dirty="0">
                <a:latin typeface="Calibri" charset="0"/>
              </a:rPr>
              <a:t>Recent use of depressant drugs may result in a depressed newborn. </a:t>
            </a:r>
          </a:p>
          <a:p>
            <a:pPr marL="1085850" lvl="2" indent="-171450" eaLnBrk="1" hangingPunct="1">
              <a:spcBef>
                <a:spcPct val="0"/>
              </a:spcBef>
              <a:buFont typeface="Arial" panose="020B0604020202020204" pitchFamily="34" charset="0"/>
              <a:buChar char="•"/>
            </a:pPr>
            <a:r>
              <a:rPr lang="en-US" b="0" dirty="0">
                <a:latin typeface="Calibri" charset="0"/>
              </a:rPr>
              <a:t>Has the patient participated in any high-risk behaviors during the pregnancy? </a:t>
            </a:r>
          </a:p>
          <a:p>
            <a:pPr marL="1543050" lvl="3" indent="-171450" eaLnBrk="1" hangingPunct="1">
              <a:spcBef>
                <a:spcPct val="0"/>
              </a:spcBef>
              <a:buFont typeface="Arial" panose="020B0604020202020204" pitchFamily="34" charset="0"/>
              <a:buChar char="•"/>
            </a:pPr>
            <a:r>
              <a:rPr lang="en-US" b="0" dirty="0">
                <a:latin typeface="Calibri" charset="0"/>
              </a:rPr>
              <a:t>Such behaviors include alcohol use, smoking, multiple sexual partners, unprotected sex, poor diet, and eating disorders. </a:t>
            </a:r>
          </a:p>
          <a:p>
            <a:pPr marL="2000250" lvl="4" indent="-171450" eaLnBrk="1" hangingPunct="1">
              <a:spcBef>
                <a:spcPct val="0"/>
              </a:spcBef>
              <a:buFont typeface="Arial" panose="020B0604020202020204" pitchFamily="34" charset="0"/>
              <a:buChar char="•"/>
            </a:pPr>
            <a:r>
              <a:rPr lang="en-US" b="0" dirty="0">
                <a:latin typeface="Calibri" charset="0"/>
              </a:rPr>
              <a:t>Any of these behaviors may have an adverse impact on the health of both mother and baby and increase the chances that you may need to resuscitate a newborn.</a:t>
            </a:r>
          </a:p>
          <a:p>
            <a:pPr marL="628650" lvl="1" indent="-171450" eaLnBrk="1" hangingPunct="1">
              <a:spcBef>
                <a:spcPct val="0"/>
              </a:spcBef>
              <a:buFont typeface="Arial" panose="020B0604020202020204" pitchFamily="34" charset="0"/>
              <a:buChar char="•"/>
            </a:pPr>
            <a:r>
              <a:rPr lang="en-US" b="0" dirty="0">
                <a:latin typeface="Calibri" charset="0"/>
              </a:rPr>
              <a:t>Note that the most common complication for</a:t>
            </a:r>
            <a:r>
              <a:rPr lang="en-US" b="0" baseline="0" dirty="0">
                <a:latin typeface="Calibri" charset="0"/>
              </a:rPr>
              <a:t> the mother after delivery is excessive bleeding.</a:t>
            </a:r>
          </a:p>
          <a:p>
            <a:pPr marL="1085850" lvl="2" indent="-171450" eaLnBrk="1" hangingPunct="1">
              <a:spcBef>
                <a:spcPct val="0"/>
              </a:spcBef>
              <a:buFont typeface="Arial" panose="020B0604020202020204" pitchFamily="34" charset="0"/>
              <a:buChar char="•"/>
            </a:pPr>
            <a:r>
              <a:rPr lang="en-US" b="0" baseline="0" dirty="0">
                <a:latin typeface="Calibri" charset="0"/>
              </a:rPr>
              <a:t>Normal blood loss is approximately 500 cc (mL) with a vaginal delivery.  </a:t>
            </a:r>
          </a:p>
          <a:p>
            <a:pPr marL="1543050" lvl="3" indent="-171450" eaLnBrk="1" hangingPunct="1">
              <a:spcBef>
                <a:spcPct val="0"/>
              </a:spcBef>
              <a:buFont typeface="Arial" panose="020B0604020202020204" pitchFamily="34" charset="0"/>
              <a:buChar char="•"/>
            </a:pPr>
            <a:r>
              <a:rPr lang="en-US" b="0" baseline="0" dirty="0">
                <a:latin typeface="Calibri" charset="0"/>
              </a:rPr>
              <a:t>Orthostatic hypotension and tachycardia begins after 1200–1500 mL of blood loss.</a:t>
            </a: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What would your initial treatment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treatment options per local guidelines and policy.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Treatment should focus on the delivery of a newborn.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Participant engagement:</a:t>
            </a:r>
          </a:p>
          <a:p>
            <a:pPr marL="640080" lvl="2" indent="-182880">
              <a:buFont typeface="Arial" panose="020B0604020202020204" pitchFamily="34" charset="0"/>
              <a:buChar char="•"/>
              <a:defRPr sz="1700"/>
            </a:pPr>
            <a:r>
              <a:rPr lang="en-US" b="0" dirty="0"/>
              <a:t>Remind participants that recognizing and managing the delivery of a newborn or when to transport </a:t>
            </a:r>
            <a:r>
              <a:rPr lang="en-US" b="0" baseline="0" dirty="0"/>
              <a:t>is critical for good patient outcomes</a:t>
            </a:r>
            <a:r>
              <a:rPr lang="en-US" b="0" dirty="0"/>
              <a:t>.</a:t>
            </a:r>
          </a:p>
          <a:p>
            <a:pPr marL="1097280" marR="0" lvl="3"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700"/>
            </a:pPr>
            <a:r>
              <a:rPr lang="en-US" b="0" dirty="0"/>
              <a:t>Being prepared for potential OB complications and newborn resuscitative care is equally as critical for improving patient outcomes.</a:t>
            </a:r>
          </a:p>
          <a:p>
            <a:pPr marL="1097280" lvl="3" indent="-182880">
              <a:buFont typeface="Arial" panose="020B0604020202020204" pitchFamily="34" charset="0"/>
              <a:buChar char="•"/>
              <a:defRPr sz="1700"/>
            </a:pPr>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13</a:t>
            </a:fld>
            <a:endParaRPr lang="en-US" dirty="0"/>
          </a:p>
        </p:txBody>
      </p:sp>
    </p:spTree>
    <p:extLst>
      <p:ext uri="{BB962C8B-B14F-4D97-AF65-F5344CB8AC3E}">
        <p14:creationId xmlns:p14="http://schemas.microsoft.com/office/powerpoint/2010/main" val="2444883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Discuss the stages of </a:t>
            </a:r>
            <a:r>
              <a:rPr lang="en-US" b="0" dirty="0"/>
              <a:t>labor.</a:t>
            </a:r>
          </a:p>
          <a:p>
            <a:pPr marL="628650" lvl="1" indent="-171450">
              <a:buFont typeface="Arial" panose="020B0604020202020204" pitchFamily="34" charset="0"/>
              <a:buChar char="•"/>
            </a:pPr>
            <a:r>
              <a:rPr lang="en-US" b="0" dirty="0"/>
              <a:t>First stage</a:t>
            </a:r>
          </a:p>
          <a:p>
            <a:pPr marL="1085850" lvl="2" indent="-171450">
              <a:buFont typeface="Arial" panose="020B0604020202020204" pitchFamily="34" charset="0"/>
              <a:buChar char="•"/>
            </a:pPr>
            <a:r>
              <a:rPr lang="en-US" sz="1200" b="0" dirty="0">
                <a:solidFill>
                  <a:prstClr val="black"/>
                </a:solidFill>
                <a:latin typeface="Gill Sans MT" panose="020B0502020104020203"/>
              </a:rPr>
              <a:t>Begins with the beginning of contractions that cause progressive changes in the cervix and ends when the cervix is fully dilated. </a:t>
            </a:r>
          </a:p>
          <a:p>
            <a:pPr marL="1085850" lvl="2" indent="-171450">
              <a:buFont typeface="Arial" panose="020B0604020202020204" pitchFamily="34" charset="0"/>
              <a:buChar char="•"/>
            </a:pPr>
            <a:r>
              <a:rPr lang="en-US" b="0" dirty="0"/>
              <a:t>Early labor phase</a:t>
            </a:r>
          </a:p>
          <a:p>
            <a:pPr marL="1543050" lvl="3" indent="-171450">
              <a:buFont typeface="Arial" panose="020B0604020202020204" pitchFamily="34" charset="0"/>
              <a:buChar char="•"/>
              <a:defRPr/>
            </a:pPr>
            <a:r>
              <a:rPr lang="en-US" dirty="0"/>
              <a:t>Contractions will last about 30 to 45 seconds and give about 5 to 30 minutes of rest in between contractions</a:t>
            </a:r>
            <a:r>
              <a:rPr lang="en-US" b="0" dirty="0"/>
              <a:t>.</a:t>
            </a:r>
          </a:p>
          <a:p>
            <a:pPr marL="1543050" lvl="3" indent="-171450">
              <a:buFont typeface="Arial" panose="020B0604020202020204" pitchFamily="34" charset="0"/>
              <a:buChar char="•"/>
              <a:defRPr/>
            </a:pPr>
            <a:r>
              <a:rPr lang="en-US" b="0" dirty="0"/>
              <a:t>Contractions may feel like aching in lower back, menstrual cramps, and pressure on pelvis area.</a:t>
            </a:r>
          </a:p>
          <a:p>
            <a:pPr marL="1543050" lvl="3" indent="-171450">
              <a:buFont typeface="Arial" panose="020B0604020202020204" pitchFamily="34" charset="0"/>
              <a:buChar char="•"/>
              <a:defRPr/>
            </a:pPr>
            <a:r>
              <a:rPr lang="en-US" b="0" dirty="0"/>
              <a:t>Increase in mucous vaginal discharge, which may be tainted with blood, the so-called bloody show.</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Possible for water to break (amniotic sac rupture) during this time.</a:t>
            </a:r>
          </a:p>
          <a:p>
            <a:pPr marL="1085850" lvl="2" indent="-171450">
              <a:buFont typeface="Arial" panose="020B0604020202020204" pitchFamily="34" charset="0"/>
              <a:buChar char="•"/>
            </a:pPr>
            <a:r>
              <a:rPr lang="en-US" dirty="0"/>
              <a:t>Active labor phase</a:t>
            </a:r>
          </a:p>
          <a:p>
            <a:pPr marL="1543050" lvl="3" indent="-171450">
              <a:buFont typeface="Arial" panose="020B0604020202020204" pitchFamily="34" charset="0"/>
              <a:buChar char="•"/>
              <a:defRPr/>
            </a:pPr>
            <a:r>
              <a:rPr lang="en-US" dirty="0"/>
              <a:t>Contractions become more frequent, longer, and strong.</a:t>
            </a:r>
          </a:p>
          <a:p>
            <a:pPr marL="20002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Contractions will last about 60 seconds, every 5 minutes, for an hou</a:t>
            </a:r>
            <a:r>
              <a:rPr lang="en-US" b="0" dirty="0"/>
              <a:t>r.</a:t>
            </a:r>
          </a:p>
          <a:p>
            <a:pPr marL="1543050" lvl="3" indent="-171450">
              <a:buFont typeface="Arial" panose="020B0604020202020204" pitchFamily="34" charset="0"/>
              <a:buChar char="•"/>
              <a:defRPr/>
            </a:pPr>
            <a:r>
              <a:rPr lang="en-US" b="0" dirty="0"/>
              <a:t>Cervix dilates from 4 to 10 cm. </a:t>
            </a:r>
          </a:p>
          <a:p>
            <a:pPr marL="1543050" lvl="3" indent="-171450">
              <a:buFont typeface="Arial" panose="020B0604020202020204" pitchFamily="34" charset="0"/>
              <a:buChar char="•"/>
              <a:defRPr/>
            </a:pPr>
            <a:r>
              <a:rPr lang="en-US" b="0" dirty="0"/>
              <a:t>Toward the end, baby begins to descend, or it will start to drop.</a:t>
            </a:r>
          </a:p>
          <a:p>
            <a:pPr marL="1085850" lvl="2" indent="-171450">
              <a:buFont typeface="Arial" panose="020B0604020202020204" pitchFamily="34" charset="0"/>
              <a:buChar char="•"/>
            </a:pPr>
            <a:r>
              <a:rPr lang="en-US" b="0" dirty="0"/>
              <a:t>Transition phase</a:t>
            </a:r>
          </a:p>
          <a:p>
            <a:pPr marL="1543050" lvl="3" indent="-171450">
              <a:buFont typeface="Arial" panose="020B0604020202020204" pitchFamily="34" charset="0"/>
              <a:buChar char="•"/>
              <a:defRPr/>
            </a:pPr>
            <a:r>
              <a:rPr lang="en-US" b="0" dirty="0"/>
              <a:t>The last part of active labor, when cervix dilates from 8 cm to a full 10 cm.</a:t>
            </a:r>
          </a:p>
          <a:p>
            <a:pPr marL="1543050" lvl="3" indent="-171450">
              <a:buFont typeface="Arial" panose="020B0604020202020204" pitchFamily="34" charset="0"/>
              <a:buChar char="•"/>
              <a:defRPr/>
            </a:pPr>
            <a:r>
              <a:rPr lang="en-US" b="0" dirty="0"/>
              <a:t>Contractions come every 2.5 to 3 minutes and last a minute or more.</a:t>
            </a:r>
          </a:p>
          <a:p>
            <a:pPr marL="628650" lvl="1" indent="-171450">
              <a:buFont typeface="Arial" panose="020B0604020202020204" pitchFamily="34" charset="0"/>
              <a:buChar char="•"/>
            </a:pPr>
            <a:r>
              <a:rPr lang="en-US" dirty="0"/>
              <a:t>Second </a:t>
            </a:r>
            <a:r>
              <a:rPr lang="en-US" b="0" dirty="0"/>
              <a:t>stage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prstClr val="black"/>
                </a:solidFill>
                <a:latin typeface="Gill Sans MT" panose="020B0502020104020203"/>
              </a:rPr>
              <a:t>Continues after the cervix is dilated to 10 cm until the delivery; often referred to as the “pushing stage.”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effectLst>
                  <a:outerShdw blurRad="152400" dist="25400" dir="2700000" sx="104000" sy="104000" algn="tl">
                    <a:srgbClr val="000000"/>
                  </a:outerShdw>
                </a:effectLst>
              </a:rPr>
              <a:t>Contractions will last 45 to 90 seconds with a 3- to 5-minute rest period.</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Baby begins to descend with the strength of each contraction of the uterus, and the abdominal muscles help move the baby through the birth canal.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Once uterus is relaxed, the baby’s body moves in a two step forward, one step back kind of process. </a:t>
            </a:r>
          </a:p>
          <a:p>
            <a:pPr marL="628650" lvl="1" indent="-171450">
              <a:buFont typeface="Arial" panose="020B0604020202020204" pitchFamily="34" charset="0"/>
              <a:buChar char="•"/>
            </a:pPr>
            <a:r>
              <a:rPr lang="en-US" b="0" dirty="0"/>
              <a:t>Third stage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prstClr val="black"/>
                </a:solidFill>
                <a:latin typeface="Gill Sans MT" panose="020B0502020104020203"/>
              </a:rPr>
              <a:t>Delivery of the placenta.</a:t>
            </a:r>
          </a:p>
          <a:p>
            <a:pPr marL="1543050" lvl="3" indent="-171450">
              <a:buFont typeface="Arial" panose="020B0604020202020204" pitchFamily="34" charset="0"/>
              <a:buChar char="•"/>
              <a:defRPr/>
            </a:pPr>
            <a:r>
              <a:rPr lang="en-US" b="0" dirty="0"/>
              <a:t>After giving birth, uterus begins to contract.</a:t>
            </a:r>
          </a:p>
          <a:p>
            <a:pPr marL="2000250" lvl="4" indent="-171450">
              <a:buFont typeface="Arial" panose="020B0604020202020204" pitchFamily="34" charset="0"/>
              <a:buChar char="•"/>
              <a:defRPr/>
            </a:pPr>
            <a:r>
              <a:rPr lang="en-US" b="0" dirty="0"/>
              <a:t>These first contractions separate the placenta from uterine wall.</a:t>
            </a:r>
          </a:p>
          <a:p>
            <a:pPr marL="1543050" lvl="3" indent="-171450">
              <a:buFont typeface="Arial" panose="020B0604020202020204" pitchFamily="34" charset="0"/>
              <a:buChar char="•"/>
              <a:defRPr/>
            </a:pPr>
            <a:r>
              <a:rPr lang="en-US" b="0" dirty="0"/>
              <a:t>Uterine contractions squeeze shut the exposed blood vessels. </a:t>
            </a:r>
          </a:p>
          <a:p>
            <a:pPr marL="1543050" lvl="3" indent="-171450">
              <a:buFont typeface="Arial" panose="020B0604020202020204" pitchFamily="34" charset="0"/>
              <a:buChar char="•"/>
              <a:defRPr/>
            </a:pPr>
            <a:r>
              <a:rPr lang="en-US" b="0" dirty="0"/>
              <a:t>Placenta is expelled.</a:t>
            </a:r>
          </a:p>
          <a:p>
            <a:pPr marL="2000250" lvl="4" indent="-171450">
              <a:buFont typeface="Arial" panose="020B0604020202020204" pitchFamily="34" charset="0"/>
              <a:buChar char="•"/>
              <a:defRPr/>
            </a:pPr>
            <a:r>
              <a:rPr lang="en-US" b="0" dirty="0"/>
              <a:t>Typically happens within 5 to 30 minutes after the delivery.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prstClr val="black"/>
                </a:solidFill>
                <a:latin typeface="Gill Sans MT" panose="020B0502020104020203"/>
              </a:rPr>
              <a:t>Fourth stage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prstClr val="black"/>
                </a:solidFill>
                <a:latin typeface="Gill Sans MT" panose="020B0502020104020203"/>
              </a:rPr>
              <a:t>This stage may be referred to as the postpartum stage.</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prstClr val="black"/>
                </a:solidFill>
                <a:latin typeface="Gill Sans MT" panose="020B0502020104020203"/>
              </a:rPr>
              <a:t>Occurs the first hour after delivery.</a:t>
            </a:r>
          </a:p>
        </p:txBody>
      </p:sp>
      <p:sp>
        <p:nvSpPr>
          <p:cNvPr id="4" name="Slide Number Placeholder 3"/>
          <p:cNvSpPr>
            <a:spLocks noGrp="1"/>
          </p:cNvSpPr>
          <p:nvPr>
            <p:ph type="sldNum" sz="quarter" idx="5"/>
          </p:nvPr>
        </p:nvSpPr>
        <p:spPr/>
        <p:txBody>
          <a:bodyPr/>
          <a:lstStyle/>
          <a:p>
            <a:fld id="{0806351A-5C22-4CB6-AFB9-923ABF2A3A6C}" type="slidenum">
              <a:rPr lang="en-US" smtClean="0"/>
              <a:t>14</a:t>
            </a:fld>
            <a:endParaRPr lang="en-US" dirty="0"/>
          </a:p>
        </p:txBody>
      </p:sp>
    </p:spTree>
    <p:extLst>
      <p:ext uri="{BB962C8B-B14F-4D97-AF65-F5344CB8AC3E}">
        <p14:creationId xmlns:p14="http://schemas.microsoft.com/office/powerpoint/2010/main" val="2297622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latin typeface="Calibri" charset="0"/>
              </a:rPr>
              <a:t>Instructor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latin typeface="Calibri"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latin typeface="Calibri" charset="0"/>
              </a:rPr>
              <a:t>Discuss post delivery care for the mother</a:t>
            </a:r>
            <a:r>
              <a:rPr lang="en-US" b="0" baseline="0" dirty="0">
                <a:latin typeface="Calibri" charset="0"/>
              </a:rPr>
              <a: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Do not forget care should continue for the mother.</a:t>
            </a:r>
          </a:p>
          <a:p>
            <a:pPr marL="1085850" lvl="2" indent="-171450">
              <a:buFont typeface="Arial" panose="020B0604020202020204" pitchFamily="34" charset="0"/>
              <a:buChar char="•"/>
              <a:defRPr/>
            </a:pPr>
            <a:r>
              <a:rPr lang="en-US" altLang="en-US" b="0" dirty="0"/>
              <a:t>Putting baby to mother</a:t>
            </a:r>
            <a:r>
              <a:rPr lang="en-US" altLang="ja-JP" b="0" dirty="0"/>
              <a:t>'s breast stimulates uterine contractions.</a:t>
            </a:r>
          </a:p>
          <a:p>
            <a:pPr marL="1085850" lvl="2" indent="-171450">
              <a:buFont typeface="Arial" panose="020B0604020202020204" pitchFamily="34" charset="0"/>
              <a:buChar char="•"/>
              <a:defRPr/>
            </a:pPr>
            <a:r>
              <a:rPr lang="en-US" altLang="en-US" b="0" dirty="0"/>
              <a:t>Inspect mother</a:t>
            </a:r>
            <a:r>
              <a:rPr lang="en-US" altLang="ja-JP" b="0" dirty="0"/>
              <a:t>’s perineum for tears.</a:t>
            </a:r>
          </a:p>
          <a:p>
            <a:pPr marL="1543050" lvl="3" indent="-171450">
              <a:buFont typeface="Arial" panose="020B0604020202020204" pitchFamily="34" charset="0"/>
              <a:buChar char="•"/>
              <a:defRPr/>
            </a:pPr>
            <a:r>
              <a:rPr lang="en-US" altLang="en-US" b="0" dirty="0"/>
              <a:t>If tears present, apply direct pressure to tears.</a:t>
            </a:r>
          </a:p>
          <a:p>
            <a:pPr marL="1543050" lvl="3" indent="-171450">
              <a:buFont typeface="Arial" panose="020B0604020202020204" pitchFamily="34" charset="0"/>
              <a:buChar char="•"/>
              <a:defRPr/>
            </a:pPr>
            <a:r>
              <a:rPr lang="en-US" altLang="en-US" b="0" dirty="0"/>
              <a:t>Continuously monitor vital signs for decline.</a:t>
            </a:r>
          </a:p>
          <a:p>
            <a:pPr marL="1543050" lvl="3" indent="-171450">
              <a:buFont typeface="Arial" panose="020B0604020202020204" pitchFamily="34" charset="0"/>
              <a:buChar char="•"/>
              <a:defRPr/>
            </a:pPr>
            <a:r>
              <a:rPr lang="en-US" altLang="en-US" b="0" dirty="0"/>
              <a:t>Note any continued hemorrhage.</a:t>
            </a:r>
          </a:p>
          <a:p>
            <a:pPr marL="2000250" lvl="4" indent="-171450">
              <a:buFont typeface="Arial" panose="020B0604020202020204" pitchFamily="34" charset="0"/>
              <a:buChar char="•"/>
              <a:defRPr/>
            </a:pPr>
            <a:r>
              <a:rPr lang="en-US" altLang="en-US" b="0" dirty="0"/>
              <a:t>Place maternal pad over vagina.</a:t>
            </a:r>
            <a:endParaRPr lang="en-US" b="0" baseline="0" dirty="0">
              <a:latin typeface="Calibri"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latin typeface="Calibri" charset="0"/>
              </a:rPr>
              <a:t>Is the placenta delivery an emergency, and when does it usually deliver? </a:t>
            </a:r>
            <a:endParaRPr lang="en-US" b="0" baseline="0" dirty="0">
              <a:solidFill>
                <a:srgbClr val="FF0000"/>
              </a:solidFill>
              <a:latin typeface="Calibri" charset="0"/>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The placenta should deliver between 5 and 30 minutes after delivery. </a:t>
            </a:r>
            <a:endParaRPr lang="en-US" b="0" baseline="0" dirty="0">
              <a:solidFill>
                <a:srgbClr val="FF0000"/>
              </a:solidFill>
              <a:latin typeface="Calibri" charset="0"/>
            </a:endParaRP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solidFill>
                  <a:srgbClr val="FF0000"/>
                </a:solidFill>
                <a:latin typeface="Calibri" charset="0"/>
              </a:rPr>
              <a:t>Do not delay transport for delivery of the placenta.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solidFill>
                  <a:srgbClr val="FF0000"/>
                </a:solidFill>
                <a:latin typeface="Calibri" charset="0"/>
              </a:rPr>
              <a:t>It is not an emergency procedure and generally occurs spontaneously.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solidFill>
                  <a:srgbClr val="FF0000"/>
                </a:solidFill>
                <a:latin typeface="Calibri" charset="0"/>
              </a:rPr>
              <a:t>Never pull the umbilical cord to facilitate this process.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Place in biohazard bag and transport with patients.</a:t>
            </a:r>
            <a:endParaRPr lang="en-US" b="0" dirty="0">
              <a:solidFill>
                <a:srgbClr val="FF0000"/>
              </a:solidFill>
              <a:latin typeface="Calibri" charset="0"/>
            </a:endParaRPr>
          </a:p>
          <a:p>
            <a:pPr marL="628650" lvl="1" indent="-171450">
              <a:buFont typeface="Arial" panose="020B0604020202020204" pitchFamily="34" charset="0"/>
              <a:buChar char="•"/>
            </a:pPr>
            <a:r>
              <a:rPr lang="en-US" b="0" dirty="0"/>
              <a:t>Postpartum hemorrhage</a:t>
            </a:r>
          </a:p>
          <a:p>
            <a:pPr marL="1085850" lvl="2" indent="-171450">
              <a:buFont typeface="Arial" panose="020B0604020202020204" pitchFamily="34" charset="0"/>
              <a:buChar char="•"/>
            </a:pPr>
            <a:r>
              <a:rPr lang="en-US" b="0" dirty="0"/>
              <a:t>Losing more than 500 mL of blood after vaginal delivery of the baby.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Visual estimation of blood loss generally underestimates when the amount of blood volumes are high and overestimates when volumes are low.</a:t>
            </a:r>
          </a:p>
          <a:p>
            <a:pPr marL="1085850" lvl="2" indent="-171450">
              <a:buFont typeface="Arial" panose="020B0604020202020204" pitchFamily="34" charset="0"/>
              <a:buChar char="•"/>
            </a:pPr>
            <a:r>
              <a:rPr lang="en-US" b="0" dirty="0"/>
              <a:t>Providers should massage the uterine fundus to help initiate uterine contraction to reduce hemorrhage.</a:t>
            </a:r>
          </a:p>
          <a:p>
            <a:pPr marL="1543050" lvl="3" indent="-171450">
              <a:buFont typeface="Arial" panose="020B0604020202020204" pitchFamily="34" charset="0"/>
              <a:buChar char="•"/>
              <a:defRPr/>
            </a:pPr>
            <a:r>
              <a:rPr lang="en-US" altLang="en-US" b="0" dirty="0"/>
              <a:t>Avoid overmassage.</a:t>
            </a:r>
            <a:endParaRPr lang="en-US" b="0" dirty="0"/>
          </a:p>
          <a:p>
            <a:pPr marL="1085850" lvl="2" indent="-171450">
              <a:buFont typeface="Arial" panose="020B0604020202020204" pitchFamily="34" charset="0"/>
              <a:buChar char="•"/>
            </a:pPr>
            <a:r>
              <a:rPr lang="en-US" b="0" dirty="0"/>
              <a:t>Prehospital personnel should take the patient’s vitals, establish IV access, and administer fluids, as necessary.  </a:t>
            </a:r>
          </a:p>
        </p:txBody>
      </p:sp>
      <p:sp>
        <p:nvSpPr>
          <p:cNvPr id="4" name="Slide Number Placeholder 3"/>
          <p:cNvSpPr>
            <a:spLocks noGrp="1"/>
          </p:cNvSpPr>
          <p:nvPr>
            <p:ph type="sldNum" sz="quarter" idx="5"/>
          </p:nvPr>
        </p:nvSpPr>
        <p:spPr/>
        <p:txBody>
          <a:bodyPr/>
          <a:lstStyle/>
          <a:p>
            <a:fld id="{0806351A-5C22-4CB6-AFB9-923ABF2A3A6C}" type="slidenum">
              <a:rPr lang="en-US" smtClean="0"/>
              <a:t>15</a:t>
            </a:fld>
            <a:endParaRPr lang="en-US" dirty="0"/>
          </a:p>
        </p:txBody>
      </p:sp>
    </p:spTree>
    <p:extLst>
      <p:ext uri="{BB962C8B-B14F-4D97-AF65-F5344CB8AC3E}">
        <p14:creationId xmlns:p14="http://schemas.microsoft.com/office/powerpoint/2010/main" val="3912261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Review history </a:t>
            </a:r>
            <a:r>
              <a:rPr lang="en-US" baseline="0" dirty="0"/>
              <a:t>taking using the OPQRST mnemonic.</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O – Intermittent with contractions (every 2</a:t>
            </a:r>
            <a:r>
              <a:rPr lang="en-US" baseline="0" dirty="0"/>
              <a:t> to </a:t>
            </a:r>
            <a:r>
              <a:rPr lang="en-US" dirty="0"/>
              <a:t>3 minutes, 30</a:t>
            </a:r>
            <a:r>
              <a:rPr lang="en-US" baseline="0" dirty="0"/>
              <a:t> to </a:t>
            </a:r>
            <a:r>
              <a:rPr lang="en-US" dirty="0"/>
              <a:t>50 second duration)</a:t>
            </a:r>
          </a:p>
          <a:p>
            <a:pPr lvl="1"/>
            <a:r>
              <a:rPr lang="en-US" dirty="0"/>
              <a:t>P – Contraction induced</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Q – Intense achy pain with pressure in pelvis</a:t>
            </a:r>
          </a:p>
          <a:p>
            <a:pPr lvl="1"/>
            <a:r>
              <a:rPr lang="en-US" dirty="0"/>
              <a:t>R – Back to lower abdomen</a:t>
            </a:r>
          </a:p>
          <a:p>
            <a:pPr lvl="1"/>
            <a:r>
              <a:rPr lang="en-US" dirty="0"/>
              <a:t>S – 10/10</a:t>
            </a:r>
          </a:p>
          <a:p>
            <a:pPr lvl="1"/>
            <a:r>
              <a:rPr lang="en-US" dirty="0"/>
              <a:t>T – 2 hours</a:t>
            </a:r>
          </a:p>
          <a:p>
            <a:pPr marL="1085850" lvl="2"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3899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Review history taking using SAMPLER.</a:t>
            </a:r>
          </a:p>
          <a:p>
            <a:pPr marL="628650" lvl="1" indent="-171450">
              <a:buFont typeface="Arial" panose="020B0604020202020204" pitchFamily="34" charset="0"/>
              <a:buChar char="•"/>
            </a:pPr>
            <a:r>
              <a:rPr lang="en-US" sz="3100" dirty="0"/>
              <a:t>S </a:t>
            </a:r>
            <a:r>
              <a:rPr lang="en-US" sz="3200" dirty="0"/>
              <a:t>– </a:t>
            </a:r>
            <a:r>
              <a:rPr lang="en-US" sz="3100" dirty="0"/>
              <a:t>Labor with contractions</a:t>
            </a:r>
          </a:p>
          <a:p>
            <a:pPr marL="628650" lvl="1" indent="-171450">
              <a:buFont typeface="Arial" panose="020B0604020202020204" pitchFamily="34" charset="0"/>
              <a:buChar char="•"/>
            </a:pPr>
            <a:r>
              <a:rPr lang="en-US" sz="3100" dirty="0"/>
              <a:t>A</a:t>
            </a:r>
            <a:r>
              <a:rPr lang="en-US" sz="3100" baseline="0" dirty="0"/>
              <a:t> </a:t>
            </a:r>
            <a:r>
              <a:rPr lang="en-US" sz="2800" dirty="0"/>
              <a:t>– </a:t>
            </a:r>
            <a:r>
              <a:rPr lang="en-US" sz="3100" dirty="0"/>
              <a:t>No known allergies</a:t>
            </a:r>
          </a:p>
          <a:p>
            <a:pPr marL="628650" lvl="1" indent="-171450">
              <a:buFont typeface="Arial" panose="020B0604020202020204" pitchFamily="34" charset="0"/>
              <a:buChar char="•"/>
            </a:pPr>
            <a:r>
              <a:rPr lang="en-US" sz="3100" dirty="0"/>
              <a:t>M</a:t>
            </a:r>
            <a:r>
              <a:rPr lang="en-US" sz="3100" baseline="0" dirty="0"/>
              <a:t> </a:t>
            </a:r>
            <a:r>
              <a:rPr lang="en-US" sz="2800" dirty="0"/>
              <a:t>– </a:t>
            </a:r>
            <a:r>
              <a:rPr lang="en-US" sz="3100" dirty="0"/>
              <a:t>Prenatal vitamins</a:t>
            </a:r>
          </a:p>
          <a:p>
            <a:pPr marL="628650" lvl="1" indent="-171450">
              <a:buFont typeface="Arial" panose="020B0604020202020204" pitchFamily="34" charset="0"/>
              <a:buChar char="•"/>
            </a:pPr>
            <a:r>
              <a:rPr lang="en-US" sz="3100" dirty="0"/>
              <a:t>P</a:t>
            </a:r>
            <a:r>
              <a:rPr lang="en-US" sz="3100" baseline="0" dirty="0"/>
              <a:t> </a:t>
            </a:r>
            <a:r>
              <a:rPr lang="en-US" sz="2800" dirty="0"/>
              <a:t>– </a:t>
            </a:r>
            <a:r>
              <a:rPr lang="en-US" sz="3100" dirty="0"/>
              <a:t>Primigravida</a:t>
            </a:r>
          </a:p>
          <a:p>
            <a:pPr marL="628650" lvl="1" indent="-171450">
              <a:buFont typeface="Arial" panose="020B0604020202020204" pitchFamily="34" charset="0"/>
              <a:buChar char="•"/>
            </a:pPr>
            <a:r>
              <a:rPr lang="en-US" sz="3100" dirty="0"/>
              <a:t>L</a:t>
            </a:r>
            <a:r>
              <a:rPr lang="en-US" sz="3100" baseline="0" dirty="0"/>
              <a:t> </a:t>
            </a:r>
            <a:r>
              <a:rPr lang="en-US" sz="2800" dirty="0"/>
              <a:t>– </a:t>
            </a:r>
            <a:r>
              <a:rPr lang="en-US" sz="3100" dirty="0"/>
              <a:t>Dinner yesterday evening  </a:t>
            </a:r>
          </a:p>
          <a:p>
            <a:pPr marL="628650" lvl="1" indent="-171450">
              <a:buFont typeface="Arial" panose="020B0604020202020204" pitchFamily="34" charset="0"/>
              <a:buChar char="•"/>
            </a:pPr>
            <a:r>
              <a:rPr lang="en-US" sz="3100" dirty="0"/>
              <a:t>E</a:t>
            </a:r>
            <a:r>
              <a:rPr lang="en-US" sz="3100" baseline="0" dirty="0"/>
              <a:t> </a:t>
            </a:r>
            <a:r>
              <a:rPr lang="en-US" sz="2800" dirty="0"/>
              <a:t>– </a:t>
            </a:r>
            <a:r>
              <a:rPr lang="en-US" sz="3100" dirty="0"/>
              <a:t>Has gotten worse over the last 2 hours since water broke</a:t>
            </a:r>
          </a:p>
          <a:p>
            <a:pPr marL="628650" lvl="1" indent="-171450">
              <a:buFont typeface="Arial" panose="020B0604020202020204" pitchFamily="34" charset="0"/>
              <a:buChar char="•"/>
            </a:pPr>
            <a:r>
              <a:rPr lang="en-US" sz="3100" dirty="0"/>
              <a:t>R –</a:t>
            </a:r>
            <a:r>
              <a:rPr lang="en-US" sz="3100" baseline="0" dirty="0"/>
              <a:t> </a:t>
            </a:r>
            <a:r>
              <a:rPr lang="en-US" sz="3100" dirty="0"/>
              <a:t>40 weeks pregnant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0352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371600" y="1143000"/>
            <a:ext cx="4114800" cy="3086100"/>
          </a:xfrm>
          <a:ln/>
        </p:spPr>
      </p:sp>
      <p:sp>
        <p:nvSpPr>
          <p:cNvPr id="56322"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Instructor </a:t>
            </a:r>
            <a:r>
              <a:rPr lang="en-US" b="0" dirty="0"/>
              <a:t>Notes</a:t>
            </a:r>
          </a:p>
          <a:p>
            <a:endParaRPr lang="en-US" b="0" dirty="0"/>
          </a:p>
          <a:p>
            <a:pPr marL="171450" indent="-171450">
              <a:buFont typeface="Arial" panose="020B0604020202020204" pitchFamily="34" charset="0"/>
              <a:buChar char="•"/>
            </a:pPr>
            <a:r>
              <a:rPr lang="en-US" b="0" dirty="0"/>
              <a:t>Discuss what the vital signs show about the mother: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SpO</a:t>
            </a:r>
            <a:r>
              <a:rPr lang="en-US" sz="1200" b="0" kern="1200" baseline="-25000" dirty="0">
                <a:solidFill>
                  <a:schemeClr val="tx1"/>
                </a:solidFill>
                <a:effectLst/>
                <a:latin typeface="+mn-lt"/>
                <a:ea typeface="+mn-ea"/>
                <a:cs typeface="+mn-cs"/>
              </a:rPr>
              <a:t>2</a:t>
            </a:r>
            <a:r>
              <a:rPr lang="en-US" sz="1200" b="0" kern="1200" dirty="0">
                <a:solidFill>
                  <a:schemeClr val="tx1"/>
                </a:solidFill>
                <a:effectLst/>
                <a:latin typeface="+mn-lt"/>
                <a:ea typeface="+mn-ea"/>
                <a:cs typeface="+mn-cs"/>
              </a:rPr>
              <a:t>: 100% on room air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She has elevated respiratory rate and heart rate as she has contractions and prepares for delivery.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Fetal heart rate is 125/min.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Ask students about fetal heart rate.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Do you expect the fetal heart rate to be low, high, or normal?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Average fetal heart rate is 140 to 180.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What should you think about when you see low fetal heart rate? </a:t>
            </a: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85372" indent="-302066" eaLnBrk="0" hangingPunct="0">
              <a:defRPr sz="2500">
                <a:solidFill>
                  <a:schemeClr val="tx1"/>
                </a:solidFill>
                <a:latin typeface="Arial" panose="020B0604020202020204" pitchFamily="34" charset="0"/>
                <a:ea typeface="ＭＳ Ｐゴシック" panose="020B0600070205080204" pitchFamily="34" charset="-128"/>
              </a:defRPr>
            </a:lvl2pPr>
            <a:lvl3pPr marL="1208265" indent="-241653" eaLnBrk="0" hangingPunct="0">
              <a:defRPr sz="2500">
                <a:solidFill>
                  <a:schemeClr val="tx1"/>
                </a:solidFill>
                <a:latin typeface="Arial" panose="020B0604020202020204" pitchFamily="34" charset="0"/>
                <a:ea typeface="ＭＳ Ｐゴシック" panose="020B0600070205080204" pitchFamily="34" charset="-128"/>
              </a:defRPr>
            </a:lvl3pPr>
            <a:lvl4pPr marL="1691571" indent="-241653" eaLnBrk="0" hangingPunct="0">
              <a:defRPr sz="2500">
                <a:solidFill>
                  <a:schemeClr val="tx1"/>
                </a:solidFill>
                <a:latin typeface="Arial" panose="020B0604020202020204" pitchFamily="34" charset="0"/>
                <a:ea typeface="ＭＳ Ｐゴシック" panose="020B0600070205080204" pitchFamily="34" charset="-128"/>
              </a:defRPr>
            </a:lvl4pPr>
            <a:lvl5pPr marL="2174878" indent="-241653" eaLnBrk="0" hangingPunct="0">
              <a:defRPr sz="25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eaLnBrk="1" hangingPunct="1"/>
            <a:fld id="{851E97FA-2DDF-453C-BAE1-9B1A1A1B3656}" type="slidenum">
              <a:rPr lang="en-US" altLang="en-US" sz="1300">
                <a:solidFill>
                  <a:prstClr val="black"/>
                </a:solidFill>
              </a:rPr>
              <a:pPr eaLnBrk="1" hangingPunct="1"/>
              <a:t>18</a:t>
            </a:fld>
            <a:endParaRPr lang="en-US" altLang="en-US" sz="1300" dirty="0">
              <a:solidFill>
                <a:prstClr val="black"/>
              </a:solidFill>
            </a:endParaRPr>
          </a:p>
        </p:txBody>
      </p:sp>
    </p:spTree>
    <p:extLst>
      <p:ext uri="{BB962C8B-B14F-4D97-AF65-F5344CB8AC3E}">
        <p14:creationId xmlns:p14="http://schemas.microsoft.com/office/powerpoint/2010/main" val="3090498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normAutofit lnSpcReduction="10000"/>
          </a:bodyPr>
          <a:lstStyle/>
          <a:p>
            <a:r>
              <a:rPr lang="en-US" b="0" dirty="0"/>
              <a:t>Instructor Notes</a:t>
            </a:r>
          </a:p>
          <a:p>
            <a:endParaRPr lang="en-US" b="0" dirty="0"/>
          </a:p>
          <a:p>
            <a:pPr marL="171450" indent="-171450">
              <a:buFont typeface="Arial" panose="020B0604020202020204" pitchFamily="34" charset="0"/>
              <a:buChar char="•"/>
            </a:pPr>
            <a:r>
              <a:rPr lang="en-US" b="1" dirty="0"/>
              <a:t>HEENT</a:t>
            </a:r>
          </a:p>
          <a:p>
            <a:pPr marL="628650" lvl="1" indent="-171450">
              <a:buFont typeface="Arial" panose="020B0604020202020204" pitchFamily="34" charset="0"/>
              <a:buChar char="•"/>
            </a:pPr>
            <a:r>
              <a:rPr lang="en-US" dirty="0"/>
              <a:t>Head: Unremarkable</a:t>
            </a:r>
          </a:p>
          <a:p>
            <a:pPr marL="628650" lvl="1" indent="-171450">
              <a:buFont typeface="Arial" panose="020B0604020202020204" pitchFamily="34" charset="0"/>
              <a:buChar char="•"/>
            </a:pPr>
            <a:r>
              <a:rPr lang="en-US" dirty="0"/>
              <a:t>Eyes: PERRL</a:t>
            </a:r>
          </a:p>
          <a:p>
            <a:pPr marL="628650" lvl="1" indent="-171450">
              <a:buFont typeface="Arial" panose="020B0604020202020204" pitchFamily="34" charset="0"/>
              <a:buChar char="•"/>
            </a:pPr>
            <a:r>
              <a:rPr lang="en-US" dirty="0"/>
              <a:t>Ears: Unremarkable</a:t>
            </a:r>
          </a:p>
          <a:p>
            <a:pPr marL="628650" lvl="1" indent="-171450">
              <a:buFont typeface="Arial" panose="020B0604020202020204" pitchFamily="34" charset="0"/>
              <a:buChar char="•"/>
            </a:pPr>
            <a:r>
              <a:rPr lang="en-US" dirty="0"/>
              <a:t>Nose: </a:t>
            </a:r>
            <a:r>
              <a:rPr lang="en-US" sz="1200" dirty="0">
                <a:solidFill>
                  <a:prstClr val="black"/>
                </a:solidFill>
                <a:latin typeface="+mn-lt"/>
              </a:rPr>
              <a:t>Unremarkable</a:t>
            </a:r>
          </a:p>
          <a:p>
            <a:pPr marL="628650" lvl="1" indent="-171450">
              <a:buFont typeface="Arial" panose="020B0604020202020204" pitchFamily="34" charset="0"/>
              <a:buChar char="•"/>
            </a:pPr>
            <a:r>
              <a:rPr lang="en-US" dirty="0"/>
              <a:t>Throat: Unremarkable</a:t>
            </a:r>
          </a:p>
          <a:p>
            <a:pPr marL="171450" indent="-171450">
              <a:buFont typeface="Arial" panose="020B0604020202020204" pitchFamily="34" charset="0"/>
              <a:buChar char="•"/>
            </a:pPr>
            <a:r>
              <a:rPr lang="en-US" b="1" dirty="0"/>
              <a:t>Heart and lungs</a:t>
            </a:r>
          </a:p>
          <a:p>
            <a:pPr marL="742950" lvl="1" indent="-285750" defTabSz="914400">
              <a:buFont typeface="Arial" panose="020B0604020202020204" pitchFamily="34" charset="0"/>
              <a:buChar char="•"/>
              <a:defRPr/>
            </a:pPr>
            <a:r>
              <a:rPr lang="en-US" sz="1400" dirty="0">
                <a:solidFill>
                  <a:prstClr val="black"/>
                </a:solidFill>
              </a:rPr>
              <a:t>Lung sounds, clear bilaterally. Heart sounds are normal, no murmur.</a:t>
            </a:r>
          </a:p>
          <a:p>
            <a:pPr marL="171450" indent="-171450">
              <a:buFont typeface="Arial" panose="020B0604020202020204" pitchFamily="34" charset="0"/>
              <a:buChar char="•"/>
            </a:pPr>
            <a:r>
              <a:rPr lang="en-US" b="1" dirty="0"/>
              <a:t>Neuro</a:t>
            </a:r>
          </a:p>
          <a:p>
            <a:pPr marL="628650" lvl="1" indent="-171450">
              <a:buFont typeface="Arial" panose="020B0604020202020204" pitchFamily="34" charset="0"/>
              <a:buChar char="•"/>
            </a:pPr>
            <a:r>
              <a:rPr lang="en-US" dirty="0"/>
              <a:t>Circulation, motor, and sensory (CMS) intact.</a:t>
            </a:r>
          </a:p>
          <a:p>
            <a:pPr marL="171450" indent="-171450">
              <a:buFont typeface="Arial" panose="020B0604020202020204" pitchFamily="34" charset="0"/>
              <a:buChar char="•"/>
            </a:pPr>
            <a:r>
              <a:rPr lang="en-US" b="1" dirty="0"/>
              <a:t>Abdomen and pelvis</a:t>
            </a:r>
          </a:p>
          <a:p>
            <a:pPr marL="742950" lvl="1" indent="-285750">
              <a:buFont typeface="Arial" panose="020B0604020202020204" pitchFamily="34" charset="0"/>
              <a:buChar char="•"/>
              <a:defRPr/>
            </a:pPr>
            <a:r>
              <a:rPr lang="en-US" sz="1400" dirty="0">
                <a:solidFill>
                  <a:prstClr val="black"/>
                </a:solidFill>
                <a:latin typeface="+mn-lt"/>
              </a:rPr>
              <a:t>Abdomen is hard during contractions. Returns to soft between contractions. Pressure in pelvis.</a:t>
            </a:r>
            <a:endParaRPr lang="en-US" dirty="0"/>
          </a:p>
          <a:p>
            <a:pPr marL="171450" indent="-171450">
              <a:buFont typeface="Arial" panose="020B0604020202020204" pitchFamily="34" charset="0"/>
              <a:buChar char="•"/>
            </a:pPr>
            <a:r>
              <a:rPr lang="en-US" b="1" dirty="0"/>
              <a:t>Upper extremities</a:t>
            </a:r>
          </a:p>
          <a:p>
            <a:pPr marL="628650" lvl="1" indent="-171450">
              <a:buFont typeface="Arial" panose="020B0604020202020204" pitchFamily="34" charset="0"/>
              <a:buChar char="•"/>
            </a:pPr>
            <a:r>
              <a:rPr lang="en-US" dirty="0"/>
              <a:t>Unremarkable. C</a:t>
            </a:r>
            <a:r>
              <a:rPr lang="en-US" sz="1200" dirty="0">
                <a:ea typeface="Times New Roman" panose="02020603050405020304" pitchFamily="18" charset="0"/>
              </a:rPr>
              <a:t>apillary </a:t>
            </a:r>
            <a:r>
              <a:rPr lang="en-US" sz="1200" b="0" dirty="0">
                <a:ea typeface="Times New Roman" panose="02020603050405020304" pitchFamily="18" charset="0"/>
              </a:rPr>
              <a:t>refill time is brisk.</a:t>
            </a:r>
            <a:endParaRPr lang="en-US" b="0" dirty="0"/>
          </a:p>
          <a:p>
            <a:pPr marL="171450" indent="-171450">
              <a:buFont typeface="Arial" panose="020B0604020202020204" pitchFamily="34" charset="0"/>
              <a:buChar char="•"/>
            </a:pPr>
            <a:r>
              <a:rPr lang="en-US" b="1" dirty="0"/>
              <a:t>Lower extremities</a:t>
            </a:r>
          </a:p>
          <a:p>
            <a:pPr marL="628650" lvl="1" indent="-171450">
              <a:buFont typeface="Arial" panose="020B0604020202020204" pitchFamily="34" charset="0"/>
              <a:buChar char="•"/>
            </a:pPr>
            <a:r>
              <a:rPr lang="en-US" dirty="0"/>
              <a:t>Unremarkable</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74E427-9911-4858-A637-FB4CBC46EF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3995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pPr marL="0" indent="0">
              <a:buNone/>
            </a:pPr>
            <a:endParaRPr lang="en-US" dirty="0"/>
          </a:p>
          <a:p>
            <a:pPr marL="171450" indent="-171450">
              <a:buFont typeface="Arial" panose="020B0604020202020204" pitchFamily="34" charset="0"/>
              <a:buChar char="•"/>
            </a:pPr>
            <a:r>
              <a:rPr lang="en-US" dirty="0"/>
              <a:t>The providers visualize crowning at this point</a:t>
            </a:r>
            <a:r>
              <a:rPr lang="en-US" b="0" dirty="0"/>
              <a:t>.</a:t>
            </a:r>
          </a:p>
          <a:p>
            <a:pPr marL="628650" lvl="1" indent="-171450">
              <a:buFont typeface="Arial" panose="020B0604020202020204" pitchFamily="34" charset="0"/>
              <a:buChar char="•"/>
            </a:pPr>
            <a:r>
              <a:rPr lang="en-US" b="0" dirty="0"/>
              <a:t>The mother begins pushing.</a:t>
            </a:r>
          </a:p>
          <a:p>
            <a:pPr marL="171450" lvl="0" indent="-171450">
              <a:buFont typeface="Arial" panose="020B0604020202020204" pitchFamily="34" charset="0"/>
              <a:buChar char="•"/>
            </a:pPr>
            <a:r>
              <a:rPr lang="en-US" b="0" dirty="0"/>
              <a:t>Discuss with students that meconium is present at crowning.</a:t>
            </a:r>
          </a:p>
          <a:p>
            <a:pPr marL="628650" lvl="1" indent="-171450">
              <a:buFont typeface="Arial" panose="020B0604020202020204" pitchFamily="34" charset="0"/>
              <a:buChar char="•"/>
            </a:pPr>
            <a:r>
              <a:rPr lang="en-US" b="0" dirty="0"/>
              <a:t>Further discuss expectations of the newborn and preparations that can be made as the delivery proceeds for the newborn.</a:t>
            </a:r>
          </a:p>
          <a:p>
            <a:endParaRPr lang="en-US" dirty="0"/>
          </a:p>
        </p:txBody>
      </p:sp>
      <p:sp>
        <p:nvSpPr>
          <p:cNvPr id="4" name="Slide Number Placeholder 3"/>
          <p:cNvSpPr>
            <a:spLocks noGrp="1"/>
          </p:cNvSpPr>
          <p:nvPr>
            <p:ph type="sldNum" sz="quarter" idx="5"/>
          </p:nvPr>
        </p:nvSpPr>
        <p:spPr/>
        <p:txBody>
          <a:bodyPr/>
          <a:lstStyle/>
          <a:p>
            <a:fld id="{0806351A-5C22-4CB6-AFB9-923ABF2A3A6C}" type="slidenum">
              <a:rPr lang="en-US" smtClean="0"/>
              <a:t>20</a:t>
            </a:fld>
            <a:endParaRPr lang="en-US" dirty="0"/>
          </a:p>
        </p:txBody>
      </p:sp>
    </p:spTree>
    <p:extLst>
      <p:ext uri="{BB962C8B-B14F-4D97-AF65-F5344CB8AC3E}">
        <p14:creationId xmlns:p14="http://schemas.microsoft.com/office/powerpoint/2010/main" val="1329496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Discuss the </a:t>
            </a:r>
            <a:r>
              <a:rPr lang="en-US" b="0" dirty="0"/>
              <a:t>DWPSS</a:t>
            </a:r>
            <a:r>
              <a:rPr lang="en-US" b="1" dirty="0"/>
              <a:t> </a:t>
            </a:r>
            <a:r>
              <a:rPr lang="en-US" b="0" dirty="0"/>
              <a:t>mnemonic.</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Calibri" charset="0"/>
              </a:rPr>
              <a:t>This set of basic interventions is easy to recall if you think of the first letters of the actions and remember the sentence: </a:t>
            </a:r>
            <a:r>
              <a:rPr lang="ja-JP" altLang="en-US" sz="1200" dirty="0">
                <a:latin typeface="Calibri" charset="0"/>
              </a:rPr>
              <a:t>“</a:t>
            </a:r>
            <a:r>
              <a:rPr lang="en-US" sz="1200" dirty="0">
                <a:latin typeface="Calibri" charset="0"/>
              </a:rPr>
              <a:t>Do What Probably Seems Simple.</a:t>
            </a:r>
            <a:r>
              <a:rPr lang="ja-JP" altLang="en-US" sz="1200" dirty="0">
                <a:latin typeface="Calibri" charset="0"/>
              </a:rPr>
              <a:t>”</a:t>
            </a:r>
            <a:r>
              <a:rPr lang="en-US" sz="1200" dirty="0">
                <a:latin typeface="Calibri" charset="0"/>
              </a:rPr>
              <a:t> </a:t>
            </a:r>
          </a:p>
          <a:p>
            <a:pPr marL="1085850" lvl="2" indent="-171450">
              <a:buFont typeface="Arial" panose="020B0604020202020204" pitchFamily="34" charset="0"/>
              <a:buChar char="•"/>
            </a:pPr>
            <a:r>
              <a:rPr lang="en-US" b="1" dirty="0"/>
              <a:t>D</a:t>
            </a:r>
            <a:r>
              <a:rPr lang="en-US" dirty="0"/>
              <a:t>ry </a:t>
            </a:r>
            <a:r>
              <a:rPr lang="en-US" dirty="0">
                <a:latin typeface="Calibri" panose="020F0502020204030204" pitchFamily="34" charset="0"/>
              </a:rPr>
              <a:t>‒ </a:t>
            </a:r>
            <a:r>
              <a:rPr lang="en-US" dirty="0"/>
              <a:t>Dry infant.</a:t>
            </a:r>
          </a:p>
          <a:p>
            <a:pPr marL="1085850" lvl="2" indent="-171450">
              <a:buFont typeface="Arial" panose="020B0604020202020204" pitchFamily="34" charset="0"/>
              <a:buChar char="•"/>
            </a:pPr>
            <a:r>
              <a:rPr lang="en-US" b="1" dirty="0"/>
              <a:t>W</a:t>
            </a:r>
            <a:r>
              <a:rPr lang="en-US" dirty="0"/>
              <a:t>arm </a:t>
            </a:r>
            <a:r>
              <a:rPr lang="en-US" dirty="0">
                <a:latin typeface="Calibri" panose="020F0502020204030204" pitchFamily="34" charset="0"/>
              </a:rPr>
              <a:t>‒ </a:t>
            </a:r>
            <a:r>
              <a:rPr lang="en-US" baseline="0" dirty="0"/>
              <a:t>Warm infant.</a:t>
            </a:r>
          </a:p>
          <a:p>
            <a:pPr marL="1085850" lvl="2" indent="-171450">
              <a:buFont typeface="Arial" panose="020B0604020202020204" pitchFamily="34" charset="0"/>
              <a:buChar char="•"/>
            </a:pPr>
            <a:r>
              <a:rPr lang="en-US" b="1" baseline="0" dirty="0"/>
              <a:t>P</a:t>
            </a:r>
            <a:r>
              <a:rPr lang="en-US" baseline="0" dirty="0"/>
              <a:t>osition </a:t>
            </a:r>
            <a:r>
              <a:rPr lang="en-US" dirty="0">
                <a:latin typeface="Calibri" panose="020F0502020204030204" pitchFamily="34" charset="0"/>
              </a:rPr>
              <a:t>‒ </a:t>
            </a:r>
            <a:r>
              <a:rPr lang="en-US" baseline="0" dirty="0"/>
              <a:t>Maintain an open airway.</a:t>
            </a:r>
          </a:p>
          <a:p>
            <a:pPr marL="1085850" lvl="2" indent="-171450">
              <a:buFont typeface="Arial" panose="020B0604020202020204" pitchFamily="34" charset="0"/>
              <a:buChar char="•"/>
            </a:pPr>
            <a:r>
              <a:rPr lang="en-US" b="1" baseline="0" dirty="0"/>
              <a:t>S</a:t>
            </a:r>
            <a:r>
              <a:rPr lang="en-US" baseline="0" dirty="0"/>
              <a:t>timulate </a:t>
            </a:r>
            <a:r>
              <a:rPr lang="en-US" dirty="0">
                <a:latin typeface="Calibri" panose="020F0502020204030204" pitchFamily="34" charset="0"/>
              </a:rPr>
              <a:t>‒ </a:t>
            </a:r>
            <a:r>
              <a:rPr lang="en-US" baseline="0" dirty="0"/>
              <a:t>Gently, if infant not vigorous.</a:t>
            </a:r>
          </a:p>
          <a:p>
            <a:pPr marL="1085850" lvl="2" indent="-171450">
              <a:buFont typeface="Arial" panose="020B0604020202020204" pitchFamily="34" charset="0"/>
              <a:buChar char="•"/>
            </a:pPr>
            <a:r>
              <a:rPr lang="en-US" b="1" baseline="0" dirty="0"/>
              <a:t>S</a:t>
            </a:r>
            <a:r>
              <a:rPr lang="en-US" baseline="0" dirty="0"/>
              <a:t>uction </a:t>
            </a:r>
            <a:r>
              <a:rPr lang="en-US" dirty="0">
                <a:latin typeface="Calibri" panose="020F0502020204030204" pitchFamily="34" charset="0"/>
              </a:rPr>
              <a:t>‒ </a:t>
            </a:r>
            <a:r>
              <a:rPr lang="en-US" b="0" dirty="0">
                <a:latin typeface="Calibri" panose="020F0502020204030204" pitchFamily="34" charset="0"/>
              </a:rPr>
              <a:t>Suction the m</a:t>
            </a:r>
            <a:r>
              <a:rPr lang="en-US" b="0" baseline="0" dirty="0">
                <a:solidFill>
                  <a:schemeClr val="accent2"/>
                </a:solidFill>
              </a:rPr>
              <a:t>outh, then the nose</a:t>
            </a:r>
            <a:r>
              <a:rPr lang="en-US" b="0" baseline="0" dirty="0"/>
              <a:t>, if needed (an easy way to remember this is that M comes before N in the alphabet).  </a:t>
            </a:r>
            <a:endParaRPr lang="en-US" b="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charset="0"/>
              </a:rPr>
              <a:t>Dry and warm</a:t>
            </a:r>
            <a:endParaRPr lang="en-US" b="0" dirty="0">
              <a:latin typeface="Calibri" charset="0"/>
            </a:endParaRPr>
          </a:p>
          <a:p>
            <a:pPr marL="1085850" lvl="2" indent="-171450">
              <a:buFont typeface="Arial" panose="020B0604020202020204" pitchFamily="34" charset="0"/>
              <a:buChar char="•"/>
            </a:pPr>
            <a:r>
              <a:rPr lang="en-US" b="0" baseline="0" dirty="0"/>
              <a:t>Hypothermia is a major complicating factor in the newborn.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solidFill>
                  <a:srgbClr val="FF0000"/>
                </a:solidFill>
                <a:latin typeface="Calibri" charset="0"/>
              </a:rPr>
              <a:t>A cold baby will most likely present like they are in shock.  </a:t>
            </a:r>
          </a:p>
          <a:p>
            <a:pPr marL="20002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solidFill>
                  <a:srgbClr val="FF0000"/>
                </a:solidFill>
                <a:latin typeface="Calibri" charset="0"/>
              </a:rPr>
              <a:t>It is extremely important to warm the baby and then place a hat on the head, because that is where the baby loses the most heat.  </a:t>
            </a:r>
            <a:endParaRPr lang="en-US" b="0" baseline="0" dirty="0"/>
          </a:p>
          <a:p>
            <a:pPr marL="1543050" lvl="3" indent="-171450">
              <a:buFont typeface="Arial" panose="020B0604020202020204" pitchFamily="34" charset="0"/>
              <a:buChar char="•"/>
            </a:pPr>
            <a:r>
              <a:rPr lang="en-US" b="0" baseline="0" dirty="0"/>
              <a:t>In order to warm the newborn, start by drying the baby and keeping all surfaces dry that touch the baby. </a:t>
            </a:r>
          </a:p>
          <a:p>
            <a:pPr marL="2000250" lvl="4" indent="-171450">
              <a:buFont typeface="Arial" panose="020B0604020202020204" pitchFamily="34" charset="0"/>
              <a:buChar char="•"/>
            </a:pPr>
            <a:r>
              <a:rPr lang="en-US" b="0" baseline="0" dirty="0"/>
              <a:t>Replace the towels or blankets used to dry the baby with clean dry ones as they get soiled. </a:t>
            </a:r>
          </a:p>
          <a:p>
            <a:pPr marL="2000250" lvl="4" indent="-171450">
              <a:buFont typeface="Arial" panose="020B0604020202020204" pitchFamily="34" charset="0"/>
              <a:buChar char="•"/>
            </a:pPr>
            <a:r>
              <a:rPr lang="en-US" b="0" baseline="0" dirty="0"/>
              <a:t>If you’re not hot in the environment in which you’re delivering and treating the newborn, it’s probably too cold for the baby. </a:t>
            </a:r>
          </a:p>
          <a:p>
            <a:pPr marL="1543050" lvl="3" indent="-171450">
              <a:buFont typeface="Arial" panose="020B0604020202020204" pitchFamily="34" charset="0"/>
              <a:buChar char="•"/>
            </a:pPr>
            <a:r>
              <a:rPr lang="en-US" b="0" baseline="0" dirty="0"/>
              <a:t>Mom’s body can make an excellent warmer! </a:t>
            </a:r>
          </a:p>
          <a:p>
            <a:pPr marL="2000250" lvl="4" indent="-171450">
              <a:buFont typeface="Arial" panose="020B0604020202020204" pitchFamily="34" charset="0"/>
              <a:buChar char="•"/>
            </a:pPr>
            <a:r>
              <a:rPr lang="en-US" b="0" baseline="0" dirty="0"/>
              <a:t>Skin-to-skin contact is optimal.</a:t>
            </a:r>
          </a:p>
          <a:p>
            <a:pPr marL="2457450" lvl="5" indent="-171450">
              <a:buFont typeface="Arial" panose="020B0604020202020204" pitchFamily="34" charset="0"/>
              <a:buChar char="•"/>
            </a:pPr>
            <a:r>
              <a:rPr lang="en-US" b="0" baseline="0" dirty="0"/>
              <a:t>Allowing the mother to hold her healthy, dry, wrapped baby close to her skin is good medicine for both of your patients.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atin typeface="Calibri" charset="0"/>
              </a:rPr>
              <a:t>Position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atin typeface="Calibri" charset="0"/>
              </a:rPr>
              <a:t>Ensure that you position the baby to maintain an open airway.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atin typeface="Calibri" charset="0"/>
              </a:rPr>
              <a:t>Stimulate</a:t>
            </a:r>
          </a:p>
          <a:p>
            <a:pPr marL="1085850" lvl="2" indent="-171450">
              <a:buFont typeface="Arial" panose="020B0604020202020204" pitchFamily="34" charset="0"/>
              <a:buChar char="•"/>
            </a:pPr>
            <a:r>
              <a:rPr lang="en-US" b="0" baseline="0" dirty="0"/>
              <a:t>Overly vigorous stimulation is not helpful and can cause serious injury. </a:t>
            </a:r>
          </a:p>
          <a:p>
            <a:pPr marL="1543050" lvl="3" indent="-171450">
              <a:buFont typeface="Arial" panose="020B0604020202020204" pitchFamily="34" charset="0"/>
              <a:buChar char="•"/>
            </a:pPr>
            <a:r>
              <a:rPr lang="en-US" b="0" baseline="0" dirty="0"/>
              <a:t>If a newborn is in primary apnea, almost any form of stimulation will initiate breathing.  </a:t>
            </a:r>
          </a:p>
          <a:p>
            <a:pPr marL="1543050" lvl="3" indent="-171450">
              <a:buFont typeface="Arial" panose="020B0604020202020204" pitchFamily="34" charset="0"/>
              <a:buChar char="•"/>
            </a:pPr>
            <a:r>
              <a:rPr lang="en-US" b="0" baseline="0" dirty="0"/>
              <a:t>If a baby is in secondary apnea, no amount of stimulation will work.  </a:t>
            </a:r>
          </a:p>
          <a:p>
            <a:pPr marL="1085850" lvl="2" indent="-171450">
              <a:buFont typeface="Arial" panose="020B0604020202020204" pitchFamily="34" charset="0"/>
              <a:buChar char="•"/>
            </a:pPr>
            <a:r>
              <a:rPr lang="en-US" b="0" baseline="0" dirty="0"/>
              <a:t>One or two flicks to the soles of the feet or rubbing the back once or twice should be sufficient.  </a:t>
            </a:r>
          </a:p>
          <a:p>
            <a:pPr marL="1543050" lvl="3" indent="-171450">
              <a:buFont typeface="Arial" panose="020B0604020202020204" pitchFamily="34" charset="0"/>
              <a:buChar char="•"/>
            </a:pPr>
            <a:r>
              <a:rPr lang="en-US" b="0" baseline="0" dirty="0"/>
              <a:t>If the newborn remains apneic, positive pressure ventilation should be initiated immediately.  </a:t>
            </a:r>
          </a:p>
          <a:p>
            <a:pPr marL="2000250" lvl="4" indent="-171450">
              <a:buFont typeface="Arial" panose="020B0604020202020204" pitchFamily="34" charset="0"/>
              <a:buChar char="•"/>
            </a:pPr>
            <a:r>
              <a:rPr lang="en-US" b="0" baseline="0" dirty="0"/>
              <a:t>Do not waste time with continued use of tactile stimulation if there is no response.</a:t>
            </a:r>
          </a:p>
          <a:p>
            <a:pPr marL="1085850" lvl="2" indent="-171450">
              <a:buFont typeface="Arial" panose="020B0604020202020204" pitchFamily="34" charset="0"/>
              <a:buChar char="•"/>
            </a:pPr>
            <a:r>
              <a:rPr lang="en-US" b="0" baseline="0" dirty="0"/>
              <a:t>Hazardous stimulation: Slapping the back or buttocks, squeezing the rib cage, forcing thighs onto abdomen, dilating anal sphincter, using hot or cold compresses or bath, shaking.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atin typeface="Calibri" charset="0"/>
              </a:rPr>
              <a:t>Suction</a:t>
            </a:r>
          </a:p>
          <a:p>
            <a:pPr marL="1085850" lvl="2" indent="-171450" eaLnBrk="1" hangingPunct="1">
              <a:buFont typeface="Arial" panose="020B0604020202020204" pitchFamily="34" charset="0"/>
              <a:buChar char="•"/>
            </a:pPr>
            <a:r>
              <a:rPr lang="en-US" b="0" dirty="0">
                <a:latin typeface="Arial" charset="0"/>
                <a:cs typeface="Arial" charset="0"/>
              </a:rPr>
              <a:t>Avoid unnecessary suctioning.</a:t>
            </a:r>
          </a:p>
          <a:p>
            <a:pPr marL="1085850" lvl="2" indent="-171450" eaLnBrk="1" hangingPunct="1">
              <a:buFont typeface="Arial" panose="020B0604020202020204" pitchFamily="34" charset="0"/>
              <a:buChar char="•"/>
            </a:pPr>
            <a:r>
              <a:rPr lang="en-US" b="0" dirty="0">
                <a:latin typeface="Arial" charset="0"/>
                <a:cs typeface="Arial" charset="0"/>
              </a:rPr>
              <a:t>Suctioning provides no protection against fluid aspiration. </a:t>
            </a:r>
          </a:p>
          <a:p>
            <a:pPr marL="1543050" lvl="3" indent="-171450" eaLnBrk="1" hangingPunct="1">
              <a:buFont typeface="Arial" panose="020B0604020202020204" pitchFamily="34" charset="0"/>
              <a:buChar char="•"/>
            </a:pPr>
            <a:r>
              <a:rPr lang="en-US" b="0" dirty="0">
                <a:latin typeface="Arial" charset="0"/>
                <a:cs typeface="Arial" charset="0"/>
              </a:rPr>
              <a:t>Routine intrapartum suctioning is no longer recommended. </a:t>
            </a:r>
            <a:endParaRPr lang="en-US" b="0" dirty="0">
              <a:latin typeface="Calibri" charset="0"/>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atin typeface="Calibri" charset="0"/>
              </a:rPr>
              <a:t>If</a:t>
            </a:r>
            <a:r>
              <a:rPr lang="en-US" b="0" baseline="0" dirty="0">
                <a:latin typeface="Calibri" charset="0"/>
              </a:rPr>
              <a:t> a</a:t>
            </a:r>
            <a:r>
              <a:rPr lang="en-US" b="0" dirty="0">
                <a:latin typeface="Calibri" charset="0"/>
              </a:rPr>
              <a:t>fter the delivery the airway is obstructed (visualize secretions),</a:t>
            </a:r>
            <a:r>
              <a:rPr lang="en-US" b="0" baseline="0" dirty="0">
                <a:latin typeface="Calibri" charset="0"/>
              </a:rPr>
              <a:t> s</a:t>
            </a:r>
            <a:r>
              <a:rPr lang="en-US" b="0" dirty="0">
                <a:latin typeface="Calibri" charset="0"/>
              </a:rPr>
              <a:t>uction the mouth</a:t>
            </a:r>
            <a:r>
              <a:rPr lang="en-US" b="0" baseline="0" dirty="0">
                <a:latin typeface="Calibri" charset="0"/>
              </a:rPr>
              <a:t> and then the nose.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latin typeface="Calibri" charset="0"/>
              </a:rPr>
              <a:t>It is no longer </a:t>
            </a:r>
            <a:r>
              <a:rPr lang="en-US" b="0" baseline="0" dirty="0">
                <a:solidFill>
                  <a:srgbClr val="FF0000"/>
                </a:solidFill>
                <a:latin typeface="Calibri" charset="0"/>
              </a:rPr>
              <a:t>routine to suction a delivered newborn.</a:t>
            </a:r>
          </a:p>
          <a:p>
            <a:pPr marL="1543050" lvl="3" indent="-171450" eaLnBrk="1" hangingPunct="1">
              <a:spcBef>
                <a:spcPct val="0"/>
              </a:spcBef>
              <a:buFont typeface="Arial" panose="020B0604020202020204" pitchFamily="34" charset="0"/>
              <a:buChar char="•"/>
            </a:pPr>
            <a:r>
              <a:rPr lang="en-US" b="0" dirty="0">
                <a:latin typeface="Calibri" charset="0"/>
              </a:rPr>
              <a:t>If using a suction bulb, remember to squeeze the bulb before placement into the mouth or nose. </a:t>
            </a:r>
          </a:p>
          <a:p>
            <a:pPr marL="1085850" lvl="2" indent="-171450" eaLnBrk="1" hangingPunct="1">
              <a:spcBef>
                <a:spcPct val="0"/>
              </a:spcBef>
              <a:buFont typeface="Arial" panose="020B0604020202020204" pitchFamily="34" charset="0"/>
              <a:buChar char="•"/>
            </a:pPr>
            <a:r>
              <a:rPr lang="en-US" b="0" dirty="0">
                <a:latin typeface="Calibri" charset="0"/>
              </a:rPr>
              <a:t>When you suction</a:t>
            </a:r>
            <a:r>
              <a:rPr lang="en-US" b="0" baseline="0" dirty="0">
                <a:latin typeface="Calibri" charset="0"/>
              </a:rPr>
              <a:t> (especially when using a catheter), do not suction deeply or vigorously, because this may stimulate the posterior pharynx. </a:t>
            </a:r>
          </a:p>
          <a:p>
            <a:pPr marL="1543050" lvl="3" indent="-171450" eaLnBrk="1" hangingPunct="1">
              <a:spcBef>
                <a:spcPct val="0"/>
              </a:spcBef>
              <a:buFont typeface="Arial" panose="020B0604020202020204" pitchFamily="34" charset="0"/>
              <a:buChar char="•"/>
            </a:pPr>
            <a:r>
              <a:rPr lang="en-US" b="0" baseline="0" dirty="0">
                <a:latin typeface="Calibri" charset="0"/>
              </a:rPr>
              <a:t>Stimulating this during the first few minutes after birth can produce a vagal response, causing severe bradycardia or apnea.  </a:t>
            </a:r>
          </a:p>
          <a:p>
            <a:pPr marL="1543050" lvl="3" indent="-171450" eaLnBrk="1" hangingPunct="1">
              <a:spcBef>
                <a:spcPct val="0"/>
              </a:spcBef>
              <a:buFont typeface="Arial" panose="020B0604020202020204" pitchFamily="34" charset="0"/>
              <a:buChar char="•"/>
            </a:pPr>
            <a:r>
              <a:rPr lang="en-US" b="0" baseline="0" dirty="0">
                <a:latin typeface="Calibri" charset="0"/>
              </a:rPr>
              <a:t>Brief, gentle suctioning with a bulb syringe usually is adequate to remove secretions.</a:t>
            </a:r>
          </a:p>
          <a:p>
            <a:pPr marL="1543050" lvl="3" indent="-171450" eaLnBrk="1" hangingPunct="1">
              <a:spcBef>
                <a:spcPct val="0"/>
              </a:spcBef>
              <a:buFont typeface="Arial" panose="020B0604020202020204" pitchFamily="34" charset="0"/>
              <a:buChar char="•"/>
            </a:pPr>
            <a:r>
              <a:rPr lang="en-US" b="0" baseline="0" dirty="0">
                <a:latin typeface="Calibri" charset="0"/>
              </a:rPr>
              <a:t>If bradycardia occurs during suctioning, stop suctioning and reevaluate the heart rate.</a:t>
            </a:r>
            <a:endParaRPr lang="en-US" b="0" dirty="0">
              <a:latin typeface="Calibri" charset="0"/>
            </a:endParaRPr>
          </a:p>
          <a:p>
            <a:pPr marL="1085850" lvl="2" indent="-171450" eaLnBrk="1" hangingPunct="1">
              <a:spcBef>
                <a:spcPct val="0"/>
              </a:spcBef>
              <a:buFont typeface="Arial" panose="020B0604020202020204" pitchFamily="34" charset="0"/>
              <a:buChar char="•"/>
            </a:pPr>
            <a:r>
              <a:rPr lang="en-US" b="0" dirty="0">
                <a:latin typeface="Calibri" charset="0"/>
              </a:rPr>
              <a:t>Light meconium rarely causes respiratory problems. </a:t>
            </a:r>
          </a:p>
          <a:p>
            <a:pPr marL="1543050" lvl="3" indent="-171450" eaLnBrk="1" hangingPunct="1">
              <a:spcBef>
                <a:spcPct val="0"/>
              </a:spcBef>
              <a:buFont typeface="Arial" panose="020B0604020202020204" pitchFamily="34" charset="0"/>
              <a:buChar char="•"/>
            </a:pPr>
            <a:r>
              <a:rPr lang="en-US" b="0" dirty="0">
                <a:latin typeface="Calibri" charset="0"/>
              </a:rPr>
              <a:t>If the baby</a:t>
            </a:r>
            <a:r>
              <a:rPr lang="ja-JP" altLang="en-US" b="0" dirty="0">
                <a:latin typeface="Calibri" charset="0"/>
              </a:rPr>
              <a:t> </a:t>
            </a:r>
            <a:r>
              <a:rPr lang="en-US" altLang="ja-JP" b="0" dirty="0">
                <a:latin typeface="Calibri" charset="0"/>
              </a:rPr>
              <a:t>has</a:t>
            </a:r>
            <a:r>
              <a:rPr lang="en-US" b="0" dirty="0">
                <a:latin typeface="Calibri" charset="0"/>
              </a:rPr>
              <a:t> already started crying and breathing, treat him as if there was no meconium but be sure to advise the receiving hospital staff that meconium was present.</a:t>
            </a:r>
          </a:p>
        </p:txBody>
      </p:sp>
      <p:sp>
        <p:nvSpPr>
          <p:cNvPr id="4" name="Slide Number Placeholder 3"/>
          <p:cNvSpPr>
            <a:spLocks noGrp="1"/>
          </p:cNvSpPr>
          <p:nvPr>
            <p:ph type="sldNum" sz="quarter" idx="5"/>
          </p:nvPr>
        </p:nvSpPr>
        <p:spPr/>
        <p:txBody>
          <a:bodyPr/>
          <a:lstStyle/>
          <a:p>
            <a:fld id="{0806351A-5C22-4CB6-AFB9-923ABF2A3A6C}" type="slidenum">
              <a:rPr lang="en-US" smtClean="0"/>
              <a:t>21</a:t>
            </a:fld>
            <a:endParaRPr lang="en-US" dirty="0"/>
          </a:p>
        </p:txBody>
      </p:sp>
    </p:spTree>
    <p:extLst>
      <p:ext uri="{BB962C8B-B14F-4D97-AF65-F5344CB8AC3E}">
        <p14:creationId xmlns:p14="http://schemas.microsoft.com/office/powerpoint/2010/main" val="1432445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Discuss the delivery of the newborn during normal circumstances.</a:t>
            </a:r>
          </a:p>
          <a:p>
            <a:pPr marL="628650" lvl="1" indent="-171450">
              <a:buFont typeface="Arial" panose="020B0604020202020204" pitchFamily="34" charset="0"/>
              <a:buChar char="•"/>
            </a:pPr>
            <a:r>
              <a:rPr lang="en-US" b="0" dirty="0"/>
              <a:t>Delay</a:t>
            </a:r>
            <a:r>
              <a:rPr lang="en-US" b="1" dirty="0"/>
              <a:t> </a:t>
            </a:r>
            <a:r>
              <a:rPr lang="en-US" dirty="0"/>
              <a:t>cord clamping in uncomplicated deliveries</a:t>
            </a:r>
            <a:r>
              <a:rPr lang="en-US" b="0" dirty="0"/>
              <a:t>.</a:t>
            </a:r>
          </a:p>
          <a:p>
            <a:pPr marL="1085850" lvl="2" indent="-171450">
              <a:buFont typeface="Arial" panose="020B0604020202020204" pitchFamily="34" charset="0"/>
              <a:buChar char="•"/>
            </a:pPr>
            <a:r>
              <a:rPr lang="en-US" dirty="0"/>
              <a:t>Wait 30</a:t>
            </a:r>
            <a:r>
              <a:rPr lang="en-US" baseline="0" dirty="0"/>
              <a:t> to </a:t>
            </a:r>
            <a:r>
              <a:rPr lang="en-US" dirty="0"/>
              <a:t>60 seconds after delivery to clamp the cord.  </a:t>
            </a:r>
          </a:p>
          <a:p>
            <a:pPr marL="1543050" lvl="3" indent="-171450">
              <a:buFont typeface="Arial" panose="020B0604020202020204" pitchFamily="34" charset="0"/>
              <a:buChar char="•"/>
            </a:pPr>
            <a:r>
              <a:rPr lang="en-US" dirty="0"/>
              <a:t>Benefits include:</a:t>
            </a:r>
          </a:p>
          <a:p>
            <a:pPr marL="2000250" lvl="4" indent="-171450">
              <a:buFont typeface="Arial" panose="020B0604020202020204" pitchFamily="34" charset="0"/>
              <a:buChar char="•"/>
            </a:pPr>
            <a:r>
              <a:rPr lang="en-US" dirty="0"/>
              <a:t>Increased hemoglobin levels and iron stores for infant</a:t>
            </a:r>
            <a:r>
              <a:rPr lang="en-US" b="1" dirty="0"/>
              <a:t>.</a:t>
            </a:r>
          </a:p>
          <a:p>
            <a:pPr marL="2000250" lvl="4" indent="-171450">
              <a:buFont typeface="Arial" panose="020B0604020202020204" pitchFamily="34" charset="0"/>
              <a:buChar char="•"/>
            </a:pPr>
            <a:r>
              <a:rPr lang="en-US" dirty="0"/>
              <a:t>Better RBC volume and less need for blood transfusions</a:t>
            </a:r>
            <a:r>
              <a:rPr lang="en-US" b="0" dirty="0"/>
              <a:t>.</a:t>
            </a:r>
          </a:p>
          <a:p>
            <a:pPr marL="2000250" lvl="4" indent="-171450">
              <a:buFont typeface="Arial" panose="020B0604020202020204" pitchFamily="34" charset="0"/>
              <a:buChar char="•"/>
            </a:pPr>
            <a:r>
              <a:rPr lang="en-US" b="0" dirty="0"/>
              <a:t>Lower incidence of necrotizing enterocolitis and intraventricular hemorrhage.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FF0000"/>
                </a:solidFill>
                <a:latin typeface="Calibri" charset="0"/>
              </a:rPr>
              <a:t>The first umbilical clamp should be placed 10 cm from the child’s umbilicus and the second clamp placed 5 cm from the first clamp.</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olidFill>
                  <a:srgbClr val="FF0000"/>
                </a:solidFill>
                <a:latin typeface="Calibri" charset="0"/>
              </a:rPr>
              <a:t>The cord can then be cut with a scalpel or a sharp pair of scissors.</a:t>
            </a:r>
            <a:endParaRPr lang="en-US" baseline="0" dirty="0">
              <a:latin typeface="Calibri"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latin typeface="Calibri" charset="0"/>
              </a:rPr>
              <a:t>Why keep the baby at the level of the mother?</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charset="0"/>
              </a:rPr>
              <a:t>Keep the child at the level of mom</a:t>
            </a:r>
            <a:r>
              <a:rPr lang="ja-JP" altLang="en-US" dirty="0">
                <a:latin typeface="Calibri" charset="0"/>
              </a:rPr>
              <a:t>’</a:t>
            </a:r>
            <a:r>
              <a:rPr lang="en-US" dirty="0">
                <a:latin typeface="Calibri" charset="0"/>
              </a:rPr>
              <a:t>s perineum until the delivery is complete.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charset="0"/>
              </a:rPr>
              <a:t>If the</a:t>
            </a:r>
            <a:r>
              <a:rPr lang="en-US" baseline="0" dirty="0">
                <a:latin typeface="Calibri" charset="0"/>
              </a:rPr>
              <a:t> infant is held higher than the uterus or womb before the cord is clamped, it can cause fetal placental transfusion (transfusion of blood from the baby to the placenta), hypovolemia, and anemia.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latin typeface="Calibri" charset="0"/>
              </a:rPr>
              <a:t>If the infant is held lower, transfusion can occur from the placenta to the baby and cause a high hematocrit.</a:t>
            </a:r>
          </a:p>
        </p:txBody>
      </p:sp>
      <p:sp>
        <p:nvSpPr>
          <p:cNvPr id="4" name="Slide Number Placeholder 3"/>
          <p:cNvSpPr>
            <a:spLocks noGrp="1"/>
          </p:cNvSpPr>
          <p:nvPr>
            <p:ph type="sldNum" sz="quarter" idx="5"/>
          </p:nvPr>
        </p:nvSpPr>
        <p:spPr/>
        <p:txBody>
          <a:bodyPr/>
          <a:lstStyle/>
          <a:p>
            <a:fld id="{0806351A-5C22-4CB6-AFB9-923ABF2A3A6C}" type="slidenum">
              <a:rPr lang="en-US" smtClean="0"/>
              <a:t>22</a:t>
            </a:fld>
            <a:endParaRPr lang="en-US" dirty="0"/>
          </a:p>
        </p:txBody>
      </p:sp>
    </p:spTree>
    <p:extLst>
      <p:ext uri="{BB962C8B-B14F-4D97-AF65-F5344CB8AC3E}">
        <p14:creationId xmlns:p14="http://schemas.microsoft.com/office/powerpoint/2010/main" val="2044938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eaLnBrk="1" hangingPunct="1">
              <a:spcBef>
                <a:spcPct val="0"/>
              </a:spcBef>
              <a:buFont typeface="Arial" panose="020B0604020202020204" pitchFamily="34" charset="0"/>
              <a:buNone/>
            </a:pPr>
            <a:r>
              <a:rPr lang="en-US" b="0" dirty="0">
                <a:latin typeface="Calibri" charset="0"/>
              </a:rPr>
              <a:t>Instructor Notes</a:t>
            </a:r>
          </a:p>
          <a:p>
            <a:pPr marL="0" indent="0" eaLnBrk="1" hangingPunct="1">
              <a:spcBef>
                <a:spcPct val="0"/>
              </a:spcBef>
              <a:buFont typeface="Arial" panose="020B0604020202020204" pitchFamily="34" charset="0"/>
              <a:buNone/>
            </a:pPr>
            <a:endParaRPr lang="en-US" b="0" dirty="0">
              <a:latin typeface="Calibri" charset="0"/>
            </a:endParaRPr>
          </a:p>
          <a:p>
            <a:pPr marL="0" indent="0" eaLnBrk="1" hangingPunct="1">
              <a:spcBef>
                <a:spcPct val="0"/>
              </a:spcBef>
              <a:buFont typeface="Arial" panose="020B0604020202020204" pitchFamily="34" charset="0"/>
              <a:buNone/>
            </a:pPr>
            <a:r>
              <a:rPr lang="en-US" b="0" dirty="0">
                <a:latin typeface="Calibri" charset="0"/>
              </a:rPr>
              <a:t>Review the Apgar scoring system with participants.</a:t>
            </a:r>
          </a:p>
          <a:p>
            <a:pPr marL="628650" lvl="1" indent="-171450" eaLnBrk="1" hangingPunct="1">
              <a:spcBef>
                <a:spcPct val="0"/>
              </a:spcBef>
              <a:buFont typeface="Arial" panose="020B0604020202020204" pitchFamily="34" charset="0"/>
              <a:buChar char="•"/>
            </a:pPr>
            <a:r>
              <a:rPr lang="en-US" b="0" dirty="0">
                <a:latin typeface="Calibri" charset="0"/>
              </a:rPr>
              <a:t>Apgar is a quick test performed on a baby at 1 and 5 minutes after birth. </a:t>
            </a:r>
          </a:p>
          <a:p>
            <a:pPr marL="628650" lvl="1" indent="-171450" eaLnBrk="1" hangingPunct="1">
              <a:spcBef>
                <a:spcPct val="0"/>
              </a:spcBef>
              <a:buFont typeface="Arial" panose="020B0604020202020204" pitchFamily="34" charset="0"/>
              <a:buChar char="•"/>
            </a:pPr>
            <a:r>
              <a:rPr lang="en-US" b="0" dirty="0">
                <a:latin typeface="Calibri" charset="0"/>
              </a:rPr>
              <a:t>The 1-minute score determines how well the baby tolerated the birthing process. </a:t>
            </a:r>
          </a:p>
          <a:p>
            <a:pPr marL="628650" lvl="1" indent="-171450" eaLnBrk="1" hangingPunct="1">
              <a:spcBef>
                <a:spcPct val="0"/>
              </a:spcBef>
              <a:buFont typeface="Arial" panose="020B0604020202020204" pitchFamily="34" charset="0"/>
              <a:buChar char="•"/>
            </a:pPr>
            <a:r>
              <a:rPr lang="en-US" b="0" dirty="0">
                <a:latin typeface="Calibri" charset="0"/>
              </a:rPr>
              <a:t>The 5-minute score tells the healthcare provider how well the baby is doing outside the mother's womb.  </a:t>
            </a:r>
          </a:p>
          <a:p>
            <a:pPr marL="628650" lvl="1" indent="-171450" eaLnBrk="1" hangingPunct="1">
              <a:spcBef>
                <a:spcPct val="0"/>
              </a:spcBef>
              <a:buFont typeface="Arial" panose="020B0604020202020204" pitchFamily="34" charset="0"/>
              <a:buChar char="•"/>
            </a:pPr>
            <a:r>
              <a:rPr lang="en-US" b="0" dirty="0">
                <a:latin typeface="Calibri" charset="0"/>
              </a:rPr>
              <a:t>In rare cases, the test will be done 10 minutes after birth.  </a:t>
            </a:r>
          </a:p>
          <a:p>
            <a:pPr marL="628650" lvl="1" indent="-171450" eaLnBrk="1" hangingPunct="1">
              <a:spcBef>
                <a:spcPct val="0"/>
              </a:spcBef>
              <a:buFont typeface="Arial" panose="020B0604020202020204" pitchFamily="34" charset="0"/>
              <a:buChar char="•"/>
            </a:pPr>
            <a:r>
              <a:rPr lang="en-US" b="0" dirty="0">
                <a:latin typeface="Calibri" charset="0"/>
              </a:rPr>
              <a:t>Apgar scores are translated as follows:</a:t>
            </a:r>
          </a:p>
          <a:p>
            <a:pPr marL="1085850" marR="0" lvl="2"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dirty="0">
                <a:latin typeface="Calibri" charset="0"/>
              </a:rPr>
              <a:t>0–3: Severely depressed</a:t>
            </a:r>
          </a:p>
          <a:p>
            <a:pPr marL="1085850" marR="0" lvl="2"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dirty="0">
                <a:latin typeface="Calibri" charset="0"/>
              </a:rPr>
              <a:t>4–7: Moderately depressed</a:t>
            </a:r>
          </a:p>
          <a:p>
            <a:pPr marL="1085850" marR="0" lvl="2"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dirty="0">
                <a:latin typeface="Calibri" charset="0"/>
              </a:rPr>
              <a:t>8–10: Excellent condition</a:t>
            </a:r>
          </a:p>
          <a:p>
            <a:pPr marL="171450" indent="-171450">
              <a:buFont typeface="Arial" panose="020B0604020202020204" pitchFamily="34" charset="0"/>
              <a:buChar char="•"/>
            </a:pPr>
            <a:r>
              <a:rPr lang="en-US" b="0" dirty="0"/>
              <a:t>Although the Apgar score is the traditional way to record a newborn’s physiologic status, you can use the PAT to obtain virtually the same information without having to memorize numbers. </a:t>
            </a:r>
          </a:p>
          <a:p>
            <a:pPr marL="628650" lvl="1" indent="-171450">
              <a:buFont typeface="Arial" panose="020B0604020202020204" pitchFamily="34" charset="0"/>
              <a:buChar char="•"/>
            </a:pPr>
            <a:r>
              <a:rPr lang="en-US" b="0" dirty="0"/>
              <a:t>Your EMS service may require that you record Apgar scores, but do not let that process delay patient care. </a:t>
            </a:r>
          </a:p>
          <a:p>
            <a:pPr marL="628650" lvl="1" indent="-171450">
              <a:buFont typeface="Arial" panose="020B0604020202020204" pitchFamily="34" charset="0"/>
              <a:buChar char="•"/>
            </a:pPr>
            <a:r>
              <a:rPr lang="en-US" b="0" dirty="0"/>
              <a:t>First, check the baby’s general appearance. </a:t>
            </a:r>
          </a:p>
          <a:p>
            <a:pPr marL="1085850" lvl="2" indent="-171450">
              <a:buFont typeface="Arial" panose="020B0604020202020204" pitchFamily="34" charset="0"/>
              <a:buChar char="•"/>
            </a:pPr>
            <a:r>
              <a:rPr lang="en-US" b="0" dirty="0"/>
              <a:t>How is the baby’s muscle tone? Is the baby active? </a:t>
            </a:r>
          </a:p>
          <a:p>
            <a:pPr marL="1543050" lvl="3" indent="-171450">
              <a:buFont typeface="Arial" panose="020B0604020202020204" pitchFamily="34" charset="0"/>
              <a:buChar char="•"/>
            </a:pPr>
            <a:r>
              <a:rPr lang="en-US" b="0" dirty="0"/>
              <a:t>An active baby with good muscle tone and spontaneous movement probably needs little care other than drying, warming, and possibly suctioning or blow-by oxygen. </a:t>
            </a:r>
          </a:p>
          <a:p>
            <a:pPr marL="1543050" lvl="3" indent="-171450">
              <a:buFont typeface="Arial" panose="020B0604020202020204" pitchFamily="34" charset="0"/>
              <a:buChar char="•"/>
            </a:pPr>
            <a:r>
              <a:rPr lang="en-US" b="0" dirty="0"/>
              <a:t>A limp baby with little movement needs treatment “quick” and needs resuscitation.</a:t>
            </a:r>
          </a:p>
          <a:p>
            <a:pPr marL="1543050" lvl="3" indent="-171450">
              <a:buFont typeface="Arial" panose="020B0604020202020204" pitchFamily="34" charset="0"/>
              <a:buChar char="•"/>
            </a:pPr>
            <a:r>
              <a:rPr lang="en-US" b="0" dirty="0"/>
              <a:t>It is critical to recognize that premature infants have little muscle development; therefore, respiratory distress is often apnea or shallow breathing, because they do not have the strength to breathe fast or deep. </a:t>
            </a:r>
          </a:p>
          <a:p>
            <a:pPr marL="628650" lvl="1" indent="-171450">
              <a:buFont typeface="Arial" panose="020B0604020202020204" pitchFamily="34" charset="0"/>
              <a:buChar char="•"/>
            </a:pPr>
            <a:r>
              <a:rPr lang="en-US" b="0" dirty="0"/>
              <a:t>Next, assess the work of breathing. </a:t>
            </a:r>
          </a:p>
          <a:p>
            <a:pPr marL="1085850" lvl="2" indent="-171450">
              <a:buFont typeface="Arial" panose="020B0604020202020204" pitchFamily="34" charset="0"/>
              <a:buChar char="•"/>
            </a:pPr>
            <a:r>
              <a:rPr lang="en-US" b="0" dirty="0"/>
              <a:t>Is the baby’s airway open?</a:t>
            </a:r>
          </a:p>
          <a:p>
            <a:pPr marL="1543050" lvl="3" indent="-171450">
              <a:buFont typeface="Arial" panose="020B0604020202020204" pitchFamily="34" charset="0"/>
              <a:buChar char="•"/>
            </a:pPr>
            <a:r>
              <a:rPr lang="en-US" b="0" dirty="0"/>
              <a:t>Normally, they are open and patent and do not require suctioning.</a:t>
            </a:r>
          </a:p>
          <a:p>
            <a:pPr marL="1085850" lvl="2" indent="-171450">
              <a:buFont typeface="Arial" panose="020B0604020202020204" pitchFamily="34" charset="0"/>
              <a:buChar char="•"/>
            </a:pPr>
            <a:r>
              <a:rPr lang="en-US" b="0" dirty="0"/>
              <a:t>Is the baby breathing? </a:t>
            </a:r>
          </a:p>
          <a:p>
            <a:pPr marL="1543050" lvl="3" indent="-171450">
              <a:buFont typeface="Arial" panose="020B0604020202020204" pitchFamily="34" charset="0"/>
              <a:buChar char="•"/>
            </a:pPr>
            <a:r>
              <a:rPr lang="en-US" b="0" dirty="0"/>
              <a:t>A crying baby is breathing.</a:t>
            </a:r>
          </a:p>
          <a:p>
            <a:pPr marL="1543050" lvl="3" indent="-171450">
              <a:buFont typeface="Arial" panose="020B0604020202020204" pitchFamily="34" charset="0"/>
              <a:buChar char="•"/>
            </a:pPr>
            <a:r>
              <a:rPr lang="en-US" b="0" dirty="0"/>
              <a:t>A baby that is not crying is apneic.</a:t>
            </a:r>
          </a:p>
          <a:p>
            <a:pPr marL="1085850" lvl="2" indent="-171450">
              <a:buFont typeface="Arial" panose="020B0604020202020204" pitchFamily="34" charset="0"/>
              <a:buChar char="•"/>
            </a:pPr>
            <a:r>
              <a:rPr lang="en-US" b="0" dirty="0"/>
              <a:t>Is there meconium present? </a:t>
            </a:r>
          </a:p>
          <a:p>
            <a:pPr marL="1543050" lvl="3" indent="-171450">
              <a:buFont typeface="Arial" panose="020B0604020202020204" pitchFamily="34" charset="0"/>
              <a:buChar char="•"/>
            </a:pPr>
            <a:r>
              <a:rPr lang="en-US" b="0" dirty="0"/>
              <a:t>Meconium-stained amniotic fluid may affect the infant’s respiratory status. </a:t>
            </a:r>
          </a:p>
          <a:p>
            <a:pPr marL="1543050" lvl="3" indent="-171450">
              <a:buFont typeface="Arial" panose="020B0604020202020204" pitchFamily="34" charset="0"/>
              <a:buChar char="•"/>
            </a:pPr>
            <a:r>
              <a:rPr lang="en-US" b="0" dirty="0"/>
              <a:t>Brown or green amniotic fluid with a thicker or soupy consistency is called “heavy meconium” or “thick meconium.”</a:t>
            </a:r>
          </a:p>
          <a:p>
            <a:pPr marL="1543050" lvl="3" indent="-171450">
              <a:buFont typeface="Arial" panose="020B0604020202020204" pitchFamily="34" charset="0"/>
              <a:buChar char="•"/>
            </a:pPr>
            <a:r>
              <a:rPr lang="en-US" b="0" dirty="0"/>
              <a:t>Meconium is generally only present in post-date infants (&gt;40 weeks).</a:t>
            </a:r>
          </a:p>
          <a:p>
            <a:pPr marL="1543050" lvl="3" indent="-171450">
              <a:buFont typeface="Arial" panose="020B0604020202020204" pitchFamily="34" charset="0"/>
              <a:buChar char="•"/>
            </a:pPr>
            <a:r>
              <a:rPr lang="en-US" b="0" dirty="0"/>
              <a:t>If aspirated into the baby’s lungs, this heavy or thick meconium may cause critical respiratory failure in the hours and days after birth. </a:t>
            </a:r>
          </a:p>
          <a:p>
            <a:pPr marL="1085850" lvl="2" indent="-171450">
              <a:buFont typeface="Arial" panose="020B0604020202020204" pitchFamily="34" charset="0"/>
              <a:buChar char="•"/>
            </a:pPr>
            <a:r>
              <a:rPr lang="en-US" b="0" dirty="0"/>
              <a:t>What is the work of breathing and the effort and character of the baby’s crying? </a:t>
            </a:r>
          </a:p>
          <a:p>
            <a:pPr marL="1543050" lvl="3" indent="-171450">
              <a:buFont typeface="Arial" panose="020B0604020202020204" pitchFamily="34" charset="0"/>
              <a:buChar char="•"/>
            </a:pPr>
            <a:r>
              <a:rPr lang="en-US" b="0" dirty="0"/>
              <a:t>A newborn with shallow breathing, a weak cry and poor muscle tone is in respiratory failure and requires immediate life-saving intervention.</a:t>
            </a:r>
          </a:p>
          <a:p>
            <a:pPr marL="1543050" lvl="3" indent="-171450">
              <a:buFont typeface="Arial" panose="020B0604020202020204" pitchFamily="34" charset="0"/>
              <a:buChar char="•"/>
            </a:pPr>
            <a:r>
              <a:rPr lang="en-US" b="0" dirty="0"/>
              <a:t>The most critical factors that drive resuscitation are heart rate and respiratory effort. </a:t>
            </a:r>
          </a:p>
          <a:p>
            <a:pPr marL="628650" lvl="1" indent="-171450" eaLnBrk="1" hangingPunct="1">
              <a:spcBef>
                <a:spcPct val="0"/>
              </a:spcBef>
              <a:buFont typeface="Arial" panose="020B0604020202020204" pitchFamily="34" charset="0"/>
              <a:buChar char="•"/>
            </a:pPr>
            <a:endParaRPr lang="en-US" b="0" dirty="0">
              <a:latin typeface="Calibri" charset="0"/>
            </a:endParaRPr>
          </a:p>
          <a:p>
            <a:pPr eaLnBrk="1" hangingPunct="1">
              <a:spcBef>
                <a:spcPct val="0"/>
              </a:spcBef>
              <a:buFontTx/>
              <a:buNone/>
            </a:pPr>
            <a:endParaRPr lang="en-US" dirty="0">
              <a:latin typeface="Calibri" charset="0"/>
            </a:endParaRPr>
          </a:p>
        </p:txBody>
      </p:sp>
      <p:sp>
        <p:nvSpPr>
          <p:cNvPr id="4" name="Slide Number Placeholder 3"/>
          <p:cNvSpPr>
            <a:spLocks noGrp="1"/>
          </p:cNvSpPr>
          <p:nvPr>
            <p:ph type="sldNum" sz="quarter" idx="10"/>
          </p:nvPr>
        </p:nvSpPr>
        <p:spPr/>
        <p:txBody>
          <a:bodyPr/>
          <a:lstStyle/>
          <a:p>
            <a:fld id="{3F946E30-775C-5446-86B5-6E7F57120A06}" type="slidenum">
              <a:rPr lang="en-US" smtClean="0"/>
              <a:t>23</a:t>
            </a:fld>
            <a:endParaRPr lang="en-US" dirty="0"/>
          </a:p>
        </p:txBody>
      </p:sp>
    </p:spTree>
    <p:extLst>
      <p:ext uri="{BB962C8B-B14F-4D97-AF65-F5344CB8AC3E}">
        <p14:creationId xmlns:p14="http://schemas.microsoft.com/office/powerpoint/2010/main" val="3876794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a:t>Instructor Notes</a:t>
            </a:r>
          </a:p>
          <a:p>
            <a:endParaRPr lang="en-US" b="0" dirty="0"/>
          </a:p>
          <a:p>
            <a:pPr marL="171450" indent="-171450">
              <a:buFont typeface="Arial" panose="020B0604020202020204" pitchFamily="34" charset="0"/>
              <a:buChar char="•"/>
            </a:pPr>
            <a:r>
              <a:rPr lang="en-US" b="0" dirty="0"/>
              <a:t>Discuss a newborn’s presentation that would be considered “Quick” versus “Not Quick.”</a:t>
            </a:r>
          </a:p>
          <a:p>
            <a:pPr marL="628650" lvl="1" indent="-171450">
              <a:buFont typeface="Arial" panose="020B0604020202020204" pitchFamily="34" charset="0"/>
              <a:buChar char="•"/>
            </a:pPr>
            <a:r>
              <a:rPr lang="en-US" b="0" dirty="0"/>
              <a:t>“Not Quick:</a:t>
            </a:r>
          </a:p>
          <a:p>
            <a:pPr marL="1085850" lvl="2" indent="-171450">
              <a:buFont typeface="Arial" panose="020B0604020202020204" pitchFamily="34" charset="0"/>
              <a:buChar char="•"/>
            </a:pPr>
            <a:r>
              <a:rPr lang="en-US" b="0" dirty="0"/>
              <a:t>Consider the following: </a:t>
            </a:r>
          </a:p>
          <a:p>
            <a:pPr marL="1543050" lvl="3" indent="-171450">
              <a:buFont typeface="Arial" panose="020B0604020202020204" pitchFamily="34" charset="0"/>
              <a:buChar char="•"/>
            </a:pPr>
            <a:r>
              <a:rPr lang="en-US" b="0" dirty="0"/>
              <a:t>Term gestation? Clear amniotic fluid? Breathing or crying? Good muscle tone? </a:t>
            </a:r>
          </a:p>
          <a:p>
            <a:pPr marL="2000250" lvl="4" indent="-171450">
              <a:buFont typeface="Arial" panose="020B0604020202020204" pitchFamily="34" charset="0"/>
              <a:buChar char="•"/>
            </a:pPr>
            <a:r>
              <a:rPr lang="en-US" b="0" dirty="0"/>
              <a:t>If yes, provide routine care (warmth, clear airway, dry, assess color) and continue with an examination.  </a:t>
            </a:r>
          </a:p>
          <a:p>
            <a:pPr marL="2000250" lvl="4" indent="-171450">
              <a:buFont typeface="Arial" panose="020B0604020202020204" pitchFamily="34" charset="0"/>
              <a:buChar char="•"/>
            </a:pPr>
            <a:r>
              <a:rPr lang="en-US" dirty="0"/>
              <a:t>This should include evaluation of respirations, heart rate, and color.</a:t>
            </a:r>
          </a:p>
          <a:p>
            <a:pPr marL="1085850" lvl="2" indent="-171450">
              <a:buFont typeface="Arial" panose="020B0604020202020204" pitchFamily="34" charset="0"/>
              <a:buChar char="•"/>
            </a:pPr>
            <a:r>
              <a:rPr lang="en-US" dirty="0"/>
              <a:t>What is our focus with a child appearing like this? </a:t>
            </a:r>
          </a:p>
          <a:p>
            <a:pPr marL="1543050" lvl="3" indent="-171450">
              <a:buFont typeface="Arial" panose="020B0604020202020204" pitchFamily="34" charset="0"/>
              <a:buChar char="•"/>
            </a:pPr>
            <a:r>
              <a:rPr lang="en-US" dirty="0"/>
              <a:t>Continued assessment</a:t>
            </a:r>
          </a:p>
          <a:p>
            <a:pPr marL="1543050" lvl="3" indent="-171450">
              <a:buFont typeface="Arial" panose="020B0604020202020204" pitchFamily="34" charset="0"/>
              <a:buChar char="•"/>
            </a:pPr>
            <a:r>
              <a:rPr lang="en-US" dirty="0"/>
              <a:t>Allow nursing if the child would like.</a:t>
            </a:r>
          </a:p>
          <a:p>
            <a:pPr marL="1543050" lvl="3" indent="-171450">
              <a:buFont typeface="Arial" panose="020B0604020202020204" pitchFamily="34" charset="0"/>
              <a:buChar char="•"/>
            </a:pPr>
            <a:r>
              <a:rPr lang="en-US" dirty="0"/>
              <a:t>Keep the infant warm!</a:t>
            </a:r>
          </a:p>
          <a:p>
            <a:pPr marL="628650" lvl="1" indent="-171450">
              <a:buFont typeface="Arial" panose="020B0604020202020204" pitchFamily="34" charset="0"/>
              <a:buChar char="•"/>
            </a:pPr>
            <a:r>
              <a:rPr lang="en-US" b="0" dirty="0"/>
              <a:t>“Quick”</a:t>
            </a:r>
          </a:p>
          <a:p>
            <a:pPr marL="1085850" lvl="2" indent="-171450">
              <a:buFont typeface="Arial" panose="020B0604020202020204" pitchFamily="34" charset="0"/>
              <a:buChar char="•"/>
            </a:pPr>
            <a:r>
              <a:rPr lang="en-US" dirty="0"/>
              <a:t>What would your first steps be for treatment? </a:t>
            </a:r>
          </a:p>
          <a:p>
            <a:pPr marL="1543050" lvl="3" indent="-171450">
              <a:buFont typeface="Arial" panose="020B0604020202020204" pitchFamily="34" charset="0"/>
              <a:buChar char="•"/>
            </a:pPr>
            <a:r>
              <a:rPr lang="en-US" dirty="0"/>
              <a:t>Assist ventilations, monitor the heart rate, stimulate, warm, begin to look for underlying causes. </a:t>
            </a:r>
          </a:p>
          <a:p>
            <a:pPr marL="1085850" lvl="2" indent="-171450">
              <a:buFont typeface="Arial" panose="020B0604020202020204" pitchFamily="34" charset="0"/>
              <a:buChar char="•"/>
            </a:pPr>
            <a:r>
              <a:rPr lang="en-US" dirty="0"/>
              <a:t>What questions should you ask the mother? </a:t>
            </a:r>
          </a:p>
          <a:p>
            <a:pPr marL="1543050" lvl="3" indent="-171450">
              <a:buFont typeface="Arial" panose="020B0604020202020204" pitchFamily="34" charset="0"/>
              <a:buChar char="•"/>
            </a:pPr>
            <a:r>
              <a:rPr lang="en-US" dirty="0"/>
              <a:t>Maternal drug use or any possible congenital heart defects she was told the child may have.</a:t>
            </a:r>
          </a:p>
          <a:p>
            <a:pPr marL="1085850" lvl="2" indent="-171450">
              <a:buFont typeface="Arial" panose="020B0604020202020204" pitchFamily="34" charset="0"/>
              <a:buChar char="•"/>
            </a:pPr>
            <a:r>
              <a:rPr lang="en-US" dirty="0"/>
              <a:t>If there was drug use potentially affecting the child, do we treat them?  </a:t>
            </a:r>
          </a:p>
          <a:p>
            <a:pPr marL="1543050" lvl="3" indent="-171450">
              <a:buFont typeface="Arial" panose="020B0604020202020204" pitchFamily="34" charset="0"/>
              <a:buChar char="•"/>
            </a:pPr>
            <a:r>
              <a:rPr lang="en-US" dirty="0"/>
              <a:t>No, we no longer treat a child with Narcan or other meds because of the withdrawal symptoms and negative side effects like seizures.</a:t>
            </a:r>
          </a:p>
          <a:p>
            <a:pPr marL="1085850" lvl="2" indent="-171450">
              <a:buFont typeface="Arial" panose="020B0604020202020204" pitchFamily="34" charset="0"/>
              <a:buChar char="•"/>
            </a:pPr>
            <a:r>
              <a:rPr lang="en-US" dirty="0"/>
              <a:t>Remember, gasping respirations are ineffective and require the same intervention as for apne</a:t>
            </a:r>
            <a:r>
              <a:rPr lang="en-US" b="0" dirty="0"/>
              <a:t>a.</a:t>
            </a:r>
          </a:p>
          <a:p>
            <a:endParaRPr lang="en-US" dirty="0"/>
          </a:p>
          <a:p>
            <a:endParaRPr lang="en-US" dirty="0"/>
          </a:p>
        </p:txBody>
      </p:sp>
      <p:sp>
        <p:nvSpPr>
          <p:cNvPr id="4" name="Slide Number Placeholder 3"/>
          <p:cNvSpPr>
            <a:spLocks noGrp="1"/>
          </p:cNvSpPr>
          <p:nvPr>
            <p:ph type="sldNum" sz="quarter" idx="5"/>
          </p:nvPr>
        </p:nvSpPr>
        <p:spPr/>
        <p:txBody>
          <a:bodyPr/>
          <a:lstStyle/>
          <a:p>
            <a:fld id="{0806351A-5C22-4CB6-AFB9-923ABF2A3A6C}" type="slidenum">
              <a:rPr lang="en-US" smtClean="0"/>
              <a:t>24</a:t>
            </a:fld>
            <a:endParaRPr lang="en-US" dirty="0"/>
          </a:p>
        </p:txBody>
      </p:sp>
    </p:spTree>
    <p:extLst>
      <p:ext uri="{BB962C8B-B14F-4D97-AF65-F5344CB8AC3E}">
        <p14:creationId xmlns:p14="http://schemas.microsoft.com/office/powerpoint/2010/main" val="42216218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Discuss when </a:t>
            </a:r>
            <a:r>
              <a:rPr lang="en-US" sz="1200" dirty="0"/>
              <a:t>to begin ventilations</a:t>
            </a:r>
            <a:r>
              <a:rPr lang="en-US" sz="1200" b="0" dirty="0"/>
              <a:t>.</a:t>
            </a:r>
            <a:endParaRPr lang="en-US" b="0" dirty="0"/>
          </a:p>
          <a:p>
            <a:pPr marL="628650" lvl="1" indent="-171450">
              <a:buFont typeface="Arial" panose="020B0604020202020204" pitchFamily="34" charset="0"/>
              <a:buChar char="•"/>
            </a:pPr>
            <a:r>
              <a:rPr lang="en-US" dirty="0"/>
              <a:t>Begin immediate bag-valve mask ventilations for any baby who is apneic or has a heart rate less than 100 beats per minute after your initial rapid drying, warming, positioning, stimulation, and suctioning.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Positive pressure ventilation may help facilitate the transition in the lungs from a fetal high-pressure circuit to a newborn low-pressure circuit.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 also must ventilate babies with central cyanosis who do not improve after 30 seconds of blow-by oxygen.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Newborns with increased work of breathing or inadequate respiratory effort and a poor general appearance are in respiratory failure also require positive pressure ventilation. </a:t>
            </a:r>
          </a:p>
          <a:p>
            <a:pPr marL="1543050" lvl="3" indent="-171450">
              <a:buFont typeface="Arial" panose="020B0604020202020204" pitchFamily="34" charset="0"/>
              <a:buChar char="•"/>
            </a:pPr>
            <a:r>
              <a:rPr lang="en-US" dirty="0"/>
              <a:t>Ventilate with just enough volume and pressure to achieve gentle chest rise. </a:t>
            </a:r>
          </a:p>
          <a:p>
            <a:pPr marL="1543050" lvl="3" indent="-171450">
              <a:buFont typeface="Arial" panose="020B0604020202020204" pitchFamily="34" charset="0"/>
              <a:buChar char="•"/>
            </a:pPr>
            <a:r>
              <a:rPr lang="en-US" dirty="0"/>
              <a:t>Initial ventilatory volume for a full-term newborn should be only 20–25 mL of air. </a:t>
            </a:r>
          </a:p>
          <a:p>
            <a:pPr marL="20002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Increase the ventilatory pressure if you are unable to obtain good chest rise despite a tight mask seal. </a:t>
            </a:r>
          </a:p>
          <a:p>
            <a:pPr marL="2000250" lvl="4" indent="-171450">
              <a:buFont typeface="Arial" panose="020B0604020202020204" pitchFamily="34" charset="0"/>
              <a:buChar char="•"/>
            </a:pPr>
            <a:r>
              <a:rPr lang="en-US" dirty="0"/>
              <a:t>Ventilatory volumes for premature infants are even smaller. </a:t>
            </a:r>
          </a:p>
          <a:p>
            <a:pPr marL="2457450" lvl="5" indent="-171450">
              <a:buFont typeface="Arial" panose="020B0604020202020204" pitchFamily="34" charset="0"/>
              <a:buChar char="•"/>
            </a:pPr>
            <a:r>
              <a:rPr lang="en-US" dirty="0"/>
              <a:t>Practice filling a 30-mL syringe with 20 mL of air and then pushing it out to get a feel for how small that volume really is. </a:t>
            </a:r>
          </a:p>
          <a:p>
            <a:pPr marL="1543050" lvl="3" indent="-171450">
              <a:buFont typeface="Arial" panose="020B0604020202020204" pitchFamily="34" charset="0"/>
              <a:buChar char="•"/>
            </a:pPr>
            <a:r>
              <a:rPr lang="en-US" dirty="0"/>
              <a:t>Ventilate at a rate of 40 breaths per minute, being sure to allow adequate time for passive exhalation. </a:t>
            </a:r>
          </a:p>
          <a:p>
            <a:pPr marL="2000250" lvl="4" indent="-171450">
              <a:buFont typeface="Arial" panose="020B0604020202020204" pitchFamily="34" charset="0"/>
              <a:buChar char="•"/>
            </a:pPr>
            <a:r>
              <a:rPr lang="en-US" dirty="0"/>
              <a:t>Increasing the rate of bagging to a maximum of 60 breaths per minute is an option if your patient does not improve within 30 seconds. </a:t>
            </a:r>
          </a:p>
          <a:p>
            <a:pPr marL="1543050" lvl="3" indent="-171450">
              <a:buFont typeface="Arial" panose="020B0604020202020204" pitchFamily="34" charset="0"/>
              <a:buChar char="•"/>
            </a:pPr>
            <a:r>
              <a:rPr lang="en-US" dirty="0"/>
              <a:t>Signs of improvement include a heart rate rising above 100 beats per minute, attempts at spontaneous respirations, improved color, better muscle tone, and spontaneous movement. </a:t>
            </a:r>
          </a:p>
          <a:p>
            <a:pPr marL="2000250" lvl="4" indent="-171450">
              <a:buFont typeface="Arial" panose="020B0604020202020204" pitchFamily="34" charset="0"/>
              <a:buChar char="•"/>
            </a:pPr>
            <a:r>
              <a:rPr lang="en-US" dirty="0"/>
              <a:t>You may consider discontinuing ventilation if the newborn’s heart rate rises above 100 beats per minute, the baby has good respiratory effort with a respiratory rate of 40 breaths per minute or more, and the color is pink. </a:t>
            </a:r>
          </a:p>
          <a:p>
            <a:pPr marL="2000250" lvl="4" indent="-171450">
              <a:buFont typeface="Arial" panose="020B0604020202020204" pitchFamily="34" charset="0"/>
              <a:buChar char="•"/>
            </a:pPr>
            <a:r>
              <a:rPr lang="en-US" dirty="0"/>
              <a:t>Be prepared to resume ventilation if the baby deteriorates. </a:t>
            </a:r>
          </a:p>
          <a:p>
            <a:pPr marL="2457450" lvl="5" indent="-171450">
              <a:buFont typeface="Arial" panose="020B0604020202020204" pitchFamily="34" charset="0"/>
              <a:buChar char="•"/>
            </a:pPr>
            <a:r>
              <a:rPr lang="en-US" dirty="0"/>
              <a:t>If the newborn deteriorates acutely during or soon after ventilation by bag-valve mask or endotracheal tube, think about:</a:t>
            </a:r>
          </a:p>
          <a:p>
            <a:pPr marL="2914650" lvl="6" indent="-171450">
              <a:buFont typeface="Arial" panose="020B0604020202020204" pitchFamily="34" charset="0"/>
              <a:buChar char="•"/>
            </a:pPr>
            <a:r>
              <a:rPr lang="en-US" dirty="0"/>
              <a:t>Technical problems such as a kinked or obstructed endotracheal tube, poor mask seal, or a depleted oxygen supply. </a:t>
            </a:r>
          </a:p>
          <a:p>
            <a:pPr marL="2914650" lvl="6" indent="-171450">
              <a:buFont typeface="Arial" panose="020B0604020202020204" pitchFamily="34" charset="0"/>
              <a:buChar char="•"/>
            </a:pPr>
            <a:r>
              <a:rPr lang="en-US" dirty="0"/>
              <a:t>A displaced endotracheal tube. </a:t>
            </a:r>
          </a:p>
          <a:p>
            <a:pPr marL="2914650" lvl="6" indent="-171450">
              <a:buFont typeface="Arial" panose="020B0604020202020204" pitchFamily="34" charset="0"/>
              <a:buChar char="•"/>
            </a:pPr>
            <a:r>
              <a:rPr lang="en-US" dirty="0"/>
              <a:t>A pneumothorax caused by positive pressure ventilation.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Discuss when </a:t>
            </a:r>
            <a:r>
              <a:rPr lang="en-US" sz="1200" dirty="0"/>
              <a:t>to begin chest compressions.</a:t>
            </a:r>
          </a:p>
          <a:p>
            <a:pPr marL="628650" lvl="1" indent="-171450">
              <a:buFont typeface="Arial" panose="020B0604020202020204" pitchFamily="34" charset="0"/>
              <a:buChar char="•"/>
            </a:pPr>
            <a:r>
              <a:rPr lang="en-US" dirty="0"/>
              <a:t>Treat these complications as you would for a child of any age. </a:t>
            </a:r>
          </a:p>
          <a:p>
            <a:pPr marL="628650" lvl="1" indent="-171450">
              <a:buFont typeface="Arial" panose="020B0604020202020204" pitchFamily="34" charset="0"/>
              <a:buChar char="•"/>
            </a:pPr>
            <a:r>
              <a:rPr lang="en-US" dirty="0"/>
              <a:t>Start chest compressions on any newborn whose heart rate is less than 60 after 30 seconds of positive pressure ventilation. </a:t>
            </a:r>
          </a:p>
          <a:p>
            <a:pPr marL="1085850" lvl="2" indent="-171450">
              <a:buFont typeface="Arial" panose="020B0604020202020204" pitchFamily="34" charset="0"/>
              <a:buChar char="•"/>
            </a:pPr>
            <a:r>
              <a:rPr lang="en-US" dirty="0"/>
              <a:t>Do not wait to apply a cardiac monitor to confirm bradycardia or a collapsed rhythm. </a:t>
            </a:r>
          </a:p>
          <a:p>
            <a:pPr marL="628650" lvl="1" indent="-171450">
              <a:buFont typeface="Arial" panose="020B0604020202020204" pitchFamily="34" charset="0"/>
              <a:buChar char="•"/>
            </a:pPr>
            <a:r>
              <a:rPr lang="en-US" dirty="0"/>
              <a:t>Oxygenation and ventilation are the most effective actions in neonatal resuscitation. </a:t>
            </a:r>
          </a:p>
          <a:p>
            <a:pPr marL="1085850" lvl="2" indent="-171450">
              <a:buFont typeface="Arial" panose="020B0604020202020204" pitchFamily="34" charset="0"/>
              <a:buChar char="•"/>
            </a:pPr>
            <a:r>
              <a:rPr lang="en-US" dirty="0"/>
              <a:t>This means that newborn CPR priorities are exactly the opposite of those for infants, children and adults. </a:t>
            </a:r>
          </a:p>
          <a:p>
            <a:pPr marL="1085850" lvl="2" indent="-171450">
              <a:buFont typeface="Arial" panose="020B0604020202020204" pitchFamily="34" charset="0"/>
              <a:buChar char="•"/>
            </a:pPr>
            <a:r>
              <a:rPr lang="en-US" dirty="0"/>
              <a:t>In the case of newborns, effective ventilation is more critical than maintaining coronary perfusion pressure; therefore, compressions are paused during ventilation to facilitate active oxygen delivery and passive exhalation. </a:t>
            </a:r>
          </a:p>
          <a:p>
            <a:pPr marL="1085850" lvl="2" indent="-171450">
              <a:buFont typeface="Arial" panose="020B0604020202020204" pitchFamily="34" charset="0"/>
              <a:buChar char="•"/>
            </a:pPr>
            <a:r>
              <a:rPr lang="en-US" dirty="0"/>
              <a:t>Oxygen is the drug of choice in neonatal resuscitation. </a:t>
            </a:r>
          </a:p>
          <a:p>
            <a:pPr marL="628650" lvl="1" indent="-171450">
              <a:buFont typeface="Arial" panose="020B0604020202020204" pitchFamily="34" charset="0"/>
              <a:buChar char="•"/>
            </a:pPr>
            <a:r>
              <a:rPr lang="en-US" dirty="0"/>
              <a:t>The goal is to provide 90 compressions and 30 ventilations per minute or 120 total events lasting approximately 1/2 second each. </a:t>
            </a:r>
          </a:p>
          <a:p>
            <a:pPr marL="1085850" lvl="2" indent="-171450">
              <a:buFont typeface="Arial" panose="020B0604020202020204" pitchFamily="34" charset="0"/>
              <a:buChar char="•"/>
            </a:pPr>
            <a:r>
              <a:rPr lang="en-US" dirty="0"/>
              <a:t>The compression to ventilation ratio is 3:1. </a:t>
            </a:r>
          </a:p>
          <a:p>
            <a:pPr marL="1543050" lvl="3" indent="-171450">
              <a:buFont typeface="Arial" panose="020B0604020202020204" pitchFamily="34" charset="0"/>
              <a:buChar char="•"/>
            </a:pPr>
            <a:r>
              <a:rPr lang="en-US" dirty="0"/>
              <a:t>After three rapid compressions, allowing the chest wall to recoil between each one, pause compressions to deliver one ventilation. </a:t>
            </a:r>
          </a:p>
          <a:p>
            <a:pPr marL="628650" lvl="1" indent="-171450">
              <a:buFont typeface="Arial" panose="020B0604020202020204" pitchFamily="34" charset="0"/>
              <a:buChar char="•"/>
            </a:pPr>
            <a:r>
              <a:rPr lang="en-US" dirty="0"/>
              <a:t>Reassess the patient about every 30 seconds. </a:t>
            </a:r>
          </a:p>
          <a:p>
            <a:pPr marL="628650" lvl="1" indent="-171450">
              <a:buFont typeface="Arial" panose="020B0604020202020204" pitchFamily="34" charset="0"/>
              <a:buChar char="•"/>
            </a:pPr>
            <a:r>
              <a:rPr lang="en-US" dirty="0"/>
              <a:t>Discontinue compressions when the infant can sustain a spontaneous heart rate of at least 60, with good peripheral perfusion. </a:t>
            </a:r>
          </a:p>
          <a:p>
            <a:pPr marL="628650" lvl="1" indent="-171450">
              <a:buFont typeface="Arial" panose="020B0604020202020204" pitchFamily="34" charset="0"/>
              <a:buChar char="•"/>
            </a:pPr>
            <a:r>
              <a:rPr lang="en-US" dirty="0"/>
              <a:t>Cardiac arrest drugs are rarely indicated in newborns. </a:t>
            </a:r>
          </a:p>
          <a:p>
            <a:pPr marL="1085850" lvl="2" indent="-171450">
              <a:buFont typeface="Arial" panose="020B0604020202020204" pitchFamily="34" charset="0"/>
              <a:buChar char="•"/>
            </a:pPr>
            <a:r>
              <a:rPr lang="en-US" dirty="0"/>
              <a:t>Epinephrine is indicated when the newborn’s heart rate remains less than 60 despite positive pressure ventilation with chest compressions for 30 seconds.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IV or IO dose of epinephrine is 0.01 mg/kg of the 1:10,000 solution</a:t>
            </a:r>
            <a:r>
              <a:rPr lang="en-US" b="0" dirty="0"/>
              <a:t>.</a:t>
            </a:r>
          </a:p>
        </p:txBody>
      </p:sp>
      <p:sp>
        <p:nvSpPr>
          <p:cNvPr id="4" name="Slide Number Placeholder 3"/>
          <p:cNvSpPr>
            <a:spLocks noGrp="1"/>
          </p:cNvSpPr>
          <p:nvPr>
            <p:ph type="sldNum" sz="quarter" idx="5"/>
          </p:nvPr>
        </p:nvSpPr>
        <p:spPr/>
        <p:txBody>
          <a:bodyPr/>
          <a:lstStyle/>
          <a:p>
            <a:fld id="{0806351A-5C22-4CB6-AFB9-923ABF2A3A6C}" type="slidenum">
              <a:rPr lang="en-US" smtClean="0"/>
              <a:t>25</a:t>
            </a:fld>
            <a:endParaRPr lang="en-US" dirty="0"/>
          </a:p>
        </p:txBody>
      </p:sp>
    </p:spTree>
    <p:extLst>
      <p:ext uri="{BB962C8B-B14F-4D97-AF65-F5344CB8AC3E}">
        <p14:creationId xmlns:p14="http://schemas.microsoft.com/office/powerpoint/2010/main" val="4166424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b="0" baseline="0" dirty="0"/>
              <a:t>Discuss the following initial and</a:t>
            </a:r>
            <a:r>
              <a:rPr lang="en-US" baseline="0" dirty="0"/>
              <a:t> PAT findings of the newborn</a:t>
            </a:r>
            <a:r>
              <a:rPr lang="en-US" b="0" baseline="0" dirty="0"/>
              <a:t>:</a:t>
            </a:r>
          </a:p>
          <a:p>
            <a:pPr marL="628650" lvl="1" indent="-171450">
              <a:buFont typeface="Arial" panose="020B0604020202020204" pitchFamily="34" charset="0"/>
              <a:buChar char="•"/>
            </a:pPr>
            <a:r>
              <a:rPr lang="en-US" dirty="0"/>
              <a:t>PAT</a:t>
            </a:r>
          </a:p>
          <a:p>
            <a:pPr marL="1085850" lvl="2" indent="-171450">
              <a:buFont typeface="Arial" panose="020B0604020202020204" pitchFamily="34" charset="0"/>
              <a:buChar char="•"/>
            </a:pPr>
            <a:r>
              <a:rPr lang="en-US" dirty="0"/>
              <a:t>Appearance: Weak cry</a:t>
            </a:r>
          </a:p>
          <a:p>
            <a:pPr marL="1085850" lvl="2" indent="-171450">
              <a:buFont typeface="Arial" panose="020B0604020202020204" pitchFamily="34" charset="0"/>
              <a:buChar char="•"/>
            </a:pPr>
            <a:r>
              <a:rPr lang="en-US" dirty="0"/>
              <a:t>Work of </a:t>
            </a:r>
            <a:r>
              <a:rPr lang="en-US" b="0" dirty="0"/>
              <a:t>breathing: Bradypnea, nasal flaring, intercostal retractions</a:t>
            </a:r>
          </a:p>
          <a:p>
            <a:pPr marL="1085850" lvl="2" indent="-171450">
              <a:buFont typeface="Arial" panose="020B0604020202020204" pitchFamily="34" charset="0"/>
              <a:buChar char="•"/>
            </a:pPr>
            <a:r>
              <a:rPr lang="en-US" b="0" dirty="0"/>
              <a:t>Circulation: Body pink, extremities cyanotic</a:t>
            </a:r>
          </a:p>
          <a:p>
            <a:pPr marL="171450" lvl="0" indent="-171450">
              <a:buFont typeface="Arial" panose="020B0604020202020204" pitchFamily="34" charset="0"/>
              <a:buChar char="•"/>
            </a:pPr>
            <a:r>
              <a:rPr lang="en-US" b="0" baseline="0" dirty="0"/>
              <a:t>Is this patient “Quick” or “Not Quick”?</a:t>
            </a:r>
          </a:p>
          <a:p>
            <a:pPr marL="628650" lvl="1" indent="-171450">
              <a:buFont typeface="Arial" panose="020B0604020202020204" pitchFamily="34" charset="0"/>
              <a:buChar char="•"/>
            </a:pPr>
            <a:r>
              <a:rPr lang="en-US" b="0" baseline="0" dirty="0"/>
              <a:t>The patient is “Quick.” </a:t>
            </a:r>
          </a:p>
          <a:p>
            <a:pPr marL="1085850" lvl="2" indent="-171450">
              <a:buFont typeface="Arial" panose="020B0604020202020204" pitchFamily="34" charset="0"/>
              <a:buChar char="•"/>
            </a:pPr>
            <a:r>
              <a:rPr lang="en-US" baseline="0" dirty="0"/>
              <a:t>How was this determination made?</a:t>
            </a:r>
            <a:endParaRPr lang="en-US" sz="1200" dirty="0"/>
          </a:p>
          <a:p>
            <a:endParaRPr lang="en-US" dirty="0"/>
          </a:p>
        </p:txBody>
      </p:sp>
      <p:sp>
        <p:nvSpPr>
          <p:cNvPr id="4" name="Slide Number Placeholder 3"/>
          <p:cNvSpPr>
            <a:spLocks noGrp="1"/>
          </p:cNvSpPr>
          <p:nvPr>
            <p:ph type="sldNum" sz="quarter" idx="5"/>
          </p:nvPr>
        </p:nvSpPr>
        <p:spPr/>
        <p:txBody>
          <a:bodyPr/>
          <a:lstStyle/>
          <a:p>
            <a:fld id="{0806351A-5C22-4CB6-AFB9-923ABF2A3A6C}" type="slidenum">
              <a:rPr lang="en-US" smtClean="0"/>
              <a:t>26</a:t>
            </a:fld>
            <a:endParaRPr lang="en-US" dirty="0"/>
          </a:p>
        </p:txBody>
      </p:sp>
    </p:spTree>
    <p:extLst>
      <p:ext uri="{BB962C8B-B14F-4D97-AF65-F5344CB8AC3E}">
        <p14:creationId xmlns:p14="http://schemas.microsoft.com/office/powerpoint/2010/main" val="33391265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baseline="0" dirty="0"/>
          </a:p>
          <a:p>
            <a:pPr marL="171450" indent="-171450">
              <a:buFont typeface="Arial" panose="020B0604020202020204" pitchFamily="34" charset="0"/>
              <a:buChar char="•"/>
            </a:pPr>
            <a:r>
              <a:rPr lang="en-US" b="0" baseline="0" dirty="0"/>
              <a:t>Discuss the primary survey.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Note that the PAT is completed prior to primary survey.</a:t>
            </a:r>
          </a:p>
          <a:p>
            <a:pPr marL="1085850" lvl="2" indent="-171450">
              <a:buFont typeface="Arial" panose="020B0604020202020204" pitchFamily="34" charset="0"/>
              <a:buChar char="•"/>
            </a:pPr>
            <a:r>
              <a:rPr lang="en-US" b="0" baseline="0" dirty="0"/>
              <a:t>Ask participants to explain any abnormal findings, both physical and/or developmental, and why. </a:t>
            </a:r>
          </a:p>
          <a:p>
            <a:pPr marL="228600" marR="0" lvl="2" indent="-34290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2400" b="0" dirty="0"/>
              <a:t>Discuss any life threats identified in this case.</a:t>
            </a:r>
          </a:p>
          <a:p>
            <a:pPr marL="628650" lvl="1" indent="-171450">
              <a:buFont typeface="Arial" panose="020B0604020202020204" pitchFamily="34" charset="0"/>
              <a:buChar char="•"/>
            </a:pPr>
            <a:r>
              <a:rPr lang="en-US" b="0" dirty="0"/>
              <a:t>There are life threats: Weak cry, bradypnea, nasal flaring, intercostal retractions, and blue extremities.</a:t>
            </a:r>
          </a:p>
          <a:p>
            <a:pPr marL="342900" lvl="2" indent="-342900">
              <a:spcBef>
                <a:spcPts val="750"/>
              </a:spcBef>
              <a:buFont typeface="Arial" panose="020B0604020202020204" pitchFamily="34" charset="0"/>
              <a:buChar char="•"/>
            </a:pPr>
            <a:r>
              <a:rPr lang="en-US" sz="2400" b="0" dirty="0"/>
              <a:t>Primary survey</a:t>
            </a:r>
          </a:p>
          <a:p>
            <a:pPr marL="628650" lvl="1" indent="-171450">
              <a:buFont typeface="Arial" panose="020B0604020202020204" pitchFamily="34" charset="0"/>
              <a:buChar char="•"/>
            </a:pPr>
            <a:r>
              <a:rPr lang="en-US" b="0" dirty="0"/>
              <a:t>X </a:t>
            </a:r>
            <a:r>
              <a:rPr lang="en-US" sz="1200" b="0" dirty="0">
                <a:latin typeface="Calibri" panose="020F0502020204030204" pitchFamily="34" charset="0"/>
              </a:rPr>
              <a:t>‒</a:t>
            </a:r>
            <a:r>
              <a:rPr lang="en-US" b="0" dirty="0"/>
              <a:t> No bleeding found.</a:t>
            </a:r>
          </a:p>
          <a:p>
            <a:pPr marL="628650" lvl="1" indent="-171450">
              <a:buFont typeface="Arial" panose="020B0604020202020204" pitchFamily="34" charset="0"/>
              <a:buChar char="•"/>
            </a:pPr>
            <a:r>
              <a:rPr lang="en-US" b="0" dirty="0"/>
              <a:t>A </a:t>
            </a:r>
            <a:r>
              <a:rPr lang="en-US" sz="1200" b="0" dirty="0">
                <a:latin typeface="Calibri" panose="020F0502020204030204" pitchFamily="34" charset="0"/>
              </a:rPr>
              <a:t>‒</a:t>
            </a:r>
            <a:r>
              <a:rPr lang="en-US" b="0" dirty="0"/>
              <a:t> Patent.</a:t>
            </a:r>
          </a:p>
          <a:p>
            <a:pPr marL="628650" lvl="1" indent="-171450">
              <a:buFont typeface="Arial" panose="020B0604020202020204" pitchFamily="34" charset="0"/>
              <a:buChar char="•"/>
            </a:pPr>
            <a:r>
              <a:rPr lang="en-US" b="0" dirty="0"/>
              <a:t>B </a:t>
            </a:r>
            <a:r>
              <a:rPr lang="en-US" sz="1200" b="0" dirty="0">
                <a:latin typeface="Calibri" panose="020F0502020204030204" pitchFamily="34" charset="0"/>
              </a:rPr>
              <a:t>‒</a:t>
            </a:r>
            <a:r>
              <a:rPr lang="en-US" b="0" dirty="0"/>
              <a:t> Respirations with nasal flaring and intercostal retractions. Lung sounds are adventitious and bilateral.</a:t>
            </a:r>
          </a:p>
          <a:p>
            <a:pPr marL="628650" lvl="1" indent="-171450">
              <a:buFont typeface="Arial" panose="020B0604020202020204" pitchFamily="34" charset="0"/>
              <a:buChar char="•"/>
            </a:pPr>
            <a:r>
              <a:rPr lang="en-US" b="0" dirty="0"/>
              <a:t>C</a:t>
            </a:r>
            <a:r>
              <a:rPr lang="en-US" b="0" baseline="0" dirty="0"/>
              <a:t> </a:t>
            </a:r>
            <a:r>
              <a:rPr lang="en-US" sz="1200" b="0" dirty="0">
                <a:latin typeface="Calibri" panose="020F0502020204030204" pitchFamily="34" charset="0"/>
              </a:rPr>
              <a:t>‒</a:t>
            </a:r>
            <a:r>
              <a:rPr lang="en-US" b="0" dirty="0"/>
              <a:t>  Brachial pulses are palpable. Capillary refill time is</a:t>
            </a:r>
            <a:r>
              <a:rPr lang="en-US" b="0" baseline="0" dirty="0"/>
              <a:t> </a:t>
            </a:r>
            <a:r>
              <a:rPr lang="en-US" b="0" dirty="0"/>
              <a:t>4 seconds. Body is pink with blue extremities.</a:t>
            </a:r>
          </a:p>
          <a:p>
            <a:pPr marL="628650" lvl="1" indent="-171450">
              <a:buFont typeface="Arial" panose="020B0604020202020204" pitchFamily="34" charset="0"/>
              <a:buChar char="•"/>
            </a:pPr>
            <a:r>
              <a:rPr lang="en-US" b="0" dirty="0"/>
              <a:t>D </a:t>
            </a:r>
            <a:r>
              <a:rPr lang="en-US" sz="1200" b="0" dirty="0">
                <a:latin typeface="Calibri" panose="020F0502020204030204" pitchFamily="34" charset="0"/>
              </a:rPr>
              <a:t>‒</a:t>
            </a:r>
            <a:r>
              <a:rPr lang="en-US" b="0" dirty="0"/>
              <a:t>  Depressed; APGAR = 6 (A1,P1,G1,A1,R2).</a:t>
            </a:r>
          </a:p>
          <a:p>
            <a:pPr marL="628650" lvl="1" indent="-171450">
              <a:buFont typeface="Arial" panose="020B0604020202020204" pitchFamily="34" charset="0"/>
              <a:buChar char="•"/>
            </a:pPr>
            <a:r>
              <a:rPr lang="en-US" b="0" dirty="0"/>
              <a:t>E </a:t>
            </a:r>
            <a:r>
              <a:rPr lang="en-US" sz="1200" b="0" dirty="0">
                <a:latin typeface="Calibri" panose="020F0502020204030204" pitchFamily="34" charset="0"/>
              </a:rPr>
              <a:t>‒</a:t>
            </a:r>
            <a:r>
              <a:rPr lang="en-US" b="0" dirty="0"/>
              <a:t>  Yellowish-green substance present on newborn.</a:t>
            </a:r>
          </a:p>
          <a:p>
            <a:pPr marL="171450" lvl="0" indent="-171450">
              <a:buFont typeface="Arial" panose="020B0604020202020204" pitchFamily="34" charset="0"/>
              <a:buChar char="•"/>
            </a:pPr>
            <a:r>
              <a:rPr lang="en-US" sz="1200" b="0" dirty="0"/>
              <a:t>What would your initial treatment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treatment options per local guidelines and policy.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Treatment should focus on cardiopulmonary support.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Hypoxia is of great concern.</a:t>
            </a:r>
          </a:p>
          <a:p>
            <a:pPr marL="137160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lvl="2" indent="0">
              <a:spcBef>
                <a:spcPts val="750"/>
              </a:spcBef>
              <a:buSzPct val="80000"/>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0806351A-5C22-4CB6-AFB9-923ABF2A3A6C}" type="slidenum">
              <a:rPr lang="en-US" smtClean="0"/>
              <a:t>27</a:t>
            </a:fld>
            <a:endParaRPr lang="en-US" dirty="0"/>
          </a:p>
        </p:txBody>
      </p:sp>
    </p:spTree>
    <p:extLst>
      <p:ext uri="{BB962C8B-B14F-4D97-AF65-F5344CB8AC3E}">
        <p14:creationId xmlns:p14="http://schemas.microsoft.com/office/powerpoint/2010/main" val="3356175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371600" y="1143000"/>
            <a:ext cx="4114800" cy="3086100"/>
          </a:xfrm>
          <a:ln/>
        </p:spPr>
      </p:sp>
      <p:sp>
        <p:nvSpPr>
          <p:cNvPr id="56322"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Instructor </a:t>
            </a:r>
            <a:r>
              <a:rPr lang="en-US" b="0" dirty="0"/>
              <a:t>Notes</a:t>
            </a:r>
          </a:p>
          <a:p>
            <a:endParaRPr lang="en-US" dirty="0"/>
          </a:p>
          <a:p>
            <a:pPr marL="171450" indent="-171450">
              <a:buFont typeface="Arial" panose="020B0604020202020204" pitchFamily="34" charset="0"/>
              <a:buChar char="•"/>
            </a:pPr>
            <a:r>
              <a:rPr lang="en-US" dirty="0"/>
              <a:t>Discuss what the vital signs show about the patient. Vitals are taken 1</a:t>
            </a:r>
            <a:r>
              <a:rPr lang="en-US" baseline="0" dirty="0"/>
              <a:t> to </a:t>
            </a:r>
            <a:r>
              <a:rPr lang="en-US" dirty="0"/>
              <a:t>2 minutes post delivery.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SpO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81% on room air and improves with PPV with oxygen. Generally, infants take 8</a:t>
            </a:r>
            <a:r>
              <a:rPr lang="en-US" sz="1200" kern="1200" baseline="0" dirty="0">
                <a:solidFill>
                  <a:schemeClr val="tx1"/>
                </a:solidFill>
                <a:effectLst/>
                <a:latin typeface="+mn-lt"/>
                <a:ea typeface="+mn-ea"/>
                <a:cs typeface="+mn-cs"/>
              </a:rPr>
              <a:t> to </a:t>
            </a:r>
            <a:r>
              <a:rPr lang="en-US" sz="1200" kern="1200" dirty="0">
                <a:solidFill>
                  <a:schemeClr val="tx1"/>
                </a:solidFill>
                <a:effectLst/>
                <a:latin typeface="+mn-lt"/>
                <a:ea typeface="+mn-ea"/>
                <a:cs typeface="+mn-cs"/>
              </a:rPr>
              <a:t>10 minutes to measure in the mid-90s.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He is hypoxic and tachypneic.</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Visible nasal flaring and </a:t>
            </a:r>
            <a:r>
              <a:rPr lang="en-US" sz="1200" dirty="0"/>
              <a:t>intercostal retractions</a:t>
            </a:r>
            <a:r>
              <a:rPr lang="en-US" sz="1200" b="0" dirty="0"/>
              <a:t>.</a:t>
            </a:r>
            <a:endParaRPr lang="en-US" b="0" dirty="0"/>
          </a:p>
          <a:p>
            <a:pPr marL="628650" lvl="1" indent="-171450">
              <a:buFont typeface="Arial" panose="020B0604020202020204" pitchFamily="34" charset="0"/>
              <a:buChar char="•"/>
              <a:defRPr/>
            </a:pPr>
            <a:r>
              <a:rPr lang="en-US" b="0" dirty="0"/>
              <a:t>Blood pressure not obtained at this time because focus is on infant resuscitation.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ECG indicates ST.</a:t>
            </a:r>
          </a:p>
          <a:p>
            <a:pPr marL="171450" indent="-171450">
              <a:buFont typeface="Arial" panose="020B0604020202020204" pitchFamily="34" charset="0"/>
              <a:buChar char="•"/>
              <a:defRPr/>
            </a:pPr>
            <a:r>
              <a:rPr lang="en-US" b="0" dirty="0"/>
              <a:t>Participant engagement:</a:t>
            </a:r>
          </a:p>
          <a:p>
            <a:pPr marL="628650" lvl="1" indent="-171450">
              <a:buFont typeface="Arial" panose="020B0604020202020204" pitchFamily="34" charset="0"/>
              <a:buChar char="•"/>
              <a:defRPr/>
            </a:pPr>
            <a:r>
              <a:rPr lang="en-US" b="0" dirty="0"/>
              <a:t>Discuss expected typical vital signs for age.</a:t>
            </a:r>
          </a:p>
          <a:p>
            <a:pPr marL="628650" lvl="1" indent="-171450">
              <a:buFont typeface="Arial" panose="020B0604020202020204" pitchFamily="34" charset="0"/>
              <a:buChar char="•"/>
              <a:defRPr/>
            </a:pPr>
            <a:r>
              <a:rPr lang="en-US" b="0" dirty="0"/>
              <a:t>Discuss changes in oxygen saturation over time after delivery. It is important to note that pulse ox should not guide resuscitative efforts, only heart rate and respiratory effort. </a:t>
            </a:r>
          </a:p>
          <a:p>
            <a:pPr marL="457200" lvl="1" indent="0">
              <a:buFont typeface="Arial" panose="020B0604020202020204" pitchFamily="34" charset="0"/>
              <a:buNone/>
              <a:defRPr/>
            </a:pPr>
            <a:endParaRPr lang="en-US" b="0" dirty="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85372" indent="-302066" eaLnBrk="0" hangingPunct="0">
              <a:defRPr sz="2500">
                <a:solidFill>
                  <a:schemeClr val="tx1"/>
                </a:solidFill>
                <a:latin typeface="Arial" panose="020B0604020202020204" pitchFamily="34" charset="0"/>
                <a:ea typeface="ＭＳ Ｐゴシック" panose="020B0600070205080204" pitchFamily="34" charset="-128"/>
              </a:defRPr>
            </a:lvl2pPr>
            <a:lvl3pPr marL="1208265" indent="-241653" eaLnBrk="0" hangingPunct="0">
              <a:defRPr sz="2500">
                <a:solidFill>
                  <a:schemeClr val="tx1"/>
                </a:solidFill>
                <a:latin typeface="Arial" panose="020B0604020202020204" pitchFamily="34" charset="0"/>
                <a:ea typeface="ＭＳ Ｐゴシック" panose="020B0600070205080204" pitchFamily="34" charset="-128"/>
              </a:defRPr>
            </a:lvl3pPr>
            <a:lvl4pPr marL="1691571" indent="-241653" eaLnBrk="0" hangingPunct="0">
              <a:defRPr sz="2500">
                <a:solidFill>
                  <a:schemeClr val="tx1"/>
                </a:solidFill>
                <a:latin typeface="Arial" panose="020B0604020202020204" pitchFamily="34" charset="0"/>
                <a:ea typeface="ＭＳ Ｐゴシック" panose="020B0600070205080204" pitchFamily="34" charset="-128"/>
              </a:defRPr>
            </a:lvl4pPr>
            <a:lvl5pPr marL="2174878" indent="-241653" eaLnBrk="0" hangingPunct="0">
              <a:defRPr sz="25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eaLnBrk="1" hangingPunct="1"/>
            <a:fld id="{851E97FA-2DDF-453C-BAE1-9B1A1A1B3656}" type="slidenum">
              <a:rPr lang="en-US" altLang="en-US" sz="1300">
                <a:solidFill>
                  <a:prstClr val="black"/>
                </a:solidFill>
              </a:rPr>
              <a:pPr eaLnBrk="1" hangingPunct="1"/>
              <a:t>28</a:t>
            </a:fld>
            <a:endParaRPr lang="en-US" altLang="en-US" sz="1300" dirty="0">
              <a:solidFill>
                <a:prstClr val="black"/>
              </a:solidFill>
            </a:endParaRPr>
          </a:p>
        </p:txBody>
      </p:sp>
    </p:spTree>
    <p:extLst>
      <p:ext uri="{BB962C8B-B14F-4D97-AF65-F5344CB8AC3E}">
        <p14:creationId xmlns:p14="http://schemas.microsoft.com/office/powerpoint/2010/main" val="4559679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b="0" dirty="0">
                <a:latin typeface="Calibri" charset="0"/>
              </a:rPr>
              <a:t>Instructor Notes</a:t>
            </a:r>
          </a:p>
          <a:p>
            <a:pPr marL="0" marR="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en-US" b="0" dirty="0">
              <a:latin typeface="Calibri" charset="0"/>
            </a:endParaRPr>
          </a:p>
          <a:p>
            <a:pPr marL="171450" marR="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dirty="0">
                <a:latin typeface="Calibri" charset="0"/>
              </a:rPr>
              <a:t>Discuss meconium delivery</a:t>
            </a:r>
            <a:r>
              <a:rPr lang="en-US" b="1" dirty="0">
                <a:latin typeface="Calibri" charset="0"/>
              </a:rPr>
              <a:t>.</a:t>
            </a:r>
          </a:p>
          <a:p>
            <a:pPr marL="685800" marR="0" lvl="1" indent="-22860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dirty="0">
                <a:latin typeface="Calibri" charset="0"/>
              </a:rPr>
              <a:t>What</a:t>
            </a:r>
            <a:r>
              <a:rPr lang="en-US" b="0" baseline="0" dirty="0">
                <a:latin typeface="Calibri" charset="0"/>
              </a:rPr>
              <a:t> is the yellow-green substance all over this neonate? </a:t>
            </a:r>
          </a:p>
          <a:p>
            <a:pPr marL="1085850" marR="0" lvl="2"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Meconium</a:t>
            </a:r>
          </a:p>
          <a:p>
            <a:pPr marL="685800" marR="0" lvl="1" indent="-22860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What is this indicative of? </a:t>
            </a:r>
          </a:p>
          <a:p>
            <a:pPr marL="1085850" marR="0" lvl="2"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Fetal distress</a:t>
            </a:r>
          </a:p>
          <a:p>
            <a:pPr marL="685800" marR="0" lvl="1" indent="-22860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What do we do with poor respiratory rate and meconium noted in the mouth? </a:t>
            </a:r>
          </a:p>
          <a:p>
            <a:pPr marL="1085850" marR="0" lvl="2"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If the infant is vigorous with good respiratory effort and muscle tone, the infant may stay with the mother to receive the initial steps of newborn care. </a:t>
            </a:r>
          </a:p>
          <a:p>
            <a:pPr marL="1085850" marR="0" lvl="2"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If the infant born through meconium-stained amniotic fluid presents with poor muscle tone and inadequate breathing efforts, the initial steps of resuscitation should be started.</a:t>
            </a:r>
          </a:p>
          <a:p>
            <a:pPr marL="1543050" marR="0" lvl="3"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Appropriate intervention to support ventilation and oxygenation should be initiated as indicated for each infant and, if the airway is obstructed and PPV is ineffective, then intubation and suction may be necessary. </a:t>
            </a:r>
          </a:p>
          <a:p>
            <a:pPr marL="685800" marR="0" lvl="1" indent="-22860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If the child does not improve and the heart rate drops below 60 with assisted ventilations, what should we begin?  </a:t>
            </a:r>
          </a:p>
          <a:p>
            <a:pPr marL="1085850" marR="0" lvl="2"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CPR</a:t>
            </a:r>
          </a:p>
          <a:p>
            <a:pPr marL="685800" marR="0" lvl="1" indent="-22860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What are the effects of meconium in the lungs? </a:t>
            </a:r>
          </a:p>
          <a:p>
            <a:pPr marL="1085850" marR="0" lvl="2"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Meconium aspirated into the lungs also causes inflammation of the lungs (pneumonitis) and increases the risk of lung infection.</a:t>
            </a:r>
          </a:p>
          <a:p>
            <a:pPr marL="1543050" marR="0" lvl="3"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0" baseline="0" dirty="0">
                <a:latin typeface="Calibri" charset="0"/>
              </a:rPr>
              <a:t>Newborns with meconium aspiration syndrome are also at increased risk of persistent pulmonary hypertension of the newborn.</a:t>
            </a:r>
            <a:endParaRPr lang="en-US" b="0" dirty="0">
              <a:latin typeface="Calibri" charset="0"/>
            </a:endParaRPr>
          </a:p>
          <a:p>
            <a:pPr marL="1085850" lvl="2" indent="-171450" eaLnBrk="1" hangingPunct="1">
              <a:spcBef>
                <a:spcPct val="0"/>
              </a:spcBef>
              <a:buFont typeface="Arial" panose="020B0604020202020204" pitchFamily="34" charset="0"/>
              <a:buChar char="•"/>
            </a:pPr>
            <a:r>
              <a:rPr lang="en-US" dirty="0">
                <a:latin typeface="Calibri" charset="0"/>
              </a:rPr>
              <a:t>Meconium release into the amniotic fluid is a sign of fetal stress. </a:t>
            </a:r>
          </a:p>
          <a:p>
            <a:pPr marL="1085850" lvl="2" indent="-171450" eaLnBrk="1" hangingPunct="1">
              <a:spcBef>
                <a:spcPct val="0"/>
              </a:spcBef>
              <a:buFont typeface="Arial" panose="020B0604020202020204" pitchFamily="34" charset="0"/>
              <a:buChar char="•"/>
            </a:pPr>
            <a:r>
              <a:rPr lang="en-US" dirty="0">
                <a:latin typeface="Calibri" charset="0"/>
              </a:rPr>
              <a:t>It</a:t>
            </a:r>
            <a:r>
              <a:rPr lang="ja-JP" altLang="en-US" baseline="0" dirty="0">
                <a:latin typeface="Calibri" charset="0"/>
              </a:rPr>
              <a:t> </a:t>
            </a:r>
            <a:r>
              <a:rPr lang="en-US" altLang="ja-JP" baseline="0" dirty="0">
                <a:latin typeface="Calibri" charset="0"/>
              </a:rPr>
              <a:t>i</a:t>
            </a:r>
            <a:r>
              <a:rPr lang="en-US" dirty="0">
                <a:latin typeface="Calibri" charset="0"/>
              </a:rPr>
              <a:t>s the same as the incontinence we sometimes see in patients who</a:t>
            </a:r>
            <a:r>
              <a:rPr lang="ja-JP" altLang="en-US" baseline="0" dirty="0">
                <a:latin typeface="Calibri" charset="0"/>
              </a:rPr>
              <a:t> </a:t>
            </a:r>
            <a:r>
              <a:rPr lang="en-US" altLang="ja-JP" baseline="0" dirty="0">
                <a:latin typeface="Calibri" charset="0"/>
              </a:rPr>
              <a:t>ha</a:t>
            </a:r>
            <a:r>
              <a:rPr lang="en-US" dirty="0">
                <a:latin typeface="Calibri" charset="0"/>
              </a:rPr>
              <a:t>ve had a seizure. </a:t>
            </a:r>
          </a:p>
          <a:p>
            <a:pPr marL="1543050" lvl="3" indent="-171450" eaLnBrk="1" hangingPunct="1">
              <a:spcBef>
                <a:spcPct val="0"/>
              </a:spcBef>
              <a:buFont typeface="Arial" panose="020B0604020202020204" pitchFamily="34" charset="0"/>
              <a:buChar char="•"/>
            </a:pPr>
            <a:r>
              <a:rPr lang="en-US" dirty="0">
                <a:latin typeface="Calibri" charset="0"/>
              </a:rPr>
              <a:t>The fetal stool floats in the amniotic fluid and can get into and around the baby</a:t>
            </a:r>
            <a:r>
              <a:rPr lang="ja-JP" altLang="en-US" dirty="0">
                <a:latin typeface="Calibri" charset="0"/>
              </a:rPr>
              <a:t>’</a:t>
            </a:r>
            <a:r>
              <a:rPr lang="en-US" dirty="0">
                <a:latin typeface="Calibri" charset="0"/>
              </a:rPr>
              <a:t>s nose and mouth during delivery, where it may be swallowed or aspirated into the airways and lungs once the baby starts breathing during or after delivery. </a:t>
            </a:r>
          </a:p>
          <a:p>
            <a:pPr marL="1085850" lvl="2" indent="-171450" eaLnBrk="1" hangingPunct="1">
              <a:spcBef>
                <a:spcPct val="0"/>
              </a:spcBef>
              <a:buFont typeface="Arial" panose="020B0604020202020204" pitchFamily="34" charset="0"/>
              <a:buChar char="•"/>
            </a:pPr>
            <a:r>
              <a:rPr lang="en-US" dirty="0">
                <a:latin typeface="Calibri" charset="0"/>
              </a:rPr>
              <a:t>The stool is sterile, so there</a:t>
            </a:r>
            <a:r>
              <a:rPr lang="ja-JP" altLang="en-US" dirty="0">
                <a:latin typeface="Calibri" charset="0"/>
              </a:rPr>
              <a:t>’</a:t>
            </a:r>
            <a:r>
              <a:rPr lang="en-US" dirty="0">
                <a:latin typeface="Calibri" charset="0"/>
              </a:rPr>
              <a:t>s no added danger of infection, but it</a:t>
            </a:r>
            <a:r>
              <a:rPr lang="ja-JP" altLang="en-US" baseline="0" dirty="0">
                <a:latin typeface="Calibri" charset="0"/>
              </a:rPr>
              <a:t> </a:t>
            </a:r>
            <a:r>
              <a:rPr lang="en-US" altLang="ja-JP" baseline="0" dirty="0">
                <a:latin typeface="Calibri" charset="0"/>
              </a:rPr>
              <a:t>i</a:t>
            </a:r>
            <a:r>
              <a:rPr lang="en-US" dirty="0">
                <a:latin typeface="Calibri" charset="0"/>
              </a:rPr>
              <a:t>s chemically irritating to the lungs and can physically obstruct gas exchange in the alveoli when aspirated. </a:t>
            </a:r>
          </a:p>
          <a:p>
            <a:pPr lvl="2"/>
            <a:endParaRPr lang="en-US" dirty="0">
              <a:latin typeface="Calibri" charset="0"/>
            </a:endParaRPr>
          </a:p>
          <a:p>
            <a:endParaRPr lang="en-US" dirty="0"/>
          </a:p>
        </p:txBody>
      </p:sp>
      <p:sp>
        <p:nvSpPr>
          <p:cNvPr id="4" name="Slide Number Placeholder 3"/>
          <p:cNvSpPr>
            <a:spLocks noGrp="1"/>
          </p:cNvSpPr>
          <p:nvPr>
            <p:ph type="sldNum" sz="quarter" idx="10"/>
          </p:nvPr>
        </p:nvSpPr>
        <p:spPr/>
        <p:txBody>
          <a:bodyPr/>
          <a:lstStyle/>
          <a:p>
            <a:fld id="{3F946E30-775C-5446-86B5-6E7F57120A06}" type="slidenum">
              <a:rPr lang="en-US" smtClean="0"/>
              <a:t>29</a:t>
            </a:fld>
            <a:endParaRPr lang="en-US" dirty="0"/>
          </a:p>
        </p:txBody>
      </p:sp>
    </p:spTree>
    <p:extLst>
      <p:ext uri="{BB962C8B-B14F-4D97-AF65-F5344CB8AC3E}">
        <p14:creationId xmlns:p14="http://schemas.microsoft.com/office/powerpoint/2010/main" val="29012067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a:t>
            </a:r>
            <a:r>
              <a:rPr lang="en-US" b="0" dirty="0"/>
              <a:t>Notes </a:t>
            </a:r>
          </a:p>
          <a:p>
            <a:endParaRPr lang="en-US" b="0" dirty="0"/>
          </a:p>
          <a:p>
            <a:pPr marL="171450" indent="-171450">
              <a:buFont typeface="Arial" panose="020B0604020202020204" pitchFamily="34" charset="0"/>
              <a:buChar char="•"/>
            </a:pPr>
            <a:r>
              <a:rPr lang="en-US" b="0" dirty="0"/>
              <a:t>Ask participants </a:t>
            </a:r>
            <a:r>
              <a:rPr lang="en-US" dirty="0"/>
              <a:t>how they would treat both patients according to their local protocol and scope of practice.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Don’t forget to continue care for the mothe</a:t>
            </a:r>
            <a:r>
              <a:rPr lang="en-US" b="0" dirty="0"/>
              <a:t>r.</a:t>
            </a:r>
          </a:p>
          <a:p>
            <a:pPr marL="628650" lvl="1" indent="-171450">
              <a:buFont typeface="Arial" panose="020B0604020202020204" pitchFamily="34" charset="0"/>
              <a:buChar char="•"/>
            </a:pPr>
            <a:r>
              <a:rPr lang="en-US" dirty="0"/>
              <a:t>Both patients should be treated with</a:t>
            </a:r>
            <a:r>
              <a:rPr lang="en-US" baseline="0" dirty="0"/>
              <a:t> supportive care. </a:t>
            </a:r>
          </a:p>
          <a:p>
            <a:r>
              <a:rPr lang="en-US" sz="1200" b="0" dirty="0">
                <a:ln/>
                <a:solidFill>
                  <a:schemeClr val="accent4"/>
                </a:solidFill>
              </a:rPr>
              <a:t>Patient management:</a:t>
            </a:r>
          </a:p>
          <a:p>
            <a:pPr marL="457200" indent="-457200">
              <a:buFont typeface="Arial" panose="020B0604020202020204" pitchFamily="34" charset="0"/>
              <a:buChar char="•"/>
            </a:pPr>
            <a:r>
              <a:rPr lang="en-US" sz="1200" b="0" dirty="0">
                <a:ln/>
                <a:solidFill>
                  <a:schemeClr val="accent4"/>
                </a:solidFill>
              </a:rPr>
              <a:t>What are your goals for both patients?</a:t>
            </a:r>
          </a:p>
          <a:p>
            <a:pPr marL="628650" lvl="1" indent="-171450">
              <a:buFont typeface="Arial" panose="020B0604020202020204" pitchFamily="34" charset="0"/>
              <a:buChar char="•"/>
            </a:pPr>
            <a:r>
              <a:rPr lang="en-US" dirty="0"/>
              <a:t>The patients should be treated with</a:t>
            </a:r>
            <a:r>
              <a:rPr lang="en-US" baseline="0" dirty="0"/>
              <a:t> supportive care. </a:t>
            </a:r>
          </a:p>
          <a:p>
            <a:pPr marL="1085850" lvl="2" indent="-171450">
              <a:buFont typeface="Arial" panose="020B0604020202020204" pitchFamily="34" charset="0"/>
              <a:buChar char="•"/>
            </a:pPr>
            <a:r>
              <a:rPr lang="en-US" altLang="en-US" dirty="0"/>
              <a:t>Ensure a clear airway.</a:t>
            </a:r>
          </a:p>
          <a:p>
            <a:pPr marL="1085850" lvl="2" indent="-171450">
              <a:buFont typeface="Arial" panose="020B0604020202020204" pitchFamily="34" charset="0"/>
              <a:buChar char="•"/>
            </a:pPr>
            <a:r>
              <a:rPr lang="en-US" altLang="en-US" dirty="0"/>
              <a:t>Keep newborn warm.</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t>Take steps to minimize hypothermia.</a:t>
            </a:r>
          </a:p>
          <a:p>
            <a:pPr marL="1085850" lvl="2" indent="-171450">
              <a:buFont typeface="Arial" panose="020B0604020202020204" pitchFamily="34" charset="0"/>
              <a:buChar char="•"/>
            </a:pPr>
            <a:r>
              <a:rPr lang="en-US" altLang="en-US" dirty="0"/>
              <a:t>Provide supplemental oxygen.</a:t>
            </a:r>
          </a:p>
          <a:p>
            <a:pPr marL="1543050" lvl="3" indent="-171450">
              <a:buFont typeface="Arial" panose="020B0604020202020204" pitchFamily="34" charset="0"/>
              <a:buChar char="•"/>
            </a:pPr>
            <a:r>
              <a:rPr lang="en-US" altLang="en-US" dirty="0"/>
              <a:t>Provide PPV</a:t>
            </a:r>
            <a:r>
              <a:rPr lang="en-US" altLang="en-US" b="0" dirty="0"/>
              <a:t>.</a:t>
            </a:r>
          </a:p>
          <a:p>
            <a:pPr marL="1085850" lvl="2" indent="-171450">
              <a:buFont typeface="Arial" panose="020B0604020202020204" pitchFamily="34" charset="0"/>
              <a:buChar char="•"/>
            </a:pPr>
            <a:r>
              <a:rPr lang="en-US" altLang="en-US" b="0" dirty="0"/>
              <a:t>Frequently reassess condition.</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Promptly identify respiratory distress, failure, and/or arrest, and intervene for patients who require escalation of therapy.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ln/>
                <a:solidFill>
                  <a:schemeClr val="accent4"/>
                </a:solidFill>
              </a:rPr>
              <a:t>When would deep tracheal suctioning be needed in this newborn?</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latin typeface="Arial" pitchFamily="34" charset="0"/>
              </a:rPr>
              <a:t>It may be necessary if PPV is ineffective and airway obstruction is suspected. </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30</a:t>
            </a:fld>
            <a:endParaRPr lang="en-US" dirty="0"/>
          </a:p>
        </p:txBody>
      </p:sp>
    </p:spTree>
    <p:extLst>
      <p:ext uri="{BB962C8B-B14F-4D97-AF65-F5344CB8AC3E}">
        <p14:creationId xmlns:p14="http://schemas.microsoft.com/office/powerpoint/2010/main" val="31027546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31774">
              <a:defRPr/>
            </a:pPr>
            <a:r>
              <a:rPr lang="en-US" b="0" dirty="0"/>
              <a:t>Instructor Note</a:t>
            </a:r>
            <a:r>
              <a:rPr lang="en-US" b="0" dirty="0">
                <a:solidFill>
                  <a:schemeClr val="tx1"/>
                </a:solidFill>
              </a:rPr>
              <a:t>s </a:t>
            </a:r>
          </a:p>
          <a:p>
            <a:pPr defTabSz="931774">
              <a:defRPr/>
            </a:pPr>
            <a:endParaRPr lang="en-US" b="0" dirty="0">
              <a:solidFill>
                <a:schemeClr val="tx1"/>
              </a:solidFill>
            </a:endParaRPr>
          </a:p>
          <a:p>
            <a:pPr marL="171450" indent="-171450" defTabSz="931774">
              <a:buFont typeface="Arial" panose="020B0604020202020204" pitchFamily="34" charset="0"/>
              <a:buChar char="•"/>
              <a:defRPr/>
            </a:pPr>
            <a:r>
              <a:rPr lang="en-US" dirty="0"/>
              <a:t>Discuss ongoing management options </a:t>
            </a:r>
            <a:r>
              <a:rPr lang="en-US" b="0" dirty="0"/>
              <a:t>based on scope of practice and local protocols.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Reassess the newborn for further deterioration.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Reassess mother for postpartum hemorrhage and further deterioration.</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SpO</a:t>
            </a:r>
            <a:r>
              <a:rPr lang="en-US" sz="1200" b="0" kern="1200" baseline="-25000" dirty="0">
                <a:solidFill>
                  <a:schemeClr val="tx1"/>
                </a:solidFill>
                <a:effectLst/>
                <a:latin typeface="+mn-lt"/>
                <a:ea typeface="+mn-ea"/>
                <a:cs typeface="+mn-cs"/>
              </a:rPr>
              <a:t>2</a:t>
            </a:r>
            <a:r>
              <a:rPr lang="en-US" sz="1200" b="0" kern="1200" dirty="0">
                <a:solidFill>
                  <a:schemeClr val="tx1"/>
                </a:solidFill>
                <a:effectLst/>
                <a:latin typeface="+mn-lt"/>
                <a:ea typeface="+mn-ea"/>
                <a:cs typeface="+mn-cs"/>
              </a:rPr>
              <a:t> rises to 99% and the newborn’s 10-minute Apgar improves to </a:t>
            </a:r>
            <a:r>
              <a:rPr lang="en-US" sz="1200" b="0" dirty="0"/>
              <a:t>Apgar = 9 (A2,P2,G1,A2,R2)</a:t>
            </a:r>
            <a:r>
              <a:rPr lang="en-US" sz="1200" b="0" kern="1200" dirty="0">
                <a:solidFill>
                  <a:schemeClr val="tx1"/>
                </a:solidFill>
                <a:effectLst/>
                <a:latin typeface="+mn-lt"/>
                <a:ea typeface="+mn-ea"/>
                <a:cs typeface="+mn-cs"/>
              </a:rPr>
              <a:t>. Initial low 1-minute Apgar scores should be repeated at 5 and 10 minutes. </a:t>
            </a:r>
          </a:p>
          <a:p>
            <a:pPr marL="628650" lvl="1" indent="-171450" defTabSz="931774">
              <a:buFont typeface="Arial" panose="020B0604020202020204" pitchFamily="34" charset="0"/>
              <a:buChar char="•"/>
              <a:defRPr/>
            </a:pPr>
            <a:r>
              <a:rPr lang="en-US" sz="1200" kern="1200" dirty="0">
                <a:solidFill>
                  <a:schemeClr val="tx1"/>
                </a:solidFill>
                <a:effectLst/>
                <a:latin typeface="+mn-lt"/>
                <a:ea typeface="+mn-ea"/>
                <a:cs typeface="+mn-cs"/>
              </a:rPr>
              <a:t>There are no further changes during transport to the emergency department. </a:t>
            </a:r>
            <a:endParaRPr lang="en-US" dirty="0"/>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Where is the most appropriate treatment destination and why?</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Discuss transportation destination options for obstetrical emergencies and newborn emergencies in your region. </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Share with students when and if it would be appropriate to bypass certain facilities for this patient.</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charset="0"/>
              </a:rPr>
              <a:t>If the newborn has a good general appearance with good work of breathing and circulation to the skin and vital signs </a:t>
            </a:r>
            <a:r>
              <a:rPr lang="en-US" b="0" dirty="0">
                <a:latin typeface="Calibri" charset="0"/>
              </a:rPr>
              <a:t>are within normal limits, and if the mother is stable, transport using lights and sirens is not medically indicated. </a:t>
            </a:r>
            <a:endParaRPr lang="en-US" altLang="en-US" b="0" baseline="0" dirty="0">
              <a:latin typeface="Arial" pitchFamily="34" charset="0"/>
            </a:endParaRP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0" baseline="0" dirty="0">
                <a:latin typeface="Arial" pitchFamily="34" charset="0"/>
              </a:rPr>
              <a:t>This mother and infant should be transported to the same facility and the closest, most appropriate facility.  </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0" baseline="0" dirty="0">
                <a:latin typeface="Arial" pitchFamily="34" charset="0"/>
              </a:rPr>
              <a:t>Generally, transport them to the mother’s choice of hospital where she </a:t>
            </a:r>
            <a:r>
              <a:rPr lang="en-US" altLang="en-US" baseline="0" dirty="0">
                <a:latin typeface="Arial" pitchFamily="34" charset="0"/>
              </a:rPr>
              <a:t>was going to deliver the baby.</a:t>
            </a: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How would you safely transport both mother and child in your ambulance?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Discuss policies and procedures for transporting labor and delivery patients in your region.</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The newborn was placed on mother’s chest for skin-to-skin contact during transport.</a:t>
            </a:r>
          </a:p>
          <a:p>
            <a:pPr marL="1543050" marR="0" lvl="3"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This is the greatest benefit in preventing hypothermia for newborn patients.</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Will you allow the 18-year-old patient’s mother to ride in the ambulance?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The </a:t>
            </a:r>
            <a:r>
              <a:rPr lang="en-US" dirty="0">
                <a:ln/>
              </a:rPr>
              <a:t>18-year-old patient’s mother </a:t>
            </a:r>
            <a:r>
              <a:rPr lang="en-US" altLang="en-US" baseline="0" dirty="0">
                <a:latin typeface="Arial" pitchFamily="34" charset="0"/>
              </a:rPr>
              <a:t>followed behind EMS to the hospital in her </a:t>
            </a:r>
            <a:r>
              <a:rPr lang="en-US" altLang="en-US" b="0" baseline="0" dirty="0">
                <a:latin typeface="Arial" pitchFamily="34" charset="0"/>
              </a:rPr>
              <a:t>personal vehicle.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31</a:t>
            </a:fld>
            <a:endParaRPr lang="en-US" dirty="0"/>
          </a:p>
        </p:txBody>
      </p:sp>
    </p:spTree>
    <p:extLst>
      <p:ext uri="{BB962C8B-B14F-4D97-AF65-F5344CB8AC3E}">
        <p14:creationId xmlns:p14="http://schemas.microsoft.com/office/powerpoint/2010/main" val="3786774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a:t>Instructor Notes</a:t>
            </a:r>
          </a:p>
          <a:p>
            <a:endParaRPr lang="en-US" b="1" dirty="0"/>
          </a:p>
          <a:p>
            <a:pPr marL="457200" lvl="0" indent="-457200">
              <a:lnSpc>
                <a:spcPct val="100000"/>
              </a:lnSpc>
              <a:spcBef>
                <a:spcPts val="600"/>
              </a:spcBef>
              <a:buSzPct val="80000"/>
              <a:buFont typeface="Arial" panose="020B0604020202020204" pitchFamily="34" charset="0"/>
              <a:buChar char="•"/>
            </a:pPr>
            <a:r>
              <a:rPr lang="en-US" sz="2800" b="0" dirty="0"/>
              <a:t>Mother</a:t>
            </a:r>
          </a:p>
          <a:p>
            <a:pPr marL="800100" lvl="1" indent="-342900">
              <a:lnSpc>
                <a:spcPct val="100000"/>
              </a:lnSpc>
              <a:spcBef>
                <a:spcPts val="600"/>
              </a:spcBef>
              <a:buSzPct val="80000"/>
              <a:buFont typeface="Arial" panose="020B0604020202020204" pitchFamily="34" charset="0"/>
              <a:buChar char="•"/>
            </a:pPr>
            <a:r>
              <a:rPr lang="en-US" sz="2400" b="0" dirty="0"/>
              <a:t>Vaginal delivery with no complications</a:t>
            </a:r>
          </a:p>
          <a:p>
            <a:pPr marL="457200" lvl="0" indent="-457200">
              <a:lnSpc>
                <a:spcPct val="100000"/>
              </a:lnSpc>
              <a:spcBef>
                <a:spcPts val="600"/>
              </a:spcBef>
              <a:buSzPct val="80000"/>
              <a:buFont typeface="Arial" panose="020B0604020202020204" pitchFamily="34" charset="0"/>
              <a:buChar char="•"/>
            </a:pPr>
            <a:r>
              <a:rPr lang="en-US" sz="2800" b="0" dirty="0"/>
              <a:t>Newborn</a:t>
            </a:r>
          </a:p>
          <a:p>
            <a:pPr marL="800100" lvl="1" indent="-342900">
              <a:lnSpc>
                <a:spcPct val="100000"/>
              </a:lnSpc>
              <a:spcBef>
                <a:spcPts val="600"/>
              </a:spcBef>
              <a:buSzPct val="80000"/>
              <a:buFont typeface="Arial" panose="020B0604020202020204" pitchFamily="34" charset="0"/>
              <a:buChar char="•"/>
            </a:pPr>
            <a:r>
              <a:rPr lang="en-US" sz="2400" b="0" dirty="0"/>
              <a:t>Meconium aspiration</a:t>
            </a:r>
          </a:p>
          <a:p>
            <a:pPr marL="914400" marR="0" lvl="1" indent="-4572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sz="2800" b="0" dirty="0">
                <a:latin typeface="+mn-lt"/>
              </a:rPr>
              <a:t>10% to 15% of deliveries</a:t>
            </a:r>
          </a:p>
          <a:p>
            <a:pPr marL="1371600" marR="0" lvl="2" indent="-4572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sz="2800" b="0" dirty="0">
                <a:latin typeface="+mn-lt"/>
              </a:rPr>
              <a:t>Most common in full-term babies that are small-for-gestational-age (SGA) or babies born post-term.</a:t>
            </a:r>
            <a:endParaRPr lang="en-US" altLang="en-US" sz="2800" b="0" dirty="0"/>
          </a:p>
          <a:p>
            <a:pPr marL="457200" indent="-457200">
              <a:buFont typeface="Arial" panose="020B0604020202020204" pitchFamily="34" charset="0"/>
              <a:buChar char="•"/>
            </a:pPr>
            <a:r>
              <a:rPr lang="en-US" sz="3200" dirty="0"/>
              <a:t>Case closure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Mother was fine post birth and transported to </a:t>
            </a:r>
            <a:r>
              <a:rPr lang="en-US" b="0" dirty="0"/>
              <a:t>the ER without complication.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Newborn was transferred to NICU from ER.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Released to stepdown unit after 3 days treatment with antibiotics and O</a:t>
            </a:r>
            <a:r>
              <a:rPr lang="en-US" b="0" baseline="-25000" dirty="0"/>
              <a:t>2</a:t>
            </a:r>
            <a:r>
              <a:rPr lang="en-US" b="0" dirty="0"/>
              <a:t>.</a:t>
            </a:r>
          </a:p>
        </p:txBody>
      </p:sp>
      <p:sp>
        <p:nvSpPr>
          <p:cNvPr id="4" name="Slide Number Placeholder 3"/>
          <p:cNvSpPr>
            <a:spLocks noGrp="1"/>
          </p:cNvSpPr>
          <p:nvPr>
            <p:ph type="sldNum" sz="quarter" idx="10"/>
          </p:nvPr>
        </p:nvSpPr>
        <p:spPr/>
        <p:txBody>
          <a:bodyPr/>
          <a:lstStyle/>
          <a:p>
            <a:fld id="{4912146E-B839-164B-9975-6846FA04A511}" type="slidenum">
              <a:rPr lang="en-US" smtClean="0"/>
              <a:pPr/>
              <a:t>32</a:t>
            </a:fld>
            <a:endParaRPr lang="en-US" dirty="0"/>
          </a:p>
        </p:txBody>
      </p:sp>
    </p:spTree>
    <p:extLst>
      <p:ext uri="{BB962C8B-B14F-4D97-AF65-F5344CB8AC3E}">
        <p14:creationId xmlns:p14="http://schemas.microsoft.com/office/powerpoint/2010/main" val="14923092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Instructor Notes</a:t>
            </a:r>
          </a:p>
          <a:p>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The word </a:t>
            </a:r>
            <a:r>
              <a:rPr lang="en-US" sz="1200" b="0" i="1" kern="1200" dirty="0">
                <a:solidFill>
                  <a:schemeClr val="tx1"/>
                </a:solidFill>
                <a:effectLst/>
                <a:latin typeface="+mn-lt"/>
                <a:ea typeface="+mn-ea"/>
                <a:cs typeface="+mn-cs"/>
              </a:rPr>
              <a:t>congenital</a:t>
            </a:r>
            <a:r>
              <a:rPr lang="en-US" sz="1200" b="0" i="0" kern="1200" dirty="0">
                <a:solidFill>
                  <a:schemeClr val="tx1"/>
                </a:solidFill>
                <a:effectLst/>
                <a:latin typeface="+mn-lt"/>
                <a:ea typeface="+mn-ea"/>
                <a:cs typeface="+mn-cs"/>
              </a:rPr>
              <a:t> means “existing at birth.”</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terms </a:t>
            </a:r>
            <a:r>
              <a:rPr lang="en-US" sz="1200" b="0" i="1" kern="1200" dirty="0">
                <a:solidFill>
                  <a:schemeClr val="tx1"/>
                </a:solidFill>
                <a:effectLst/>
                <a:latin typeface="+mn-lt"/>
                <a:ea typeface="+mn-ea"/>
                <a:cs typeface="+mn-cs"/>
              </a:rPr>
              <a:t>congenital heart defect</a:t>
            </a:r>
            <a:r>
              <a:rPr lang="en-US" sz="1200" b="0" i="0" kern="1200" dirty="0">
                <a:solidFill>
                  <a:schemeClr val="tx1"/>
                </a:solidFill>
                <a:effectLst/>
                <a:latin typeface="+mn-lt"/>
                <a:ea typeface="+mn-ea"/>
                <a:cs typeface="+mn-cs"/>
              </a:rPr>
              <a:t> and </a:t>
            </a:r>
            <a:r>
              <a:rPr lang="en-US" sz="1200" b="0" i="1" kern="1200" dirty="0">
                <a:solidFill>
                  <a:schemeClr val="tx1"/>
                </a:solidFill>
                <a:effectLst/>
                <a:latin typeface="+mn-lt"/>
                <a:ea typeface="+mn-ea"/>
                <a:cs typeface="+mn-cs"/>
              </a:rPr>
              <a:t>congenital heart disease</a:t>
            </a:r>
            <a:r>
              <a:rPr lang="en-US" sz="1200" b="0" i="0" kern="1200" dirty="0">
                <a:solidFill>
                  <a:schemeClr val="tx1"/>
                </a:solidFill>
                <a:effectLst/>
                <a:latin typeface="+mn-lt"/>
                <a:ea typeface="+mn-ea"/>
                <a:cs typeface="+mn-cs"/>
              </a:rPr>
              <a:t> are often used to mean the same thing, but the</a:t>
            </a:r>
            <a:r>
              <a:rPr lang="en-US" sz="1200" b="0" i="0" kern="1200" baseline="0" dirty="0">
                <a:solidFill>
                  <a:schemeClr val="tx1"/>
                </a:solidFill>
                <a:effectLst/>
                <a:latin typeface="+mn-lt"/>
                <a:ea typeface="+mn-ea"/>
                <a:cs typeface="+mn-cs"/>
              </a:rPr>
              <a:t> word </a:t>
            </a:r>
            <a:r>
              <a:rPr lang="en-US" sz="1200" b="0" i="1" kern="1200" dirty="0">
                <a:solidFill>
                  <a:schemeClr val="tx1"/>
                </a:solidFill>
                <a:effectLst/>
                <a:latin typeface="+mn-lt"/>
                <a:ea typeface="+mn-ea"/>
                <a:cs typeface="+mn-cs"/>
              </a:rPr>
              <a:t>defect</a:t>
            </a:r>
            <a:r>
              <a:rPr lang="en-US" sz="1200" b="0" i="0" kern="1200" dirty="0">
                <a:solidFill>
                  <a:schemeClr val="tx1"/>
                </a:solidFill>
                <a:effectLst/>
                <a:latin typeface="+mn-lt"/>
                <a:ea typeface="+mn-ea"/>
                <a:cs typeface="+mn-cs"/>
              </a:rPr>
              <a:t> is more accurate.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This kind of heart ailment is a defect or abnormality, not a disease. </a:t>
            </a:r>
          </a:p>
          <a:p>
            <a:pPr marL="171450" lvl="0" indent="-171450">
              <a:buFont typeface="Arial" panose="020B0604020202020204" pitchFamily="34" charset="0"/>
              <a:buChar char="•"/>
            </a:pPr>
            <a:r>
              <a:rPr lang="en-US" sz="1200" b="0" i="0" kern="1200" dirty="0">
                <a:solidFill>
                  <a:schemeClr val="tx1"/>
                </a:solidFill>
                <a:effectLst/>
                <a:latin typeface="+mn-lt"/>
                <a:ea typeface="+mn-ea"/>
                <a:cs typeface="+mn-cs"/>
              </a:rPr>
              <a:t>A congenital heart defect (CHD) results when the heart or blood vessels near the heart do not develop normally before birth.</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Examples of defects that decrease pulmonary blood flow include:</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Tetralogy of Fallot (TOF)</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Transposition of the great arteries (TGA)</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Pulmonary stenosis</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Pulmonary atresia</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Tricuspid atresia</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Examples of defects that cause an obstruction to systemic blood flow include:</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Coarctation of the aorta (CoA)</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Aortic/mitral stenosis</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Interrupted aortic arch</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806351A-5C22-4CB6-AFB9-923ABF2A3A6C}" type="slidenum">
              <a:rPr lang="en-US" smtClean="0"/>
              <a:t>33</a:t>
            </a:fld>
            <a:endParaRPr lang="en-US" dirty="0"/>
          </a:p>
        </p:txBody>
      </p:sp>
    </p:spTree>
    <p:extLst>
      <p:ext uri="{BB962C8B-B14F-4D97-AF65-F5344CB8AC3E}">
        <p14:creationId xmlns:p14="http://schemas.microsoft.com/office/powerpoint/2010/main" val="2684574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Congenital heart diseases are discussed further in the Cardiac Emergencies lesson. </a:t>
            </a:r>
          </a:p>
          <a:p>
            <a:pPr marL="171450" indent="-171450">
              <a:buFont typeface="Arial" panose="020B0604020202020204" pitchFamily="34" charset="0"/>
              <a:buChar char="•"/>
            </a:pPr>
            <a:r>
              <a:rPr lang="en-US" dirty="0"/>
              <a:t>Cyanotic congenital heart diseases include the 5 Ts: </a:t>
            </a:r>
          </a:p>
          <a:p>
            <a:pPr marL="628650" lvl="1" indent="-171450">
              <a:buFont typeface="Arial" panose="020B0604020202020204" pitchFamily="34" charset="0"/>
              <a:buChar char="•"/>
            </a:pPr>
            <a:r>
              <a:rPr lang="en-US" dirty="0"/>
              <a:t>Tetralogy of Fallot</a:t>
            </a:r>
          </a:p>
          <a:p>
            <a:pPr marL="628650" lvl="1" indent="-171450">
              <a:buFont typeface="Arial" panose="020B0604020202020204" pitchFamily="34" charset="0"/>
              <a:buChar char="•"/>
            </a:pPr>
            <a:r>
              <a:rPr lang="en-US" altLang="en-US" dirty="0"/>
              <a:t>Transposition of the great arteries (TGA)</a:t>
            </a:r>
          </a:p>
          <a:p>
            <a:pPr marL="628650" lvl="1" indent="-171450">
              <a:buFont typeface="Arial" panose="020B0604020202020204" pitchFamily="34" charset="0"/>
              <a:buChar char="•"/>
            </a:pPr>
            <a:r>
              <a:rPr lang="en-US" altLang="en-US" dirty="0"/>
              <a:t>Total anomalous pulmonary venous return (TAPVR)</a:t>
            </a:r>
          </a:p>
          <a:p>
            <a:pPr marL="628650" lvl="1" indent="-171450">
              <a:buFont typeface="Arial" panose="020B0604020202020204" pitchFamily="34" charset="0"/>
              <a:buChar char="•"/>
            </a:pPr>
            <a:r>
              <a:rPr lang="en-US" dirty="0"/>
              <a:t>Truncus arteriosus</a:t>
            </a:r>
          </a:p>
          <a:p>
            <a:pPr marL="628650" lvl="1" indent="-171450">
              <a:buFont typeface="Arial" panose="020B0604020202020204" pitchFamily="34" charset="0"/>
              <a:buChar char="•"/>
            </a:pPr>
            <a:r>
              <a:rPr lang="en-US" dirty="0"/>
              <a:t>Tricuspid atresia</a:t>
            </a:r>
          </a:p>
          <a:p>
            <a:pPr marL="171450" indent="-171450">
              <a:buFont typeface="Arial" panose="020B0604020202020204" pitchFamily="34" charset="0"/>
              <a:buChar char="•"/>
            </a:pPr>
            <a:r>
              <a:rPr lang="en-US" dirty="0"/>
              <a:t>Acyanotic congenital heart diseases include: </a:t>
            </a:r>
          </a:p>
          <a:p>
            <a:pPr marL="628650" lvl="1" indent="-171450">
              <a:buFont typeface="Arial" panose="020B0604020202020204" pitchFamily="34" charset="0"/>
              <a:buChar char="•"/>
            </a:pPr>
            <a:r>
              <a:rPr lang="en-US" dirty="0"/>
              <a:t>Septal defects</a:t>
            </a:r>
          </a:p>
          <a:p>
            <a:pPr marL="628650" lvl="1" indent="-171450">
              <a:buFont typeface="Arial" panose="020B0604020202020204" pitchFamily="34" charset="0"/>
              <a:buChar char="•"/>
            </a:pPr>
            <a:r>
              <a:rPr lang="en-US" dirty="0"/>
              <a:t>PDA</a:t>
            </a:r>
          </a:p>
          <a:p>
            <a:pPr marL="171450" indent="-171450">
              <a:buFont typeface="Arial" panose="020B0604020202020204" pitchFamily="34" charset="0"/>
              <a:buChar char="•"/>
            </a:pPr>
            <a:r>
              <a:rPr lang="en-US" dirty="0"/>
              <a:t>Obstructive congenital heart diseases include: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Coarctation of the aorta (CoA)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Color guide</a:t>
            </a:r>
          </a:p>
          <a:p>
            <a:pPr marL="628650" lvl="1" indent="-171450">
              <a:buFont typeface="Arial" panose="020B0604020202020204" pitchFamily="34" charset="0"/>
              <a:buChar char="•"/>
            </a:pPr>
            <a:r>
              <a:rPr lang="en-US" sz="1200" dirty="0"/>
              <a:t>Cyanotic heart disease: “</a:t>
            </a:r>
            <a:r>
              <a:rPr lang="en-US" sz="1200" b="0" dirty="0"/>
              <a:t>Blue baby”</a:t>
            </a:r>
          </a:p>
          <a:p>
            <a:pPr marL="628650" lvl="1" indent="-171450">
              <a:buFont typeface="Arial" panose="020B0604020202020204" pitchFamily="34" charset="0"/>
              <a:buChar char="•"/>
            </a:pPr>
            <a:r>
              <a:rPr lang="en-US" sz="1200" b="0" dirty="0"/>
              <a:t>Acyanotic heart disease: “Pink baby”</a:t>
            </a:r>
          </a:p>
          <a:p>
            <a:pPr marL="628650" lvl="1" indent="-171450">
              <a:buFont typeface="Arial" panose="020B0604020202020204" pitchFamily="34" charset="0"/>
              <a:buChar char="•"/>
            </a:pPr>
            <a:r>
              <a:rPr lang="en-US" sz="1200" b="0" dirty="0"/>
              <a:t>Obstructive heart disease “Gray baby”</a:t>
            </a:r>
          </a:p>
          <a:p>
            <a:endParaRPr lang="en-US" dirty="0"/>
          </a:p>
        </p:txBody>
      </p:sp>
      <p:sp>
        <p:nvSpPr>
          <p:cNvPr id="4" name="Slide Number Placeholder 3"/>
          <p:cNvSpPr>
            <a:spLocks noGrp="1"/>
          </p:cNvSpPr>
          <p:nvPr>
            <p:ph type="sldNum" sz="quarter" idx="5"/>
          </p:nvPr>
        </p:nvSpPr>
        <p:spPr/>
        <p:txBody>
          <a:bodyPr/>
          <a:lstStyle/>
          <a:p>
            <a:fld id="{0806351A-5C22-4CB6-AFB9-923ABF2A3A6C}" type="slidenum">
              <a:rPr lang="en-US" smtClean="0"/>
              <a:t>34</a:t>
            </a:fld>
            <a:endParaRPr lang="en-US" dirty="0"/>
          </a:p>
        </p:txBody>
      </p:sp>
    </p:spTree>
    <p:extLst>
      <p:ext uri="{BB962C8B-B14F-4D97-AF65-F5344CB8AC3E}">
        <p14:creationId xmlns:p14="http://schemas.microsoft.com/office/powerpoint/2010/main" val="4187859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31774">
              <a:defRPr/>
            </a:pPr>
            <a:r>
              <a:rPr lang="en-US" dirty="0"/>
              <a:t>Instructor</a:t>
            </a:r>
            <a:r>
              <a:rPr lang="en-US" baseline="0" dirty="0"/>
              <a:t> Note</a:t>
            </a:r>
            <a:r>
              <a:rPr lang="en-US" b="0" baseline="0" dirty="0"/>
              <a:t>s</a:t>
            </a:r>
          </a:p>
          <a:p>
            <a:pPr defTabSz="931774">
              <a:defRPr/>
            </a:pPr>
            <a:endParaRPr lang="en-US" b="0" baseline="0" dirty="0"/>
          </a:p>
          <a:p>
            <a:pPr marL="171450" indent="-171450">
              <a:buFont typeface="Arial" panose="020B0604020202020204" pitchFamily="34" charset="0"/>
              <a:buChar char="•"/>
            </a:pPr>
            <a:r>
              <a:rPr lang="en-US" b="0" dirty="0"/>
              <a:t>For students other than prehospital practitioners, dispatch information can be modified.</a:t>
            </a:r>
          </a:p>
          <a:p>
            <a:pPr marL="171450" indent="-171450">
              <a:buFont typeface="Arial" panose="020B0604020202020204" pitchFamily="34" charset="0"/>
              <a:buChar char="•"/>
            </a:pPr>
            <a:r>
              <a:rPr lang="en-US" b="0" dirty="0"/>
              <a:t>What are your initial concerns and possible differential diagnosis from the dispatch information?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Initial</a:t>
            </a:r>
            <a:r>
              <a:rPr lang="en-US" b="0" baseline="0" dirty="0"/>
              <a:t> impression begins when the dispatch information is received. </a:t>
            </a:r>
            <a:endParaRPr lang="en-US" b="0" dirty="0"/>
          </a:p>
          <a:p>
            <a:pPr marL="1085850" lvl="2" indent="-171450">
              <a:buFont typeface="Arial" panose="020B0604020202020204" pitchFamily="34" charset="0"/>
              <a:buChar char="•"/>
            </a:pPr>
            <a:r>
              <a:rPr lang="en-US" b="0" dirty="0"/>
              <a:t>Initial concerns</a:t>
            </a:r>
          </a:p>
          <a:p>
            <a:pPr marL="1543050" lvl="3" indent="-171450">
              <a:buFont typeface="Arial" panose="020B0604020202020204" pitchFamily="34" charset="0"/>
              <a:buChar char="•"/>
            </a:pPr>
            <a:r>
              <a:rPr lang="en-US" b="0" dirty="0"/>
              <a:t>10-month-old male turning blue with crying currently.</a:t>
            </a:r>
          </a:p>
          <a:p>
            <a:pPr marL="1085850" lvl="2" indent="-171450">
              <a:buFont typeface="Arial" panose="020B0604020202020204" pitchFamily="34" charset="0"/>
              <a:buChar char="•"/>
            </a:pPr>
            <a:r>
              <a:rPr lang="en-US" b="0" dirty="0"/>
              <a:t>Differential diagnosis</a:t>
            </a:r>
          </a:p>
          <a:p>
            <a:pPr marL="1543050" lvl="3" indent="-171450">
              <a:buFont typeface="Arial" panose="020B0604020202020204" pitchFamily="34" charset="0"/>
              <a:buChar char="•"/>
            </a:pPr>
            <a:r>
              <a:rPr lang="en-US" b="0" dirty="0"/>
              <a:t>Congenital heart defect</a:t>
            </a:r>
          </a:p>
          <a:p>
            <a:pPr marL="1543050" lvl="3" indent="-171450">
              <a:buFont typeface="Arial" panose="020B0604020202020204" pitchFamily="34" charset="0"/>
              <a:buChar char="•"/>
            </a:pPr>
            <a:r>
              <a:rPr lang="en-US" b="0" dirty="0"/>
              <a:t>URI</a:t>
            </a:r>
          </a:p>
          <a:p>
            <a:pPr marL="171450" indent="-171450">
              <a:buFont typeface="Arial" panose="020B0604020202020204" pitchFamily="34" charset="0"/>
              <a:buChar char="•"/>
            </a:pPr>
            <a:r>
              <a:rPr lang="en-US" b="0" dirty="0"/>
              <a:t>Discuss the importance of scene assessment and awareness.</a:t>
            </a:r>
          </a:p>
          <a:p>
            <a:pPr marL="628650" lvl="1" indent="-171450">
              <a:buFont typeface="Arial" panose="020B0604020202020204" pitchFamily="34" charset="0"/>
              <a:buChar char="•"/>
            </a:pPr>
            <a:r>
              <a:rPr lang="en-US" b="0" dirty="0"/>
              <a:t>Expand on how it applies to this case.</a:t>
            </a:r>
          </a:p>
          <a:p>
            <a:pPr marL="171450" indent="-171450">
              <a:buFont typeface="Arial" panose="020B0604020202020204" pitchFamily="34" charset="0"/>
              <a:buChar char="•"/>
            </a:pPr>
            <a:r>
              <a:rPr lang="en-US" b="0" dirty="0"/>
              <a:t>Case Study 2 involves a 10-month-old male turning blue with crying currently.</a:t>
            </a:r>
          </a:p>
          <a:p>
            <a:pPr marL="628650" lvl="1" indent="-171450">
              <a:buFont typeface="Arial" panose="020B0604020202020204" pitchFamily="34" charset="0"/>
              <a:buChar char="•"/>
            </a:pPr>
            <a:r>
              <a:rPr lang="en-US" b="0" dirty="0"/>
              <a:t>Diagnosis: Tetralogy of Fallot</a:t>
            </a:r>
          </a:p>
          <a:p>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35</a:t>
            </a:fld>
            <a:endParaRPr lang="en-US" dirty="0"/>
          </a:p>
        </p:txBody>
      </p:sp>
    </p:spTree>
    <p:extLst>
      <p:ext uri="{BB962C8B-B14F-4D97-AF65-F5344CB8AC3E}">
        <p14:creationId xmlns:p14="http://schemas.microsoft.com/office/powerpoint/2010/main" val="6042789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endParaRPr lang="en-US" b="0" dirty="0"/>
          </a:p>
          <a:p>
            <a:r>
              <a:rPr lang="en-US" b="0" dirty="0"/>
              <a:t> </a:t>
            </a:r>
          </a:p>
          <a:p>
            <a:pPr marL="171450" indent="-171450">
              <a:buFont typeface="Arial" panose="020B0604020202020204" pitchFamily="34" charset="0"/>
              <a:buChar char="•"/>
            </a:pPr>
            <a:r>
              <a:rPr lang="en-US" b="0" baseline="0" dirty="0"/>
              <a:t>Discuss the following initial findings at the scene: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As you arrive at the residence you are met by the father at the door.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He takes you to baby’s bedroom, where mom is holding the baby.</a:t>
            </a:r>
            <a:endParaRPr lang="en-US" b="0" kern="0" dirty="0"/>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kern="0" dirty="0"/>
              <a:t>PAT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kern="0" dirty="0"/>
              <a:t>Appearance: Decreased consolability</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kern="0" dirty="0"/>
              <a:t>Work of breathing: Grunting, tachypnea</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kern="0" dirty="0"/>
              <a:t>Circulation: Cyanotic</a:t>
            </a:r>
          </a:p>
          <a:p>
            <a:pPr marL="628650" lvl="1" indent="-171450">
              <a:buFont typeface="Arial" panose="020B0604020202020204" pitchFamily="34" charset="0"/>
              <a:buChar char="•"/>
            </a:pPr>
            <a:r>
              <a:rPr lang="en-US" b="0" kern="0" dirty="0"/>
              <a:t>The parents advise you that the patient’s history includes cyanosis since 6 weeks of age.</a:t>
            </a:r>
          </a:p>
          <a:p>
            <a:pPr marL="1085850" lvl="2" indent="-171450">
              <a:buFont typeface="Arial" panose="020B0604020202020204" pitchFamily="34" charset="0"/>
              <a:buChar char="•"/>
            </a:pPr>
            <a:r>
              <a:rPr lang="en-US" b="0" kern="0" dirty="0"/>
              <a:t>He has recently been diagnosed with t</a:t>
            </a:r>
            <a:r>
              <a:rPr lang="en-US" b="0" dirty="0"/>
              <a:t>etralogy of Fallot and is unrepaired.</a:t>
            </a:r>
          </a:p>
          <a:p>
            <a:pPr marL="1543050" lvl="3" indent="-171450">
              <a:buFont typeface="Arial" panose="020B0604020202020204" pitchFamily="34" charset="0"/>
              <a:buChar char="•"/>
            </a:pPr>
            <a:r>
              <a:rPr lang="en-US" b="0" dirty="0"/>
              <a:t>Parents are concerned with the baby’s increased crying and cyanosis.</a:t>
            </a:r>
          </a:p>
          <a:p>
            <a:pPr marL="2000250" lvl="4" indent="-171450">
              <a:buFont typeface="Arial" panose="020B0604020202020204" pitchFamily="34" charset="0"/>
              <a:buChar char="•"/>
            </a:pPr>
            <a:r>
              <a:rPr lang="en-US" b="0" dirty="0"/>
              <a:t>Has had several days of URI symptoms.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kern="0" dirty="0"/>
              <a:t>Discuss additional precautions or concerns that may be warranted based on initial observations. </a:t>
            </a:r>
          </a:p>
          <a:p>
            <a:pPr marL="171450" lvl="0" indent="-171450">
              <a:buFont typeface="Arial" panose="020B0604020202020204" pitchFamily="34" charset="0"/>
              <a:buChar char="•"/>
            </a:pPr>
            <a:r>
              <a:rPr lang="en-US" b="0" baseline="0" dirty="0"/>
              <a:t>Is this patient “Quick” or “Not Quick”?</a:t>
            </a:r>
          </a:p>
          <a:p>
            <a:pPr marL="628650" lvl="1" indent="-171450">
              <a:buFont typeface="Arial" panose="020B0604020202020204" pitchFamily="34" charset="0"/>
              <a:buChar char="•"/>
            </a:pPr>
            <a:r>
              <a:rPr lang="en-US" b="0" baseline="0" dirty="0"/>
              <a:t>The patient is “Quick.” </a:t>
            </a:r>
          </a:p>
          <a:p>
            <a:pPr marL="1085850" lvl="2" indent="-171450">
              <a:buFont typeface="Arial" panose="020B0604020202020204" pitchFamily="34" charset="0"/>
              <a:buChar char="•"/>
            </a:pPr>
            <a:r>
              <a:rPr lang="en-US" b="0" baseline="0" dirty="0"/>
              <a:t>Expand how this determination was made.</a:t>
            </a:r>
            <a:endParaRPr lang="en-US" b="0" kern="0" dirty="0"/>
          </a:p>
          <a:p>
            <a:pPr marL="628650" lvl="1" indent="-171450">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9ABA14-E0BF-4CBF-A78A-9309057C9CE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06667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baseline="0" dirty="0"/>
              <a:t>Discuss </a:t>
            </a:r>
            <a:r>
              <a:rPr lang="en-US" b="0" baseline="0" dirty="0"/>
              <a:t>the primary survey.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Note that the PAT is completed prior to the primary survey.</a:t>
            </a:r>
          </a:p>
          <a:p>
            <a:pPr marL="1085850" lvl="2" indent="-171450">
              <a:buFont typeface="Arial" panose="020B0604020202020204" pitchFamily="34" charset="0"/>
              <a:buChar char="•"/>
            </a:pPr>
            <a:r>
              <a:rPr lang="en-US" b="0" baseline="0" dirty="0"/>
              <a:t>Ask participants to explain any abnormal findings of their patient(s), whether physical and/or developmental, and why. </a:t>
            </a:r>
          </a:p>
          <a:p>
            <a:pPr marL="228600" marR="0" lvl="2" indent="-34290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2400" dirty="0"/>
              <a:t>Discuss any life threats identified in this case</a:t>
            </a:r>
            <a:r>
              <a:rPr lang="en-US" sz="2400" b="1" dirty="0"/>
              <a: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kern="0" dirty="0"/>
              <a:t>There are life threats: Tachypnea, cyanosis, and gruntin</a:t>
            </a:r>
            <a:r>
              <a:rPr lang="en-US" b="0" kern="0" dirty="0"/>
              <a:t>g.</a:t>
            </a:r>
          </a:p>
          <a:p>
            <a:pPr marL="171450" indent="-171450">
              <a:buFont typeface="Arial" panose="020B0604020202020204" pitchFamily="34" charset="0"/>
              <a:buChar char="•"/>
            </a:pPr>
            <a:r>
              <a:rPr lang="en-US" dirty="0"/>
              <a:t>Primary survey</a:t>
            </a:r>
          </a:p>
          <a:p>
            <a:pPr marL="628650" lvl="1" indent="-171450">
              <a:buFont typeface="Arial" panose="020B0604020202020204" pitchFamily="34" charset="0"/>
              <a:buChar char="•"/>
            </a:pPr>
            <a:r>
              <a:rPr lang="en-US" sz="2400" dirty="0"/>
              <a:t>X </a:t>
            </a:r>
            <a:r>
              <a:rPr lang="en-US" sz="2400" dirty="0">
                <a:latin typeface="Calibri" panose="020F0502020204030204" pitchFamily="34" charset="0"/>
              </a:rPr>
              <a:t>‒</a:t>
            </a:r>
            <a:r>
              <a:rPr lang="en-US" sz="2400" dirty="0"/>
              <a:t> No bleeding foun</a:t>
            </a:r>
            <a:r>
              <a:rPr lang="en-US" sz="2400" b="0" dirty="0"/>
              <a:t>d.</a:t>
            </a:r>
          </a:p>
          <a:p>
            <a:pPr marL="628650" lvl="1" indent="-171450">
              <a:buFont typeface="Arial" panose="020B0604020202020204" pitchFamily="34" charset="0"/>
              <a:buChar char="•"/>
            </a:pPr>
            <a:r>
              <a:rPr lang="en-US" sz="2400" b="0" dirty="0"/>
              <a:t>A </a:t>
            </a:r>
            <a:r>
              <a:rPr lang="en-US" sz="2400" b="0" dirty="0">
                <a:latin typeface="Calibri" panose="020F0502020204030204" pitchFamily="34" charset="0"/>
              </a:rPr>
              <a:t>‒</a:t>
            </a:r>
            <a:r>
              <a:rPr lang="en-US" sz="2400" b="0" dirty="0"/>
              <a:t> Patent.</a:t>
            </a:r>
          </a:p>
          <a:p>
            <a:pPr marL="628650" lvl="1" indent="-171450">
              <a:buFont typeface="Arial" panose="020B0604020202020204" pitchFamily="34" charset="0"/>
              <a:buChar char="•"/>
            </a:pPr>
            <a:r>
              <a:rPr lang="en-US" sz="2400" b="0" dirty="0"/>
              <a:t>B </a:t>
            </a:r>
            <a:r>
              <a:rPr lang="en-US" sz="2400" b="0" dirty="0">
                <a:latin typeface="Calibri" panose="020F0502020204030204" pitchFamily="34" charset="0"/>
              </a:rPr>
              <a:t>‒</a:t>
            </a:r>
            <a:r>
              <a:rPr lang="en-US" sz="2400" b="0" dirty="0"/>
              <a:t> Respirations rapid with grunting. </a:t>
            </a:r>
          </a:p>
          <a:p>
            <a:pPr marL="628650" lvl="1" indent="-171450">
              <a:buFont typeface="Arial" panose="020B0604020202020204" pitchFamily="34" charset="0"/>
              <a:buChar char="•"/>
            </a:pPr>
            <a:r>
              <a:rPr lang="en-US" sz="2400" b="0" dirty="0"/>
              <a:t>C </a:t>
            </a:r>
            <a:r>
              <a:rPr lang="en-US" sz="2400" b="0" dirty="0">
                <a:latin typeface="Calibri" panose="020F0502020204030204" pitchFamily="34" charset="0"/>
              </a:rPr>
              <a:t>‒</a:t>
            </a:r>
            <a:r>
              <a:rPr lang="en-US" sz="2400" b="0" dirty="0"/>
              <a:t> Brachial</a:t>
            </a:r>
            <a:r>
              <a:rPr lang="en-US" sz="2400" b="0" dirty="0">
                <a:ea typeface="Times New Roman" panose="02020603050405020304" pitchFamily="18" charset="0"/>
              </a:rPr>
              <a:t> pulses are palpable and rapid. Capillary refill time is 3 seconds. Skin is cyanotic, warm, and clammy.</a:t>
            </a:r>
          </a:p>
          <a:p>
            <a:pPr marL="628650" lvl="1" indent="-171450">
              <a:buFont typeface="Arial" panose="020B0604020202020204" pitchFamily="34" charset="0"/>
              <a:buChar char="•"/>
            </a:pPr>
            <a:r>
              <a:rPr lang="en-US" sz="2400" b="0" dirty="0"/>
              <a:t>D </a:t>
            </a:r>
            <a:r>
              <a:rPr lang="en-US" sz="2400" b="0" dirty="0">
                <a:latin typeface="Calibri" panose="020F0502020204030204" pitchFamily="34" charset="0"/>
              </a:rPr>
              <a:t>‒</a:t>
            </a:r>
            <a:r>
              <a:rPr lang="en-US" sz="2400" b="0" dirty="0"/>
              <a:t> Grunting; PGCS = 12 (E4, M6, V2).</a:t>
            </a:r>
          </a:p>
          <a:p>
            <a:pPr marL="628650" lvl="1" indent="-171450">
              <a:buFont typeface="Arial" panose="020B0604020202020204" pitchFamily="34" charset="0"/>
              <a:buChar char="•"/>
            </a:pPr>
            <a:r>
              <a:rPr lang="en-US" sz="2400" b="0" dirty="0"/>
              <a:t>E </a:t>
            </a:r>
            <a:r>
              <a:rPr lang="en-US" sz="2400" b="0" dirty="0">
                <a:latin typeface="Calibri" panose="020F0502020204030204" pitchFamily="34" charset="0"/>
              </a:rPr>
              <a:t>‒</a:t>
            </a:r>
            <a:r>
              <a:rPr lang="en-US" sz="2400" b="0" dirty="0"/>
              <a:t> No rashes or bruising noted. Mother is holding baby.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What would your initial treatment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Discuss treatment options per local guidelines and policy</a:t>
            </a:r>
            <a:r>
              <a:rPr lang="en-US" b="0" dirty="0"/>
              <a: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Priority </a:t>
            </a:r>
            <a:r>
              <a:rPr lang="en-US" b="0" dirty="0"/>
              <a:t>treatment is knees to chest to increase blood flow to lungs.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Treatment should focus on calming the patient and improving circulation.</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3847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Instructor Notes</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Have you identified this patient's cyanosis is secondary to his recently diagnosed congenital heart defect?</a:t>
            </a:r>
          </a:p>
          <a:p>
            <a:pPr marL="628650" lvl="1" indent="-171450">
              <a:buFont typeface="Arial" panose="020B0604020202020204" pitchFamily="34" charset="0"/>
              <a:buChar char="•"/>
            </a:pPr>
            <a:r>
              <a:rPr lang="en-US" sz="1200" dirty="0"/>
              <a:t>Discuss the signs and symptoms of tetralogy of Fallot and how they connect with this patient.</a:t>
            </a:r>
          </a:p>
          <a:p>
            <a:pPr marL="1085850" lvl="2" indent="-171450">
              <a:buFont typeface="Arial" panose="020B0604020202020204" pitchFamily="34" charset="0"/>
              <a:buChar char="•"/>
            </a:pPr>
            <a:r>
              <a:rPr lang="en-US" sz="1200" dirty="0"/>
              <a:t>Bluish color of skin due to low concentration of O</a:t>
            </a:r>
            <a:r>
              <a:rPr lang="en-US" sz="1200" baseline="-25000" dirty="0"/>
              <a:t>2</a:t>
            </a:r>
            <a:r>
              <a:rPr lang="en-US" sz="1200" dirty="0"/>
              <a:t> in blood (cyanosis)</a:t>
            </a:r>
          </a:p>
          <a:p>
            <a:pPr marL="1085850" lvl="2" indent="-171450">
              <a:buFont typeface="Arial" panose="020B0604020202020204" pitchFamily="34" charset="0"/>
              <a:buChar char="•"/>
            </a:pPr>
            <a:r>
              <a:rPr lang="en-US" sz="1200" dirty="0"/>
              <a:t>Shortness of breath</a:t>
            </a:r>
          </a:p>
          <a:p>
            <a:pPr marL="1085850" lvl="2" indent="-171450">
              <a:buFont typeface="Arial" panose="020B0604020202020204" pitchFamily="34" charset="0"/>
              <a:buChar char="•"/>
            </a:pPr>
            <a:r>
              <a:rPr lang="en-US" sz="1200" dirty="0"/>
              <a:t>Syncopal episodes</a:t>
            </a:r>
          </a:p>
          <a:p>
            <a:pPr marL="1085850" lvl="2" indent="-171450">
              <a:buFont typeface="Arial" panose="020B0604020202020204" pitchFamily="34" charset="0"/>
              <a:buChar char="•"/>
            </a:pPr>
            <a:r>
              <a:rPr lang="en-US" sz="1200" dirty="0"/>
              <a:t>Poor weight gain</a:t>
            </a:r>
            <a:r>
              <a:rPr lang="en-US" sz="1200" baseline="0" dirty="0"/>
              <a:t>, f</a:t>
            </a:r>
            <a:r>
              <a:rPr lang="en-US" sz="1200" dirty="0"/>
              <a:t>ailure to thrive</a:t>
            </a:r>
          </a:p>
          <a:p>
            <a:pPr marL="1085850" lvl="2" indent="-171450">
              <a:buFont typeface="Arial" panose="020B0604020202020204" pitchFamily="34" charset="0"/>
              <a:buChar char="•"/>
            </a:pPr>
            <a:r>
              <a:rPr lang="en-US" sz="1200" dirty="0"/>
              <a:t>Tiring easily</a:t>
            </a:r>
          </a:p>
          <a:p>
            <a:pPr marL="1085850" lvl="2" indent="-171450">
              <a:buFont typeface="Arial" panose="020B0604020202020204" pitchFamily="34" charset="0"/>
              <a:buChar char="•"/>
            </a:pPr>
            <a:r>
              <a:rPr lang="en-US" sz="1200" dirty="0"/>
              <a:t>Irritability</a:t>
            </a:r>
          </a:p>
          <a:p>
            <a:pPr marL="1085850" lvl="2" indent="-171450">
              <a:buFont typeface="Arial" panose="020B0604020202020204" pitchFamily="34" charset="0"/>
              <a:buChar char="•"/>
            </a:pPr>
            <a:r>
              <a:rPr lang="en-US" sz="1200" dirty="0"/>
              <a:t>Prolonged crying</a:t>
            </a:r>
          </a:p>
          <a:p>
            <a:pPr marL="1085850" lvl="2" indent="-171450">
              <a:buFont typeface="Arial" panose="020B0604020202020204" pitchFamily="34" charset="0"/>
              <a:buChar char="•"/>
            </a:pPr>
            <a:r>
              <a:rPr lang="en-US" sz="1200" dirty="0"/>
              <a:t>Possible heart murmur</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38</a:t>
            </a:fld>
            <a:endParaRPr lang="en-US" dirty="0"/>
          </a:p>
        </p:txBody>
      </p:sp>
    </p:spTree>
    <p:extLst>
      <p:ext uri="{BB962C8B-B14F-4D97-AF65-F5344CB8AC3E}">
        <p14:creationId xmlns:p14="http://schemas.microsoft.com/office/powerpoint/2010/main" val="41888408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Tx/>
              <a:buChar char="•"/>
            </a:pPr>
            <a:r>
              <a:rPr lang="en-US" altLang="en-US" dirty="0"/>
              <a:t>Tetralogy of Fallot (ToF)</a:t>
            </a:r>
          </a:p>
          <a:p>
            <a:pPr marL="628650" lvl="1" indent="-171450">
              <a:buFontTx/>
              <a:buChar char="•"/>
            </a:pPr>
            <a:r>
              <a:rPr lang="en-US" altLang="en-US" dirty="0"/>
              <a:t>Combination of four heart defects</a:t>
            </a:r>
          </a:p>
          <a:p>
            <a:pPr marL="1085850" lvl="2" indent="-171450">
              <a:buFontTx/>
              <a:buChar char="•"/>
            </a:pPr>
            <a:r>
              <a:rPr lang="en-US" altLang="en-US" dirty="0"/>
              <a:t>Ventricular septal defect</a:t>
            </a:r>
          </a:p>
          <a:p>
            <a:pPr marL="1543050" marR="0" lvl="3" indent="-171450" algn="l" defTabSz="914400" rtl="0" eaLnBrk="1" fontAlgn="auto" latinLnBrk="0" hangingPunct="1">
              <a:lnSpc>
                <a:spcPct val="100000"/>
              </a:lnSpc>
              <a:spcBef>
                <a:spcPts val="0"/>
              </a:spcBef>
              <a:spcAft>
                <a:spcPts val="0"/>
              </a:spcAft>
              <a:buClrTx/>
              <a:buSzTx/>
              <a:buFontTx/>
              <a:buChar char="•"/>
              <a:tabLst/>
              <a:defRPr/>
            </a:pPr>
            <a:r>
              <a:rPr lang="en-US" dirty="0"/>
              <a:t>There is a hole in the wall (septum) between the right and left ventricles (pumping chambers) of the heart.</a:t>
            </a:r>
          </a:p>
          <a:p>
            <a:pPr marL="1085850" marR="0" lvl="2" indent="-171450" algn="l" defTabSz="914400" rtl="0" eaLnBrk="1" fontAlgn="auto" latinLnBrk="0" hangingPunct="1">
              <a:lnSpc>
                <a:spcPct val="100000"/>
              </a:lnSpc>
              <a:spcBef>
                <a:spcPts val="0"/>
              </a:spcBef>
              <a:spcAft>
                <a:spcPts val="0"/>
              </a:spcAft>
              <a:buClrTx/>
              <a:buSzTx/>
              <a:buFontTx/>
              <a:buChar char="•"/>
              <a:tabLst/>
              <a:defRPr/>
            </a:pPr>
            <a:r>
              <a:rPr lang="en-US" altLang="en-US" dirty="0"/>
              <a:t>Pulmonary stenosis</a:t>
            </a:r>
            <a:r>
              <a:rPr lang="en-US" dirty="0"/>
              <a:t>/RV outflow tract obstruction</a:t>
            </a:r>
          </a:p>
          <a:p>
            <a:pPr marL="1543050" marR="0" lvl="3" indent="-171450" algn="l" defTabSz="914400" rtl="0" eaLnBrk="1" fontAlgn="auto" latinLnBrk="0" hangingPunct="1">
              <a:lnSpc>
                <a:spcPct val="100000"/>
              </a:lnSpc>
              <a:spcBef>
                <a:spcPts val="0"/>
              </a:spcBef>
              <a:spcAft>
                <a:spcPts val="0"/>
              </a:spcAft>
              <a:buClrTx/>
              <a:buSzTx/>
              <a:buFontTx/>
              <a:buChar char="•"/>
              <a:tabLst/>
              <a:defRPr/>
            </a:pPr>
            <a:r>
              <a:rPr lang="en-US" dirty="0"/>
              <a:t>The connection between the right ventricle of the heart and the lungs is narrowed, and the blood flow to the lungs is reduced. </a:t>
            </a:r>
          </a:p>
          <a:p>
            <a:pPr marL="1085850" lvl="2" indent="-171450">
              <a:buFontTx/>
              <a:buChar char="•"/>
            </a:pPr>
            <a:r>
              <a:rPr lang="en-US" altLang="en-US" dirty="0"/>
              <a:t>Right ventricular hypertrophy</a:t>
            </a:r>
          </a:p>
          <a:p>
            <a:pPr marL="1543050" marR="0" lvl="3" indent="-171450" algn="l" defTabSz="914400" rtl="0" eaLnBrk="1" fontAlgn="auto" latinLnBrk="0" hangingPunct="1">
              <a:lnSpc>
                <a:spcPct val="100000"/>
              </a:lnSpc>
              <a:spcBef>
                <a:spcPts val="0"/>
              </a:spcBef>
              <a:spcAft>
                <a:spcPts val="0"/>
              </a:spcAft>
              <a:buClrTx/>
              <a:buSzTx/>
              <a:buFontTx/>
              <a:buChar char="•"/>
              <a:tabLst/>
              <a:defRPr/>
            </a:pPr>
            <a:r>
              <a:rPr lang="en-US" dirty="0"/>
              <a:t>The right ventricle is more muscular than normal as a result of the right ventricular outflow tract obstruction and the need to pump harder.</a:t>
            </a:r>
            <a:endParaRPr lang="en-US" altLang="en-US" dirty="0"/>
          </a:p>
          <a:p>
            <a:pPr marL="1085850" lvl="2" indent="-171450">
              <a:buFontTx/>
              <a:buChar char="•"/>
            </a:pPr>
            <a:r>
              <a:rPr lang="en-US" altLang="en-US" dirty="0"/>
              <a:t>Overriding aorta</a:t>
            </a:r>
          </a:p>
          <a:p>
            <a:pPr marL="1543050" lvl="3" indent="-171450">
              <a:buFont typeface="Arial" panose="020B0604020202020204" pitchFamily="34" charset="0"/>
              <a:buChar char="•"/>
            </a:pPr>
            <a:r>
              <a:rPr lang="en-US" dirty="0"/>
              <a:t>The major blood vessel from the heart to the body, the aorta, is positioned more rightward than normal and sits above the ventricular septal defect.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t>Open heart surgery is required to correc</a:t>
            </a:r>
            <a:r>
              <a:rPr lang="en-US" altLang="en-US" b="0" dirty="0"/>
              <a:t>t.</a:t>
            </a:r>
          </a:p>
        </p:txBody>
      </p:sp>
      <p:sp>
        <p:nvSpPr>
          <p:cNvPr id="4" name="Slide Number Placeholder 3"/>
          <p:cNvSpPr>
            <a:spLocks noGrp="1"/>
          </p:cNvSpPr>
          <p:nvPr>
            <p:ph type="sldNum" sz="quarter" idx="10"/>
          </p:nvPr>
        </p:nvSpPr>
        <p:spPr/>
        <p:txBody>
          <a:bodyPr/>
          <a:lstStyle/>
          <a:p>
            <a:fld id="{E2F34999-B718-4837-AB04-14220AEDBE1A}" type="slidenum">
              <a:rPr lang="en-US" smtClean="0"/>
              <a:t>39</a:t>
            </a:fld>
            <a:endParaRPr lang="en-US" dirty="0"/>
          </a:p>
        </p:txBody>
      </p:sp>
    </p:spTree>
    <p:extLst>
      <p:ext uri="{BB962C8B-B14F-4D97-AF65-F5344CB8AC3E}">
        <p14:creationId xmlns:p14="http://schemas.microsoft.com/office/powerpoint/2010/main" val="27624037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Hypercyanotic spells</a:t>
            </a:r>
          </a:p>
          <a:p>
            <a:pPr marL="628650" lvl="1" indent="-171450">
              <a:buFont typeface="Arial" panose="020B0604020202020204" pitchFamily="34" charset="0"/>
              <a:buChar char="•"/>
            </a:pPr>
            <a:r>
              <a:rPr lang="en-US" dirty="0"/>
              <a:t>Often referred to as “tet spells</a:t>
            </a:r>
            <a:r>
              <a:rPr lang="en-US" b="1" dirty="0"/>
              <a:t>.</a:t>
            </a:r>
            <a:r>
              <a:rPr lang="en-US" dirty="0"/>
              <a:t>”</a:t>
            </a:r>
          </a:p>
          <a:p>
            <a:pPr marL="628650" lvl="1" indent="-171450">
              <a:buFont typeface="Arial" panose="020B0604020202020204" pitchFamily="34" charset="0"/>
              <a:buChar char="•"/>
            </a:pPr>
            <a:r>
              <a:rPr lang="en-US" dirty="0"/>
              <a:t>Sometimes, babies who have tetralogy of Fallot will suddenly develop deep blue skin, nails, and lips after crying or feeding, or when agitated.</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Tet spells are due to blood bypassing the lungs and moving directly from the right ventricle to the left ventricle due to increasing pressure in the right ventricle relative to the left.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goal is to use medications/interventions that decrease pulmonary pressures and increase SVR to shift the blood back to the right heart and go through the lungs. </a:t>
            </a:r>
          </a:p>
          <a:p>
            <a:pPr marL="1085850" lvl="2" indent="-171450">
              <a:buFont typeface="Arial" panose="020B0604020202020204" pitchFamily="34" charset="0"/>
              <a:buChar char="•"/>
            </a:pPr>
            <a:r>
              <a:rPr lang="en-US" dirty="0"/>
              <a:t>Tet spells are most common in young infants, around 2 to 4 months old.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Toddlers or older children might instinctively squat when they're short of breath to increase systemic vascular resistance and decrease the right to left shunt. </a:t>
            </a:r>
          </a:p>
          <a:p>
            <a:pPr marL="1543050" lvl="3" indent="-171450">
              <a:buFont typeface="Arial" panose="020B0604020202020204" pitchFamily="34" charset="0"/>
              <a:buChar char="•"/>
            </a:pPr>
            <a:r>
              <a:rPr lang="en-US" dirty="0"/>
              <a:t>Squatting increases blood flow to the lungs.  </a:t>
            </a:r>
          </a:p>
          <a:p>
            <a:pPr marL="1085850" lvl="2" indent="-171450">
              <a:buFont typeface="Arial" panose="020B0604020202020204" pitchFamily="34" charset="0"/>
              <a:buChar char="•"/>
            </a:pPr>
            <a:r>
              <a:rPr lang="en-US" dirty="0"/>
              <a:t>Signs and symptoms include respiratory distress, cyanosis, and failure to thrive.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0" dirty="0"/>
              <a:t>EMS treatment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0" dirty="0"/>
              <a:t>Place knees to chest and hold.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0" dirty="0"/>
              <a:t>Provide blow-by O</a:t>
            </a:r>
            <a:r>
              <a:rPr lang="en-US" altLang="en-US" b="0" baseline="-25000" dirty="0"/>
              <a:t>2</a:t>
            </a:r>
            <a:r>
              <a:rPr lang="en-US" altLang="en-US" b="0" dirty="0"/>
              <a:t>.</a:t>
            </a:r>
            <a:endParaRPr lang="en-US" altLang="en-US" b="0" baseline="-2500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t>Calm the child.</a:t>
            </a:r>
            <a:endParaRPr lang="en-US" altLang="en-US" b="1" dirty="0"/>
          </a:p>
          <a:p>
            <a:pPr marL="1543050" lvl="3"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0806351A-5C22-4CB6-AFB9-923ABF2A3A6C}" type="slidenum">
              <a:rPr lang="en-US" smtClean="0"/>
              <a:t>40</a:t>
            </a:fld>
            <a:endParaRPr lang="en-US" dirty="0"/>
          </a:p>
        </p:txBody>
      </p:sp>
    </p:spTree>
    <p:extLst>
      <p:ext uri="{BB962C8B-B14F-4D97-AF65-F5344CB8AC3E}">
        <p14:creationId xmlns:p14="http://schemas.microsoft.com/office/powerpoint/2010/main" val="20748475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Review history </a:t>
            </a:r>
            <a:r>
              <a:rPr lang="en-US" baseline="0" dirty="0"/>
              <a:t>taking using the OPQRST mnemonic.</a:t>
            </a:r>
          </a:p>
          <a:p>
            <a:pPr marL="628650" lvl="1" indent="-171450">
              <a:buFont typeface="Arial" panose="020B0604020202020204" pitchFamily="34" charset="0"/>
              <a:buChar char="•"/>
            </a:pPr>
            <a:r>
              <a:rPr lang="en-US" dirty="0"/>
              <a:t>O – Sudden</a:t>
            </a:r>
          </a:p>
          <a:p>
            <a:pPr marL="628650" lvl="1" indent="-171450">
              <a:buFont typeface="Arial" panose="020B0604020202020204" pitchFamily="34" charset="0"/>
              <a:buChar char="•"/>
            </a:pPr>
            <a:r>
              <a:rPr lang="en-US" dirty="0"/>
              <a:t>P – Increased cyanosis with crying</a:t>
            </a:r>
          </a:p>
          <a:p>
            <a:pPr marL="628650" lvl="1" indent="-171450">
              <a:buFont typeface="Arial" panose="020B0604020202020204" pitchFamily="34" charset="0"/>
              <a:buChar char="•"/>
            </a:pPr>
            <a:r>
              <a:rPr lang="en-US" dirty="0"/>
              <a:t>Q – No discomfort</a:t>
            </a:r>
          </a:p>
          <a:p>
            <a:pPr marL="628650" lvl="1" indent="-171450">
              <a:buFont typeface="Arial" panose="020B0604020202020204" pitchFamily="34" charset="0"/>
              <a:buChar char="•"/>
            </a:pPr>
            <a:r>
              <a:rPr lang="en-US" dirty="0"/>
              <a:t>R – None</a:t>
            </a:r>
          </a:p>
          <a:p>
            <a:pPr marL="628650" lvl="1" indent="-171450">
              <a:buFont typeface="Arial" panose="020B0604020202020204" pitchFamily="34" charset="0"/>
              <a:buChar char="•"/>
            </a:pPr>
            <a:r>
              <a:rPr lang="en-US" dirty="0"/>
              <a:t>S – Unable to obtain</a:t>
            </a:r>
          </a:p>
          <a:p>
            <a:pPr marL="628650" lvl="1" indent="-171450">
              <a:buFont typeface="Arial" panose="020B0604020202020204" pitchFamily="34" charset="0"/>
              <a:buChar char="•"/>
            </a:pPr>
            <a:r>
              <a:rPr lang="en-US" dirty="0"/>
              <a:t>T – 20 minutes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14725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Review history taking using SAMPLER</a:t>
            </a:r>
            <a:r>
              <a:rPr lang="en-US" b="0" dirty="0"/>
              <a:t>.</a:t>
            </a:r>
          </a:p>
          <a:p>
            <a:pPr marL="628650" lvl="1" indent="-171450">
              <a:buFont typeface="Arial" panose="020B0604020202020204" pitchFamily="34" charset="0"/>
              <a:buChar char="•"/>
            </a:pPr>
            <a:r>
              <a:rPr lang="en-US" sz="3100" b="0" dirty="0"/>
              <a:t>S </a:t>
            </a:r>
            <a:r>
              <a:rPr lang="en-US" sz="3200" b="0" dirty="0">
                <a:latin typeface="Calibri" panose="020F0502020204030204" pitchFamily="34" charset="0"/>
              </a:rPr>
              <a:t>‒ </a:t>
            </a:r>
            <a:r>
              <a:rPr lang="en-US" sz="3100" b="0" dirty="0"/>
              <a:t>Tachypnea, cyanosis with crying, grunting.</a:t>
            </a:r>
          </a:p>
          <a:p>
            <a:pPr marL="628650" lvl="1" indent="-171450">
              <a:buFont typeface="Arial" panose="020B0604020202020204" pitchFamily="34" charset="0"/>
              <a:buChar char="•"/>
            </a:pPr>
            <a:r>
              <a:rPr lang="en-US" sz="3100" b="0" dirty="0"/>
              <a:t>A</a:t>
            </a:r>
            <a:r>
              <a:rPr lang="en-US" sz="3100" b="0" baseline="0" dirty="0"/>
              <a:t> </a:t>
            </a:r>
            <a:r>
              <a:rPr lang="en-US" sz="3200" b="0" dirty="0">
                <a:latin typeface="Calibri" panose="020F0502020204030204" pitchFamily="34" charset="0"/>
              </a:rPr>
              <a:t>‒ </a:t>
            </a:r>
            <a:r>
              <a:rPr lang="en-US" sz="3100" b="0" dirty="0"/>
              <a:t>No known allergies.</a:t>
            </a:r>
          </a:p>
          <a:p>
            <a:pPr marL="628650" lvl="1" indent="-171450">
              <a:buFont typeface="Arial" panose="020B0604020202020204" pitchFamily="34" charset="0"/>
              <a:buChar char="•"/>
            </a:pPr>
            <a:r>
              <a:rPr lang="en-US" sz="3100" b="0" dirty="0"/>
              <a:t>M </a:t>
            </a:r>
            <a:r>
              <a:rPr lang="en-US" sz="3200" b="0" dirty="0">
                <a:latin typeface="Calibri" panose="020F0502020204030204" pitchFamily="34" charset="0"/>
              </a:rPr>
              <a:t>‒ </a:t>
            </a:r>
            <a:r>
              <a:rPr lang="en-US" sz="3100" b="0" dirty="0"/>
              <a:t>None.</a:t>
            </a:r>
          </a:p>
          <a:p>
            <a:pPr marL="628650" lvl="1" indent="-171450">
              <a:buFont typeface="Arial" panose="020B0604020202020204" pitchFamily="34" charset="0"/>
              <a:buChar char="•"/>
            </a:pPr>
            <a:r>
              <a:rPr lang="en-US" sz="3100" b="0" dirty="0"/>
              <a:t>P </a:t>
            </a:r>
            <a:r>
              <a:rPr lang="en-US" sz="3200" b="0" dirty="0">
                <a:latin typeface="Calibri" panose="020F0502020204030204" pitchFamily="34" charset="0"/>
              </a:rPr>
              <a:t>‒ </a:t>
            </a:r>
            <a:r>
              <a:rPr lang="en-US" sz="3100" b="0" dirty="0"/>
              <a:t>Tetralogy of Fallot.</a:t>
            </a:r>
          </a:p>
          <a:p>
            <a:pPr marL="628650" lvl="1" indent="-171450">
              <a:buFont typeface="Arial" panose="020B0604020202020204" pitchFamily="34" charset="0"/>
              <a:buChar char="•"/>
            </a:pPr>
            <a:r>
              <a:rPr lang="en-US" sz="3100" b="0" dirty="0"/>
              <a:t>L </a:t>
            </a:r>
            <a:r>
              <a:rPr lang="en-US" sz="3200" b="0" dirty="0">
                <a:latin typeface="Calibri" panose="020F0502020204030204" pitchFamily="34" charset="0"/>
              </a:rPr>
              <a:t>‒ </a:t>
            </a:r>
            <a:r>
              <a:rPr lang="en-US" sz="3100" b="0" dirty="0"/>
              <a:t>Bottle 2 hours ago.</a:t>
            </a:r>
          </a:p>
          <a:p>
            <a:pPr marL="628650" lvl="1" indent="-171450">
              <a:buFont typeface="Arial" panose="020B0604020202020204" pitchFamily="34" charset="0"/>
              <a:buChar char="•"/>
            </a:pPr>
            <a:r>
              <a:rPr lang="en-US" sz="3100" b="0" dirty="0"/>
              <a:t>E </a:t>
            </a:r>
            <a:r>
              <a:rPr lang="en-US" sz="3200" b="0" dirty="0">
                <a:latin typeface="Calibri" panose="020F0502020204030204" pitchFamily="34" charset="0"/>
              </a:rPr>
              <a:t>‒</a:t>
            </a:r>
            <a:r>
              <a:rPr lang="en-US" sz="3100" b="0" dirty="0"/>
              <a:t>Has gotten worse over the 20 minutes. </a:t>
            </a:r>
          </a:p>
          <a:p>
            <a:pPr marL="628650" lvl="1" indent="-171450">
              <a:buFont typeface="Arial" panose="020B0604020202020204" pitchFamily="34" charset="0"/>
              <a:buChar char="•"/>
            </a:pPr>
            <a:r>
              <a:rPr lang="en-US" sz="3100" b="0" dirty="0"/>
              <a:t>R </a:t>
            </a:r>
            <a:r>
              <a:rPr lang="en-US" sz="3200" b="0" dirty="0">
                <a:latin typeface="Calibri" panose="020F0502020204030204" pitchFamily="34" charset="0"/>
              </a:rPr>
              <a:t>‒ </a:t>
            </a:r>
            <a:r>
              <a:rPr lang="en-US" sz="3100" b="0" dirty="0"/>
              <a:t>History of tetralogy of Fallot and cyanosis.</a:t>
            </a:r>
          </a:p>
          <a:p>
            <a:pPr marL="171450" lvl="0" indent="-171450">
              <a:buFont typeface="Arial" panose="020B0604020202020204" pitchFamily="34" charset="0"/>
              <a:buChar char="•"/>
            </a:pPr>
            <a:r>
              <a:rPr lang="en-US" dirty="0"/>
              <a:t>Participant engagement</a:t>
            </a:r>
            <a:r>
              <a:rPr lang="en-US" b="1" dirty="0"/>
              <a:t>:</a:t>
            </a:r>
          </a:p>
          <a:p>
            <a:pPr marL="628650" lvl="1" indent="-171450">
              <a:buFont typeface="Arial" panose="020B0604020202020204" pitchFamily="34" charset="0"/>
              <a:buChar char="•"/>
            </a:pPr>
            <a:r>
              <a:rPr lang="en-US" dirty="0"/>
              <a:t>Discuss the importance to continuously reevaluate for further decline in perfusio</a:t>
            </a:r>
            <a:r>
              <a:rPr lang="en-US" b="0" dirty="0"/>
              <a:t>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Expand on additional measures that may be used to calm the patient.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Identify</a:t>
            </a:r>
            <a:r>
              <a:rPr lang="en-US" b="0" baseline="0" dirty="0"/>
              <a:t> m</a:t>
            </a:r>
            <a:r>
              <a:rPr lang="en-US" b="0" dirty="0"/>
              <a:t>ethods in which the caregiver can assist healthcare personnel.</a:t>
            </a:r>
          </a:p>
          <a:p>
            <a:pPr marL="565150" lvl="2" indent="-273050">
              <a:buSzPct val="80000"/>
              <a:buFont typeface="Wingdings" charset="2"/>
              <a:buChar char="§"/>
            </a:pPr>
            <a:endParaRPr lang="en-US" sz="31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08857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371600" y="1143000"/>
            <a:ext cx="4114800" cy="3086100"/>
          </a:xfrm>
          <a:ln/>
        </p:spPr>
      </p:sp>
      <p:sp>
        <p:nvSpPr>
          <p:cNvPr id="56322"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r>
              <a:rPr lang="en-US" b="0" dirty="0"/>
              <a:t>Instructor Notes</a:t>
            </a:r>
          </a:p>
          <a:p>
            <a:pPr marL="0" indent="0">
              <a:buFont typeface="Arial" panose="020B0604020202020204" pitchFamily="34" charset="0"/>
              <a:buNone/>
            </a:pPr>
            <a:endParaRPr lang="en-US" b="0" dirty="0"/>
          </a:p>
          <a:p>
            <a:pPr marL="171450" indent="-171450">
              <a:buFont typeface="Arial" panose="020B0604020202020204" pitchFamily="34" charset="0"/>
              <a:buChar char="•"/>
            </a:pPr>
            <a:r>
              <a:rPr lang="en-US" b="0" dirty="0"/>
              <a:t>Discuss what the vital signs tell us about the patient.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SpO</a:t>
            </a:r>
            <a:r>
              <a:rPr lang="en-US" sz="1200" b="0" kern="1200" baseline="-25000" dirty="0">
                <a:solidFill>
                  <a:schemeClr val="tx1"/>
                </a:solidFill>
                <a:effectLst/>
                <a:latin typeface="+mn-lt"/>
                <a:ea typeface="+mn-ea"/>
                <a:cs typeface="+mn-cs"/>
              </a:rPr>
              <a:t>2</a:t>
            </a:r>
            <a:r>
              <a:rPr lang="en-US" sz="1200" b="0" kern="1200" dirty="0">
                <a:solidFill>
                  <a:schemeClr val="tx1"/>
                </a:solidFill>
                <a:effectLst/>
                <a:latin typeface="+mn-lt"/>
                <a:ea typeface="+mn-ea"/>
                <a:cs typeface="+mn-cs"/>
              </a:rPr>
              <a:t>: 70% on room air</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He is hypoxic.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ECG indicates ST.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Diagnostics indicate that he is cyanotic due to history of tetralogy of Fallot.</a:t>
            </a:r>
          </a:p>
          <a:p>
            <a:pPr marL="171450" indent="-171450">
              <a:buFont typeface="Arial" panose="020B0604020202020204" pitchFamily="34" charset="0"/>
              <a:buChar char="•"/>
              <a:defRPr/>
            </a:pPr>
            <a:r>
              <a:rPr lang="en-US" b="0" dirty="0"/>
              <a:t>Participant engagement:</a:t>
            </a:r>
          </a:p>
          <a:p>
            <a:pPr marL="628650" lvl="1" indent="-171450">
              <a:buFont typeface="Arial" panose="020B0604020202020204" pitchFamily="34" charset="0"/>
              <a:buChar char="•"/>
              <a:defRPr/>
            </a:pPr>
            <a:r>
              <a:rPr lang="en-US" b="0" dirty="0"/>
              <a:t>Discuss expected typical vital signs for age.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Baseline oxygen saturation level for this patient is 82%. </a:t>
            </a:r>
          </a:p>
          <a:p>
            <a:pPr marL="0" indent="0">
              <a:buFont typeface="Arial"/>
              <a:buNone/>
              <a:defRPr/>
            </a:pPr>
            <a:endParaRPr lang="en-US" dirty="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85372" indent="-302066" eaLnBrk="0" hangingPunct="0">
              <a:defRPr sz="2500">
                <a:solidFill>
                  <a:schemeClr val="tx1"/>
                </a:solidFill>
                <a:latin typeface="Arial" panose="020B0604020202020204" pitchFamily="34" charset="0"/>
                <a:ea typeface="ＭＳ Ｐゴシック" panose="020B0600070205080204" pitchFamily="34" charset="-128"/>
              </a:defRPr>
            </a:lvl2pPr>
            <a:lvl3pPr marL="1208265" indent="-241653" eaLnBrk="0" hangingPunct="0">
              <a:defRPr sz="2500">
                <a:solidFill>
                  <a:schemeClr val="tx1"/>
                </a:solidFill>
                <a:latin typeface="Arial" panose="020B0604020202020204" pitchFamily="34" charset="0"/>
                <a:ea typeface="ＭＳ Ｐゴシック" panose="020B0600070205080204" pitchFamily="34" charset="-128"/>
              </a:defRPr>
            </a:lvl3pPr>
            <a:lvl4pPr marL="1691571" indent="-241653" eaLnBrk="0" hangingPunct="0">
              <a:defRPr sz="2500">
                <a:solidFill>
                  <a:schemeClr val="tx1"/>
                </a:solidFill>
                <a:latin typeface="Arial" panose="020B0604020202020204" pitchFamily="34" charset="0"/>
                <a:ea typeface="ＭＳ Ｐゴシック" panose="020B0600070205080204" pitchFamily="34" charset="-128"/>
              </a:defRPr>
            </a:lvl4pPr>
            <a:lvl5pPr marL="2174878" indent="-241653" eaLnBrk="0" hangingPunct="0">
              <a:defRPr sz="25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eaLnBrk="1" hangingPunct="1"/>
            <a:fld id="{851E97FA-2DDF-453C-BAE1-9B1A1A1B3656}" type="slidenum">
              <a:rPr lang="en-US" altLang="en-US" sz="1300">
                <a:solidFill>
                  <a:prstClr val="black"/>
                </a:solidFill>
              </a:rPr>
              <a:pPr eaLnBrk="1" hangingPunct="1"/>
              <a:t>43</a:t>
            </a:fld>
            <a:endParaRPr lang="en-US" altLang="en-US" sz="1300" dirty="0">
              <a:solidFill>
                <a:prstClr val="black"/>
              </a:solidFill>
            </a:endParaRPr>
          </a:p>
        </p:txBody>
      </p:sp>
    </p:spTree>
    <p:extLst>
      <p:ext uri="{BB962C8B-B14F-4D97-AF65-F5344CB8AC3E}">
        <p14:creationId xmlns:p14="http://schemas.microsoft.com/office/powerpoint/2010/main" val="13152596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normAutofit fontScale="92500" lnSpcReduction="10000"/>
          </a:bodyPr>
          <a:lstStyle/>
          <a:p>
            <a:r>
              <a:rPr lang="en-US" b="0" dirty="0"/>
              <a:t>Instructor Notes</a:t>
            </a:r>
          </a:p>
          <a:p>
            <a:endParaRPr lang="en-US" b="0" dirty="0"/>
          </a:p>
          <a:p>
            <a:r>
              <a:rPr lang="en-US" b="0" i="1" dirty="0"/>
              <a:t>*Ask students: Given the age of this child, would you perform a head-to-toe or toe-to-head assessment?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indent="-171450">
              <a:buFont typeface="Arial" panose="020B0604020202020204" pitchFamily="34" charset="0"/>
              <a:buChar char="•"/>
            </a:pPr>
            <a:r>
              <a:rPr lang="en-US" b="1" dirty="0"/>
              <a:t>HEENT</a:t>
            </a:r>
          </a:p>
          <a:p>
            <a:pPr marL="628650" lvl="1" indent="-171450">
              <a:buFont typeface="Arial" panose="020B0604020202020204" pitchFamily="34" charset="0"/>
              <a:buChar char="•"/>
            </a:pPr>
            <a:r>
              <a:rPr lang="en-US" dirty="0"/>
              <a:t>Head: Unremarkable</a:t>
            </a:r>
          </a:p>
          <a:p>
            <a:pPr marL="628650" lvl="1" indent="-171450">
              <a:buFont typeface="Arial" panose="020B0604020202020204" pitchFamily="34" charset="0"/>
              <a:buChar char="•"/>
            </a:pPr>
            <a:r>
              <a:rPr lang="en-US" dirty="0"/>
              <a:t>Eyes: PERRL</a:t>
            </a:r>
          </a:p>
          <a:p>
            <a:pPr marL="628650" lvl="1" indent="-171450">
              <a:buFont typeface="Arial" panose="020B0604020202020204" pitchFamily="34" charset="0"/>
              <a:buChar char="•"/>
            </a:pPr>
            <a:r>
              <a:rPr lang="en-US" dirty="0"/>
              <a:t>Ears: Unremarkable</a:t>
            </a:r>
          </a:p>
          <a:p>
            <a:pPr marL="628650" lvl="1" indent="-171450">
              <a:buFont typeface="Arial" panose="020B0604020202020204" pitchFamily="34" charset="0"/>
              <a:buChar char="•"/>
            </a:pPr>
            <a:r>
              <a:rPr lang="en-US" dirty="0"/>
              <a:t>Nose: </a:t>
            </a:r>
            <a:r>
              <a:rPr lang="en-US" sz="1200" dirty="0">
                <a:solidFill>
                  <a:prstClr val="black"/>
                </a:solidFill>
                <a:latin typeface="+mn-lt"/>
              </a:rPr>
              <a:t>Unremarkable</a:t>
            </a:r>
          </a:p>
          <a:p>
            <a:pPr marL="628650" lvl="1" indent="-171450">
              <a:buFont typeface="Arial" panose="020B0604020202020204" pitchFamily="34" charset="0"/>
              <a:buChar char="•"/>
            </a:pPr>
            <a:r>
              <a:rPr lang="en-US" dirty="0"/>
              <a:t>Throat: Unremarkable</a:t>
            </a:r>
          </a:p>
          <a:p>
            <a:pPr marL="171450" indent="-171450">
              <a:buFont typeface="Arial" panose="020B0604020202020204" pitchFamily="34" charset="0"/>
              <a:buChar char="•"/>
            </a:pPr>
            <a:r>
              <a:rPr lang="en-US" b="1" dirty="0"/>
              <a:t>Heart and lungs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rPr>
              <a:t>Lung sounds, grunting when he breathes. Heart sounds reveal murmur.</a:t>
            </a:r>
          </a:p>
          <a:p>
            <a:pPr marL="171450" indent="-171450">
              <a:buFont typeface="Arial" panose="020B0604020202020204" pitchFamily="34" charset="0"/>
              <a:buChar char="•"/>
            </a:pPr>
            <a:r>
              <a:rPr lang="en-US" b="1" dirty="0"/>
              <a:t>Neuro</a:t>
            </a:r>
          </a:p>
          <a:p>
            <a:pPr marL="628650" lvl="1" indent="-171450">
              <a:buFont typeface="Arial" panose="020B0604020202020204" pitchFamily="34" charset="0"/>
              <a:buChar char="•"/>
            </a:pPr>
            <a:r>
              <a:rPr lang="en-US" dirty="0"/>
              <a:t>Circulation, motor, and sensory (CMS) intact.</a:t>
            </a:r>
          </a:p>
          <a:p>
            <a:pPr marL="171450" indent="-171450">
              <a:buFont typeface="Arial" panose="020B0604020202020204" pitchFamily="34" charset="0"/>
              <a:buChar char="•"/>
            </a:pPr>
            <a:r>
              <a:rPr lang="en-US" b="1" dirty="0"/>
              <a:t>Abdomen and pelvis:</a:t>
            </a:r>
          </a:p>
          <a:p>
            <a:pPr marL="628650" lvl="1" indent="-171450">
              <a:buFont typeface="Arial" panose="020B0604020202020204" pitchFamily="34" charset="0"/>
              <a:buChar char="•"/>
            </a:pPr>
            <a:r>
              <a:rPr lang="en-US" dirty="0"/>
              <a:t>Soft, nontender. Bowel sounds are normal.</a:t>
            </a:r>
          </a:p>
          <a:p>
            <a:pPr marL="171450" indent="-171450">
              <a:buFont typeface="Arial" panose="020B0604020202020204" pitchFamily="34" charset="0"/>
              <a:buChar char="•"/>
            </a:pPr>
            <a:r>
              <a:rPr lang="en-US" b="1" dirty="0"/>
              <a:t>Upper extremities</a:t>
            </a:r>
          </a:p>
          <a:p>
            <a:pPr marL="628650" lvl="1" indent="-171450">
              <a:buFont typeface="Arial" panose="020B0604020202020204" pitchFamily="34" charset="0"/>
              <a:buChar char="•"/>
            </a:pPr>
            <a:r>
              <a:rPr lang="en-US" dirty="0"/>
              <a:t>Unremarkable. </a:t>
            </a:r>
            <a:r>
              <a:rPr lang="en-US" b="0" dirty="0"/>
              <a:t>C</a:t>
            </a:r>
            <a:r>
              <a:rPr lang="en-US" sz="1200" b="0" dirty="0">
                <a:ea typeface="Times New Roman" panose="02020603050405020304" pitchFamily="18" charset="0"/>
              </a:rPr>
              <a:t>apillary refill time is 3 seconds. </a:t>
            </a:r>
            <a:endParaRPr lang="en-US" b="0" dirty="0"/>
          </a:p>
          <a:p>
            <a:pPr marL="171450" indent="-171450">
              <a:buFont typeface="Arial" panose="020B0604020202020204" pitchFamily="34" charset="0"/>
              <a:buChar char="•"/>
            </a:pPr>
            <a:r>
              <a:rPr lang="en-US" b="1" dirty="0"/>
              <a:t>Lower extremities</a:t>
            </a:r>
          </a:p>
          <a:p>
            <a:pPr marL="628650" lvl="1" indent="-171450">
              <a:buFont typeface="Arial" panose="020B0604020202020204" pitchFamily="34" charset="0"/>
              <a:buChar char="•"/>
            </a:pPr>
            <a:r>
              <a:rPr lang="en-US" dirty="0"/>
              <a:t>Unremarkable</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74E427-9911-4858-A637-FB4CBC46EF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89442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Instructor Notes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Ask students how they would treat this patient according to their local protocol and scope of practice.</a:t>
            </a:r>
          </a:p>
          <a:p>
            <a:pPr marL="628650" lvl="1" indent="-171450">
              <a:buFont typeface="Arial" panose="020B0604020202020204" pitchFamily="34" charset="0"/>
              <a:buChar char="•"/>
            </a:pPr>
            <a:r>
              <a:rPr lang="en-US" sz="1200" b="0" dirty="0">
                <a:ln/>
                <a:solidFill>
                  <a:schemeClr val="accent4"/>
                </a:solidFill>
              </a:rPr>
              <a:t>Patient Management:</a:t>
            </a:r>
          </a:p>
          <a:p>
            <a:pPr marL="914400" lvl="1" indent="-457200">
              <a:buFont typeface="Arial" panose="020B0604020202020204" pitchFamily="34" charset="0"/>
              <a:buChar char="•"/>
            </a:pPr>
            <a:r>
              <a:rPr lang="en-US" sz="1200" b="0" dirty="0">
                <a:ln/>
                <a:solidFill>
                  <a:schemeClr val="accent4"/>
                </a:solidFill>
              </a:rPr>
              <a:t>What are your goals for this patient?</a:t>
            </a:r>
          </a:p>
          <a:p>
            <a:pPr marL="1085850" lvl="2" indent="-171450">
              <a:buFont typeface="Arial" panose="020B0604020202020204" pitchFamily="34" charset="0"/>
              <a:buChar char="•"/>
            </a:pPr>
            <a:r>
              <a:rPr lang="en-US" dirty="0"/>
              <a:t>Primary goal should be to improve circulation</a:t>
            </a:r>
          </a:p>
          <a:p>
            <a:pPr marL="1543050" lvl="3" indent="-171450">
              <a:buFont typeface="Arial" panose="020B0604020202020204" pitchFamily="34" charset="0"/>
              <a:buChar char="•"/>
            </a:pPr>
            <a:r>
              <a:rPr lang="en-US" dirty="0"/>
              <a:t>Calming the patient </a:t>
            </a:r>
          </a:p>
          <a:p>
            <a:pPr marL="1543050" lvl="3" indent="-171450">
              <a:buFont typeface="Arial" panose="020B0604020202020204" pitchFamily="34" charset="0"/>
              <a:buChar char="•"/>
            </a:pPr>
            <a:r>
              <a:rPr lang="en-US" dirty="0"/>
              <a:t>Establish IV en route saline lock.</a:t>
            </a:r>
          </a:p>
          <a:p>
            <a:pPr marL="1543050" lvl="3" indent="-171450">
              <a:buFont typeface="Arial" panose="020B0604020202020204" pitchFamily="34" charset="0"/>
              <a:buChar char="•"/>
            </a:pPr>
            <a:r>
              <a:rPr lang="en-US" dirty="0"/>
              <a:t>Place child knee to chest. </a:t>
            </a:r>
          </a:p>
          <a:p>
            <a:pPr marL="2000250" lvl="4" indent="-171450">
              <a:buFont typeface="Arial" panose="020B0604020202020204" pitchFamily="34" charset="0"/>
              <a:buChar char="•"/>
            </a:pPr>
            <a:r>
              <a:rPr lang="en-US" dirty="0"/>
              <a:t>This helps to increase systemic vascular resistance, thereby reducing the right-to-left shunt and resulting in more blood flow through the lungs.</a:t>
            </a:r>
          </a:p>
          <a:p>
            <a:pPr marL="1543050" lvl="3" indent="-171450">
              <a:buFont typeface="Arial" panose="020B0604020202020204" pitchFamily="34" charset="0"/>
              <a:buChar char="•"/>
            </a:pPr>
            <a:r>
              <a:rPr lang="en-US" dirty="0"/>
              <a:t>Place on cardiac and respiratory monitor.</a:t>
            </a:r>
          </a:p>
          <a:p>
            <a:pPr marL="1543050" lvl="3" indent="-171450">
              <a:buFont typeface="Arial" panose="020B0604020202020204" pitchFamily="34" charset="0"/>
              <a:buChar char="•"/>
            </a:pPr>
            <a:r>
              <a:rPr lang="en-US" dirty="0"/>
              <a:t>Patient can be treated with IV morphine. </a:t>
            </a:r>
          </a:p>
          <a:p>
            <a:pPr marL="2000250" lvl="4" indent="-171450">
              <a:buFont typeface="Arial" panose="020B0604020202020204" pitchFamily="34" charset="0"/>
              <a:buChar char="•"/>
            </a:pPr>
            <a:r>
              <a:rPr lang="en-US" dirty="0"/>
              <a:t>IV 0.05 - 0.2 mg/kg/dose (Max: 2 - 4 mg)</a:t>
            </a:r>
          </a:p>
          <a:p>
            <a:pPr marL="1543050" lvl="3" indent="-171450">
              <a:buFont typeface="Arial" panose="020B0604020202020204" pitchFamily="34" charset="0"/>
              <a:buChar char="•"/>
            </a:pPr>
            <a:r>
              <a:rPr lang="en-US" dirty="0"/>
              <a:t>Transport to pediatric receiving facility or critical care center based on local policy.</a:t>
            </a:r>
          </a:p>
          <a:p>
            <a:pPr marL="628650" lvl="1" indent="-171450">
              <a:buFont typeface="Arial" panose="020B0604020202020204" pitchFamily="34" charset="0"/>
              <a:buChar char="•"/>
            </a:pPr>
            <a:r>
              <a:rPr lang="en-US" dirty="0"/>
              <a:t>What conditions are part of your potential differential diagnosis?</a:t>
            </a:r>
          </a:p>
          <a:p>
            <a:pPr marL="1543050" lvl="3" indent="-171450">
              <a:buFont typeface="Arial" panose="020B0604020202020204" pitchFamily="34" charset="0"/>
              <a:buChar char="•"/>
            </a:pPr>
            <a:r>
              <a:rPr lang="en-US" dirty="0"/>
              <a:t>Congenital heart defect</a:t>
            </a:r>
          </a:p>
          <a:p>
            <a:pPr marL="1543050" lvl="3" indent="-171450">
              <a:buFont typeface="Arial" panose="020B0604020202020204" pitchFamily="34" charset="0"/>
              <a:buChar char="•"/>
            </a:pPr>
            <a:r>
              <a:rPr lang="en-US" dirty="0"/>
              <a:t>URI</a:t>
            </a:r>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7165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31774">
              <a:defRPr/>
            </a:pPr>
            <a:r>
              <a:rPr lang="en-US" dirty="0"/>
              <a:t>Instructor </a:t>
            </a:r>
            <a:r>
              <a:rPr lang="en-US" b="0" dirty="0"/>
              <a:t>Notes </a:t>
            </a:r>
          </a:p>
          <a:p>
            <a:pPr defTabSz="931774">
              <a:defRPr/>
            </a:pPr>
            <a:endParaRPr lang="en-US" b="1" dirty="0"/>
          </a:p>
          <a:p>
            <a:pPr marL="171450" indent="-171450" defTabSz="931774">
              <a:buFont typeface="Arial" panose="020B0604020202020204" pitchFamily="34" charset="0"/>
              <a:buChar char="•"/>
              <a:defRPr/>
            </a:pPr>
            <a:r>
              <a:rPr lang="en-US" dirty="0"/>
              <a:t>Discuss the ongoing management options based on scope of practice and local </a:t>
            </a:r>
            <a:r>
              <a:rPr lang="en-US" b="0" dirty="0"/>
              <a:t>protocols.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Reassess the patient’s circulatory status throughout transport.</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Child was kept calm.</a:t>
            </a:r>
            <a:endParaRPr lang="en-US" b="0" dirty="0"/>
          </a:p>
          <a:p>
            <a:pPr marL="628650" lvl="1" indent="-171450">
              <a:buFont typeface="Arial" panose="020B0604020202020204" pitchFamily="34" charset="0"/>
              <a:buChar char="•"/>
            </a:pPr>
            <a:r>
              <a:rPr lang="en-US" b="0" dirty="0"/>
              <a:t>Knees to chest increased systemic vascular resistance.</a:t>
            </a:r>
          </a:p>
          <a:p>
            <a:pPr marL="628650" lvl="1" indent="-171450">
              <a:buFont typeface="Arial" panose="020B0604020202020204" pitchFamily="34" charset="0"/>
              <a:buChar char="•"/>
            </a:pPr>
            <a:r>
              <a:rPr lang="en-US" b="0" dirty="0"/>
              <a:t>Gave IV morphine. Morphine helps to decrease pulmonary pressures. </a:t>
            </a:r>
          </a:p>
          <a:p>
            <a:pPr marL="628650" lvl="1" indent="-171450" defTabSz="931774">
              <a:buFont typeface="Arial" panose="020B0604020202020204" pitchFamily="34" charset="0"/>
              <a:buChar char="•"/>
              <a:defRPr/>
            </a:pPr>
            <a:r>
              <a:rPr lang="en-US" sz="1200" b="0" kern="1200" dirty="0">
                <a:solidFill>
                  <a:schemeClr val="tx1"/>
                </a:solidFill>
                <a:effectLst/>
                <a:latin typeface="+mn-lt"/>
                <a:ea typeface="+mn-ea"/>
                <a:cs typeface="+mn-cs"/>
              </a:rPr>
              <a:t>Patient status improves during transport. </a:t>
            </a:r>
          </a:p>
          <a:p>
            <a:pPr marL="628650" lvl="1" indent="-171450" defTabSz="931774">
              <a:buFont typeface="Arial" panose="020B0604020202020204" pitchFamily="34" charset="0"/>
              <a:buChar char="•"/>
              <a:defRPr/>
            </a:pPr>
            <a:r>
              <a:rPr lang="en-US" sz="1200" b="0" kern="1200" dirty="0">
                <a:solidFill>
                  <a:schemeClr val="tx1"/>
                </a:solidFill>
                <a:effectLst/>
                <a:latin typeface="+mn-lt"/>
                <a:ea typeface="+mn-ea"/>
                <a:cs typeface="+mn-cs"/>
              </a:rPr>
              <a:t>There are no further changes during transport to the emergency department. </a:t>
            </a:r>
            <a:endParaRPr lang="en-US" b="0" dirty="0"/>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Where is the most appropriate treatment destination and why?</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Discuss transportation destination options for pediatrics in your region. </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Share with students when and if it would be appropriate to bypass certain facilities for this patient, per local protocols.</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This patient should be transported to the closest appropriate facility with pediatric cardiac capabilities. </a:t>
            </a: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How would you safely transport this child in your ambulance?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Discuss policies and procedures for transporting pediatrics in your region.</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This patient was restrained in a car seat to the stretcher safely.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12146E-B839-164B-9975-6846FA04A511}" type="slidenum">
              <a:rPr lang="en-US" smtClean="0"/>
              <a:pPr/>
              <a:t>46</a:t>
            </a:fld>
            <a:endParaRPr lang="en-US" dirty="0"/>
          </a:p>
        </p:txBody>
      </p:sp>
    </p:spTree>
    <p:extLst>
      <p:ext uri="{BB962C8B-B14F-4D97-AF65-F5344CB8AC3E}">
        <p14:creationId xmlns:p14="http://schemas.microsoft.com/office/powerpoint/2010/main" val="27099309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Tetralogy of Fallot is the most common cyanotic heart condition in children who have survived untreated beyond the neonatal age, with the need for an intervention in the first year of life. </a:t>
            </a:r>
          </a:p>
          <a:p>
            <a:pPr marL="628650" lvl="1" indent="-171450">
              <a:buFont typeface="Arial" panose="020B0604020202020204" pitchFamily="34" charset="0"/>
              <a:buChar char="•"/>
            </a:pPr>
            <a:r>
              <a:rPr lang="en-US" dirty="0"/>
              <a:t>Accounts for 7% to 10% of congenital defects, affecting males and females equally and occurring in 3 to 5 of every 10,000 live births.</a:t>
            </a:r>
          </a:p>
          <a:p>
            <a:pPr marL="171450" lvl="0" indent="-171450">
              <a:buFont typeface="Arial" panose="020B0604020202020204" pitchFamily="34" charset="0"/>
              <a:buChar char="•"/>
            </a:pPr>
            <a:r>
              <a:rPr lang="en-US" sz="3200" dirty="0"/>
              <a:t>Case closure</a:t>
            </a:r>
          </a:p>
          <a:p>
            <a:pPr marL="628650" lvl="1" indent="-171450">
              <a:buFont typeface="Arial" panose="020B0604020202020204" pitchFamily="34" charset="0"/>
              <a:buChar char="•"/>
            </a:pPr>
            <a:r>
              <a:rPr lang="en-US" sz="2000" dirty="0"/>
              <a:t>Child was transported to </a:t>
            </a:r>
            <a:r>
              <a:rPr lang="en-US" sz="2000" b="0" dirty="0"/>
              <a:t>a specialty hospital.</a:t>
            </a:r>
          </a:p>
          <a:p>
            <a:pPr marL="628650" lvl="1" indent="-171450">
              <a:buFont typeface="Arial" panose="020B0604020202020204" pitchFamily="34" charset="0"/>
              <a:buChar char="•"/>
            </a:pPr>
            <a:r>
              <a:rPr lang="en-US" sz="2000" b="0" dirty="0"/>
              <a:t>At the hospital, the child was stabilized and heart surgery was scheduled.</a:t>
            </a:r>
          </a:p>
          <a:p>
            <a:pPr marL="628650" lvl="1" indent="-171450">
              <a:buFont typeface="Arial" panose="020B0604020202020204" pitchFamily="34" charset="0"/>
              <a:buChar char="•"/>
            </a:pPr>
            <a:r>
              <a:rPr lang="en-US" sz="2000" dirty="0"/>
              <a:t>The surgeon placed a temporary shunt to provide an additional pathway for blood to travel to the lungs for oxygen while awaiting full </a:t>
            </a:r>
            <a:r>
              <a:rPr lang="en-US" sz="2000" b="0" dirty="0"/>
              <a:t>repair.</a:t>
            </a:r>
          </a:p>
          <a:p>
            <a:pPr marL="628650" lvl="1" indent="-171450">
              <a:buFont typeface="Arial" panose="020B0604020202020204" pitchFamily="34" charset="0"/>
              <a:buChar char="•"/>
            </a:pPr>
            <a:r>
              <a:rPr lang="en-US" sz="2000" b="0" dirty="0"/>
              <a:t>The child received a full repair surgery at a later date.</a:t>
            </a:r>
          </a:p>
          <a:p>
            <a:pPr marL="1085850" lvl="2" indent="-171450">
              <a:buFont typeface="Arial" panose="020B0604020202020204" pitchFamily="34" charset="0"/>
              <a:buChar char="•"/>
            </a:pPr>
            <a:r>
              <a:rPr lang="en-US" b="0" dirty="0"/>
              <a:t>The predicted 30-day survivorship after repair is 90% to 99% </a:t>
            </a:r>
          </a:p>
          <a:p>
            <a:pPr marL="1085850" lvl="2" indent="-171450">
              <a:buFont typeface="Arial" panose="020B0604020202020204" pitchFamily="34" charset="0"/>
              <a:buChar char="•"/>
            </a:pPr>
            <a:r>
              <a:rPr lang="en-US" sz="2000" b="0" dirty="0"/>
              <a:t>The child made a full recovery 6 weeks after repair surgery.</a:t>
            </a:r>
          </a:p>
        </p:txBody>
      </p:sp>
      <p:sp>
        <p:nvSpPr>
          <p:cNvPr id="4" name="Slide Number Placeholder 3"/>
          <p:cNvSpPr>
            <a:spLocks noGrp="1"/>
          </p:cNvSpPr>
          <p:nvPr>
            <p:ph type="sldNum" sz="quarter" idx="5"/>
          </p:nvPr>
        </p:nvSpPr>
        <p:spPr/>
        <p:txBody>
          <a:bodyPr/>
          <a:lstStyle/>
          <a:p>
            <a:fld id="{0806351A-5C22-4CB6-AFB9-923ABF2A3A6C}" type="slidenum">
              <a:rPr lang="en-US" smtClean="0"/>
              <a:t>47</a:t>
            </a:fld>
            <a:endParaRPr lang="en-US" dirty="0"/>
          </a:p>
        </p:txBody>
      </p:sp>
    </p:spTree>
    <p:extLst>
      <p:ext uri="{BB962C8B-B14F-4D97-AF65-F5344CB8AC3E}">
        <p14:creationId xmlns:p14="http://schemas.microsoft.com/office/powerpoint/2010/main" val="17271292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eaLnBrk="1" hangingPunct="1">
              <a:spcBef>
                <a:spcPct val="0"/>
              </a:spcBef>
            </a:pPr>
            <a:r>
              <a:rPr lang="en-US" dirty="0">
                <a:latin typeface="Calibri" charset="0"/>
              </a:rPr>
              <a:t>Instructor Notes</a:t>
            </a:r>
          </a:p>
          <a:p>
            <a:pPr eaLnBrk="1" hangingPunct="1">
              <a:spcBef>
                <a:spcPct val="0"/>
              </a:spcBef>
            </a:pPr>
            <a:endParaRPr lang="en-US" dirty="0">
              <a:latin typeface="Calibri" charset="0"/>
            </a:endParaRPr>
          </a:p>
          <a:p>
            <a:pPr marL="171450" lvl="0" indent="-171450">
              <a:buFont typeface="Arial" panose="020B0604020202020204" pitchFamily="34" charset="0"/>
              <a:buChar char="•"/>
            </a:pPr>
            <a:r>
              <a:rPr lang="en-US" dirty="0"/>
              <a:t>Know what is in your OB </a:t>
            </a:r>
            <a:r>
              <a:rPr lang="en-US" b="0" dirty="0"/>
              <a:t>kit.</a:t>
            </a:r>
          </a:p>
          <a:p>
            <a:pPr marL="171450" lvl="0" indent="-171450">
              <a:spcBef>
                <a:spcPct val="0"/>
              </a:spcBef>
              <a:buFont typeface="Arial" panose="020B0604020202020204" pitchFamily="34" charset="0"/>
              <a:buChar char="•"/>
            </a:pPr>
            <a:r>
              <a:rPr lang="en-US" b="0" dirty="0">
                <a:latin typeface="Calibri" charset="0"/>
              </a:rPr>
              <a:t>Recognize OB and neonate complications</a:t>
            </a:r>
            <a:r>
              <a:rPr lang="en-US" b="0" dirty="0"/>
              <a:t>.</a:t>
            </a:r>
            <a:endParaRPr lang="en-US" b="0" dirty="0">
              <a:latin typeface="Calibri" charset="0"/>
            </a:endParaRPr>
          </a:p>
          <a:p>
            <a:pPr marL="171450" lvl="0" indent="-171450">
              <a:spcBef>
                <a:spcPct val="0"/>
              </a:spcBef>
              <a:buFont typeface="Arial" panose="020B0604020202020204" pitchFamily="34" charset="0"/>
              <a:buChar char="•"/>
            </a:pPr>
            <a:r>
              <a:rPr lang="en-US" b="0" dirty="0">
                <a:latin typeface="Calibri" charset="0"/>
              </a:rPr>
              <a:t>Do not forget about caring for the mother post delivery</a:t>
            </a:r>
            <a:r>
              <a:rPr lang="en-US" b="0" dirty="0"/>
              <a:t>.</a:t>
            </a:r>
            <a:endParaRPr lang="en-US" b="0" dirty="0">
              <a:latin typeface="Calibri" charset="0"/>
            </a:endParaRPr>
          </a:p>
          <a:p>
            <a:pPr marL="171450" lvl="0" indent="-171450">
              <a:spcBef>
                <a:spcPct val="0"/>
              </a:spcBef>
              <a:buFont typeface="Arial" panose="020B0604020202020204" pitchFamily="34" charset="0"/>
              <a:buChar char="•"/>
            </a:pPr>
            <a:r>
              <a:rPr lang="en-US" b="0" dirty="0">
                <a:latin typeface="Calibri" charset="0"/>
              </a:rPr>
              <a:t>Prompt recognition and management of congenital heart defects could reduce recovery times and improve patient outcome!</a:t>
            </a:r>
          </a:p>
          <a:p>
            <a:pPr marL="171450" lvl="0" indent="-171450">
              <a:spcBef>
                <a:spcPct val="0"/>
              </a:spcBef>
              <a:buFont typeface="Arial" panose="020B0604020202020204" pitchFamily="34" charset="0"/>
              <a:buChar char="•"/>
            </a:pPr>
            <a:r>
              <a:rPr lang="en-US" b="0" dirty="0">
                <a:latin typeface="Calibri" charset="0"/>
              </a:rPr>
              <a:t>Coming up, Lesson 10: </a:t>
            </a:r>
            <a:r>
              <a:rPr lang="en-US" b="0" dirty="0"/>
              <a:t>Children with Special Healthcare Needs.</a:t>
            </a:r>
            <a:endParaRPr lang="en-US" b="0" dirty="0">
              <a:latin typeface="Calibri" charset="0"/>
            </a:endParaRPr>
          </a:p>
          <a:p>
            <a:pPr marL="628650" lvl="1" indent="-171450" eaLnBrk="1" hangingPunct="1">
              <a:spcBef>
                <a:spcPct val="0"/>
              </a:spcBef>
              <a:buFont typeface="Arial" panose="020B0604020202020204" pitchFamily="34" charset="0"/>
              <a:buChar char="•"/>
            </a:pPr>
            <a:endParaRPr lang="en-US" dirty="0">
              <a:latin typeface="Calibri" charset="0"/>
            </a:endParaRPr>
          </a:p>
          <a:p>
            <a:endParaRPr lang="en-US" dirty="0"/>
          </a:p>
        </p:txBody>
      </p:sp>
      <p:sp>
        <p:nvSpPr>
          <p:cNvPr id="4" name="Slide Number Placeholder 3"/>
          <p:cNvSpPr>
            <a:spLocks noGrp="1"/>
          </p:cNvSpPr>
          <p:nvPr>
            <p:ph type="sldNum" sz="quarter" idx="10"/>
          </p:nvPr>
        </p:nvSpPr>
        <p:spPr/>
        <p:txBody>
          <a:bodyPr/>
          <a:lstStyle/>
          <a:p>
            <a:fld id="{2B2225B7-14D2-4B83-9463-E78E66ECF1B1}" type="slidenum">
              <a:rPr lang="en-US" smtClean="0"/>
              <a:t>48</a:t>
            </a:fld>
            <a:endParaRPr lang="en-US" dirty="0"/>
          </a:p>
        </p:txBody>
      </p:sp>
    </p:spTree>
    <p:extLst>
      <p:ext uri="{BB962C8B-B14F-4D97-AF65-F5344CB8AC3E}">
        <p14:creationId xmlns:p14="http://schemas.microsoft.com/office/powerpoint/2010/main" val="40781032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charset="0"/>
              </a:rPr>
              <a:t>Allow time for a question-and-answer session about the topics presented in the lesson. </a:t>
            </a:r>
          </a:p>
          <a:p>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49</a:t>
            </a:fld>
            <a:endParaRPr lang="en-US" dirty="0"/>
          </a:p>
        </p:txBody>
      </p:sp>
    </p:spTree>
    <p:extLst>
      <p:ext uri="{BB962C8B-B14F-4D97-AF65-F5344CB8AC3E}">
        <p14:creationId xmlns:p14="http://schemas.microsoft.com/office/powerpoint/2010/main" val="34579742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EEECFBC-FB4D-9945-A4FF-28E342055AC3}"/>
              </a:ext>
            </a:extLst>
          </p:cNvPr>
          <p:cNvSpPr/>
          <p:nvPr userDrawn="1"/>
        </p:nvSpPr>
        <p:spPr>
          <a:xfrm>
            <a:off x="0" y="6503670"/>
            <a:ext cx="9144000" cy="184666"/>
          </a:xfrm>
          <a:prstGeom prst="rect">
            <a:avLst/>
          </a:prstGeom>
        </p:spPr>
        <p:txBody>
          <a:bodyPr wrap="square">
            <a:spAutoFit/>
          </a:bodyPr>
          <a:lstStyle/>
          <a:p>
            <a:pPr algn="ctr"/>
            <a:r>
              <a:rPr lang="en-US" sz="600" dirty="0">
                <a:solidFill>
                  <a:srgbClr val="6E6E71">
                    <a:lumMod val="50000"/>
                  </a:srgb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371402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1E3BDFD-7FA5-2143-88E5-0CEE0A6011AD}"/>
              </a:ext>
            </a:extLst>
          </p:cNvPr>
          <p:cNvSpPr/>
          <p:nvPr userDrawn="1"/>
        </p:nvSpPr>
        <p:spPr>
          <a:xfrm>
            <a:off x="0" y="6503670"/>
            <a:ext cx="9144000" cy="184666"/>
          </a:xfrm>
          <a:prstGeom prst="rect">
            <a:avLst/>
          </a:prstGeom>
        </p:spPr>
        <p:txBody>
          <a:bodyPr wrap="square">
            <a:spAutoFit/>
          </a:bodyPr>
          <a:lstStyle/>
          <a:p>
            <a:pPr algn="ctr"/>
            <a:r>
              <a:rPr lang="en-US" sz="600">
                <a:solidFill>
                  <a:srgbClr val="4196D7"/>
                </a:solidFill>
                <a:latin typeface="Arial" panose="020B0604020202020204" pitchFamily="34" charset="0"/>
                <a:cs typeface="Arial" panose="020B0604020202020204" pitchFamily="34" charset="0"/>
              </a:rPr>
              <a:t>Copyright © 2021 by Public Safety Group, A Division of Jones &amp; Bartlett Learning. </a:t>
            </a:r>
            <a:r>
              <a:rPr lang="en-US" sz="600" err="1">
                <a:solidFill>
                  <a:srgbClr val="4196D7"/>
                </a:solidFill>
                <a:latin typeface="Arial" panose="020B0604020202020204" pitchFamily="34" charset="0"/>
                <a:cs typeface="Arial" panose="020B0604020202020204" pitchFamily="34" charset="0"/>
              </a:rPr>
              <a:t>www.psglearning.com</a:t>
            </a:r>
            <a:r>
              <a:rPr lang="en-US" sz="600">
                <a:solidFill>
                  <a:srgbClr val="4196D7"/>
                </a:solidFill>
                <a:latin typeface="Arial" panose="020B0604020202020204" pitchFamily="34" charset="0"/>
                <a:cs typeface="Arial" panose="020B0604020202020204" pitchFamily="34" charset="0"/>
              </a:rPr>
              <a:t>. Background texture © </a:t>
            </a:r>
            <a:r>
              <a:rPr lang="en-US" sz="600" err="1">
                <a:solidFill>
                  <a:srgbClr val="4196D7"/>
                </a:solidFill>
                <a:latin typeface="Arial" panose="020B0604020202020204" pitchFamily="34" charset="0"/>
                <a:cs typeface="Arial" panose="020B0604020202020204" pitchFamily="34" charset="0"/>
              </a:rPr>
              <a:t>Bunphot</a:t>
            </a:r>
            <a:r>
              <a:rPr lang="en-US" sz="600">
                <a:solidFill>
                  <a:srgbClr val="4196D7"/>
                </a:solidFill>
                <a:latin typeface="Arial" panose="020B0604020202020204" pitchFamily="34" charset="0"/>
                <a:cs typeface="Arial" panose="020B0604020202020204" pitchFamily="34" charset="0"/>
              </a:rPr>
              <a:t>/Getty Images.</a:t>
            </a:r>
          </a:p>
        </p:txBody>
      </p:sp>
      <p:sp>
        <p:nvSpPr>
          <p:cNvPr id="6" name="Rectangle 5">
            <a:extLst>
              <a:ext uri="{FF2B5EF4-FFF2-40B4-BE49-F238E27FC236}">
                <a16:creationId xmlns:a16="http://schemas.microsoft.com/office/drawing/2014/main" id="{A4FD052D-18CE-1249-A891-AB3E165F4441}"/>
              </a:ext>
            </a:extLst>
          </p:cNvPr>
          <p:cNvSpPr/>
          <p:nvPr userDrawn="1"/>
        </p:nvSpPr>
        <p:spPr>
          <a:xfrm>
            <a:off x="0" y="2274570"/>
            <a:ext cx="9144000" cy="1760220"/>
          </a:xfrm>
          <a:prstGeom prst="rect">
            <a:avLst/>
          </a:prstGeom>
          <a:solidFill>
            <a:srgbClr val="003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6E71"/>
              </a:solidFill>
            </a:endParaRPr>
          </a:p>
        </p:txBody>
      </p:sp>
      <p:sp>
        <p:nvSpPr>
          <p:cNvPr id="8" name="Text Placeholder 7">
            <a:extLst>
              <a:ext uri="{FF2B5EF4-FFF2-40B4-BE49-F238E27FC236}">
                <a16:creationId xmlns:a16="http://schemas.microsoft.com/office/drawing/2014/main" id="{8C0E0F34-F7A9-8D4B-9F49-A76F8B00661D}"/>
              </a:ext>
            </a:extLst>
          </p:cNvPr>
          <p:cNvSpPr>
            <a:spLocks noGrp="1"/>
          </p:cNvSpPr>
          <p:nvPr>
            <p:ph type="body" sz="quarter" idx="10" hasCustomPrompt="1"/>
          </p:nvPr>
        </p:nvSpPr>
        <p:spPr>
          <a:xfrm>
            <a:off x="701279" y="2571751"/>
            <a:ext cx="7741444" cy="1165225"/>
          </a:xfrm>
        </p:spPr>
        <p:txBody>
          <a:bodyPr anchor="ctr" anchorCtr="0"/>
          <a:lstStyle>
            <a:lvl1pPr marL="0" indent="0" algn="ctr">
              <a:buNone/>
              <a:defRPr sz="3600" b="1">
                <a:solidFill>
                  <a:srgbClr val="FFFFFF"/>
                </a:solidFill>
              </a:defRPr>
            </a:lvl1pPr>
          </a:lstStyle>
          <a:p>
            <a:pPr lvl="0"/>
            <a:r>
              <a:rPr lang="en-US"/>
              <a:t>Divider</a:t>
            </a:r>
          </a:p>
        </p:txBody>
      </p:sp>
    </p:spTree>
    <p:extLst>
      <p:ext uri="{BB962C8B-B14F-4D97-AF65-F5344CB8AC3E}">
        <p14:creationId xmlns:p14="http://schemas.microsoft.com/office/powerpoint/2010/main" val="2698789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
        <p:nvSpPr>
          <p:cNvPr id="3" name="Content Placeholder 2"/>
          <p:cNvSpPr>
            <a:spLocks noGrp="1"/>
          </p:cNvSpPr>
          <p:nvPr>
            <p:ph idx="1"/>
          </p:nvPr>
        </p:nvSpPr>
        <p:spPr>
          <a:xfrm>
            <a:off x="694373" y="1490871"/>
            <a:ext cx="7715250" cy="4699047"/>
          </a:xfrm>
        </p:spPr>
        <p:txBody>
          <a:bodyPr/>
          <a:lstStyle>
            <a:lvl1pPr>
              <a:lnSpc>
                <a:spcPts val="2400"/>
              </a:lnSpc>
              <a:defRPr sz="2100">
                <a:latin typeface="Arial" panose="020B0604020202020204" pitchFamily="34" charset="0"/>
                <a:cs typeface="Arial" panose="020B0604020202020204" pitchFamily="34" charset="0"/>
              </a:defRPr>
            </a:lvl1pPr>
            <a:lvl2pPr marL="514350" indent="-171450">
              <a:lnSpc>
                <a:spcPts val="2400"/>
              </a:lnSpc>
              <a:buFont typeface="Arial" panose="020B0604020202020204" pitchFamily="34" charset="0"/>
              <a:buChar char="•"/>
              <a:defRPr sz="1800">
                <a:latin typeface="Arial" panose="020B0604020202020204" pitchFamily="34" charset="0"/>
                <a:cs typeface="Arial" panose="020B0604020202020204" pitchFamily="34" charset="0"/>
              </a:defRPr>
            </a:lvl2pPr>
            <a:lvl3pPr marL="857250" indent="-171450">
              <a:lnSpc>
                <a:spcPts val="2400"/>
              </a:lnSpc>
              <a:buFont typeface="Arial" panose="020B0604020202020204" pitchFamily="34" charset="0"/>
              <a:buChar char="○"/>
              <a:defRPr sz="1650">
                <a:latin typeface="Arial" panose="020B0604020202020204" pitchFamily="34" charset="0"/>
                <a:cs typeface="Arial" panose="020B0604020202020204" pitchFamily="34" charset="0"/>
              </a:defRPr>
            </a:lvl3pPr>
            <a:lvl4pPr marL="1200150" indent="-171450">
              <a:lnSpc>
                <a:spcPts val="2400"/>
              </a:lnSpc>
              <a:buSzPct val="90000"/>
              <a:buFont typeface="Arial" panose="020B0604020202020204" pitchFamily="34" charset="0"/>
              <a:buChar char="•"/>
              <a:defRPr sz="1500">
                <a:latin typeface="Arial" panose="020B0604020202020204" pitchFamily="34" charset="0"/>
                <a:cs typeface="Arial" panose="020B0604020202020204" pitchFamily="34" charset="0"/>
              </a:defRPr>
            </a:lvl4pPr>
            <a:lvl5pPr>
              <a:lnSpc>
                <a:spcPts val="2400"/>
              </a:lnSpc>
              <a:defRPr sz="135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20557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
        <p:nvSpPr>
          <p:cNvPr id="3" name="Content Placeholder 2"/>
          <p:cNvSpPr>
            <a:spLocks noGrp="1"/>
          </p:cNvSpPr>
          <p:nvPr>
            <p:ph sz="half" idx="1"/>
          </p:nvPr>
        </p:nvSpPr>
        <p:spPr>
          <a:xfrm>
            <a:off x="685800" y="1461052"/>
            <a:ext cx="3641598" cy="4729436"/>
          </a:xfrm>
        </p:spPr>
        <p:txBody>
          <a:bodyPr/>
          <a:lstStyle>
            <a:lvl1pPr>
              <a:defRPr sz="1800"/>
            </a:lvl1pPr>
            <a:lvl2pPr>
              <a:defRPr sz="165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3"/>
          <p:cNvSpPr>
            <a:spLocks noGrp="1"/>
          </p:cNvSpPr>
          <p:nvPr>
            <p:ph sz="half" idx="2"/>
          </p:nvPr>
        </p:nvSpPr>
        <p:spPr>
          <a:xfrm>
            <a:off x="4811526" y="1461052"/>
            <a:ext cx="3646674" cy="4729436"/>
          </a:xfrm>
        </p:spPr>
        <p:txBody>
          <a:bodyPr/>
          <a:lstStyle>
            <a:lvl1pPr>
              <a:defRPr sz="1800"/>
            </a:lvl1pPr>
            <a:lvl2pPr>
              <a:defRPr sz="165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938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550"/>
            </a:lvl1pPr>
          </a:lstStyle>
          <a:p>
            <a:r>
              <a:rPr lang="en-US" dirty="0"/>
              <a:t>Click to edit Master title style</a:t>
            </a:r>
            <a:endParaRPr dirty="0"/>
          </a:p>
        </p:txBody>
      </p:sp>
      <p:sp>
        <p:nvSpPr>
          <p:cNvPr id="3" name="Text Placeholder 2"/>
          <p:cNvSpPr>
            <a:spLocks noGrp="1"/>
          </p:cNvSpPr>
          <p:nvPr>
            <p:ph type="body" idx="1"/>
          </p:nvPr>
        </p:nvSpPr>
        <p:spPr>
          <a:xfrm>
            <a:off x="582930" y="1496187"/>
            <a:ext cx="3744468" cy="470916"/>
          </a:xfrm>
        </p:spPr>
        <p:txBody>
          <a:bodyPr anchor="t" anchorCtr="0"/>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82930" y="2077279"/>
            <a:ext cx="3744468" cy="439083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1" name="Picture Placeholder 10">
            <a:extLst>
              <a:ext uri="{FF2B5EF4-FFF2-40B4-BE49-F238E27FC236}">
                <a16:creationId xmlns:a16="http://schemas.microsoft.com/office/drawing/2014/main" id="{A3169499-437D-8F4D-94AA-E2299357328F}"/>
              </a:ext>
            </a:extLst>
          </p:cNvPr>
          <p:cNvSpPr>
            <a:spLocks noGrp="1"/>
          </p:cNvSpPr>
          <p:nvPr>
            <p:ph type="pic" sz="quarter" idx="10"/>
          </p:nvPr>
        </p:nvSpPr>
        <p:spPr>
          <a:xfrm>
            <a:off x="4572000" y="1496187"/>
            <a:ext cx="3906441" cy="4556743"/>
          </a:xfrm>
        </p:spPr>
        <p:txBody>
          <a:bodyPr/>
          <a:lstStyle/>
          <a:p>
            <a:endParaRPr lang="en-US"/>
          </a:p>
        </p:txBody>
      </p:sp>
      <p:sp>
        <p:nvSpPr>
          <p:cNvPr id="12" name="Text Placeholder 8">
            <a:extLst>
              <a:ext uri="{FF2B5EF4-FFF2-40B4-BE49-F238E27FC236}">
                <a16:creationId xmlns:a16="http://schemas.microsoft.com/office/drawing/2014/main" id="{B116746D-2971-C346-AB96-03BED323E049}"/>
              </a:ext>
            </a:extLst>
          </p:cNvPr>
          <p:cNvSpPr>
            <a:spLocks noGrp="1"/>
          </p:cNvSpPr>
          <p:nvPr>
            <p:ph type="body" sz="quarter" idx="11" hasCustomPrompt="1"/>
          </p:nvPr>
        </p:nvSpPr>
        <p:spPr>
          <a:xfrm>
            <a:off x="4572000" y="6142515"/>
            <a:ext cx="3906441" cy="651192"/>
          </a:xfrm>
        </p:spPr>
        <p:txBody>
          <a:bodyPr/>
          <a:lstStyle>
            <a:lvl1pPr marL="0" indent="0">
              <a:buNone/>
              <a:defRPr sz="750"/>
            </a:lvl1pPr>
          </a:lstStyle>
          <a:p>
            <a:pPr lvl="0"/>
            <a:r>
              <a:rPr lang="en-US"/>
              <a:t>Credit line FPO</a:t>
            </a:r>
          </a:p>
        </p:txBody>
      </p:sp>
    </p:spTree>
    <p:extLst>
      <p:ext uri="{BB962C8B-B14F-4D97-AF65-F5344CB8AC3E}">
        <p14:creationId xmlns:p14="http://schemas.microsoft.com/office/powerpoint/2010/main" val="400234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Tree>
    <p:extLst>
      <p:ext uri="{BB962C8B-B14F-4D97-AF65-F5344CB8AC3E}">
        <p14:creationId xmlns:p14="http://schemas.microsoft.com/office/powerpoint/2010/main" val="67781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dirty="0"/>
              <a:t>Click to edit Master title style</a:t>
            </a:r>
            <a:endParaRPr dirty="0"/>
          </a:p>
        </p:txBody>
      </p:sp>
      <p:sp>
        <p:nvSpPr>
          <p:cNvPr id="4" name="Text Placeholder 2"/>
          <p:cNvSpPr>
            <a:spLocks noGrp="1"/>
          </p:cNvSpPr>
          <p:nvPr>
            <p:ph type="body" sz="half" idx="2"/>
          </p:nvPr>
        </p:nvSpPr>
        <p:spPr>
          <a:xfrm>
            <a:off x="660082" y="1510749"/>
            <a:ext cx="3184937" cy="4404625"/>
          </a:xfrm>
        </p:spPr>
        <p:txBody>
          <a:bodyPr>
            <a:normAutofit/>
          </a:bodyPr>
          <a:lstStyle>
            <a:lvl1pPr marL="0" indent="0">
              <a:spcBef>
                <a:spcPts val="1125"/>
              </a:spcBef>
              <a:buNone/>
              <a:defRPr sz="16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Text Placeholder 8">
            <a:extLst>
              <a:ext uri="{FF2B5EF4-FFF2-40B4-BE49-F238E27FC236}">
                <a16:creationId xmlns:a16="http://schemas.microsoft.com/office/drawing/2014/main" id="{752B3F09-47B3-324C-BCD8-DE2A52443CC0}"/>
              </a:ext>
            </a:extLst>
          </p:cNvPr>
          <p:cNvSpPr>
            <a:spLocks noGrp="1"/>
          </p:cNvSpPr>
          <p:nvPr>
            <p:ph type="body" sz="quarter" idx="10" hasCustomPrompt="1"/>
          </p:nvPr>
        </p:nvSpPr>
        <p:spPr>
          <a:xfrm>
            <a:off x="4138613" y="6046788"/>
            <a:ext cx="4344744" cy="651192"/>
          </a:xfrm>
        </p:spPr>
        <p:txBody>
          <a:bodyPr/>
          <a:lstStyle>
            <a:lvl1pPr marL="0" indent="0">
              <a:buNone/>
              <a:defRPr sz="750"/>
            </a:lvl1pPr>
          </a:lstStyle>
          <a:p>
            <a:pPr lvl="0"/>
            <a:r>
              <a:rPr lang="en-US"/>
              <a:t>Credit line FPO</a:t>
            </a:r>
          </a:p>
        </p:txBody>
      </p:sp>
      <p:sp>
        <p:nvSpPr>
          <p:cNvPr id="11" name="Picture Placeholder 10">
            <a:extLst>
              <a:ext uri="{FF2B5EF4-FFF2-40B4-BE49-F238E27FC236}">
                <a16:creationId xmlns:a16="http://schemas.microsoft.com/office/drawing/2014/main" id="{8A3226D5-00A8-E049-8469-4BFBE39DD467}"/>
              </a:ext>
            </a:extLst>
          </p:cNvPr>
          <p:cNvSpPr>
            <a:spLocks noGrp="1"/>
          </p:cNvSpPr>
          <p:nvPr>
            <p:ph type="pic" sz="quarter" idx="11"/>
          </p:nvPr>
        </p:nvSpPr>
        <p:spPr>
          <a:xfrm>
            <a:off x="4138612" y="1508815"/>
            <a:ext cx="4344591" cy="4404624"/>
          </a:xfrm>
        </p:spPr>
        <p:txBody>
          <a:bodyPr/>
          <a:lstStyle/>
          <a:p>
            <a:endParaRPr lang="en-US"/>
          </a:p>
        </p:txBody>
      </p:sp>
    </p:spTree>
    <p:extLst>
      <p:ext uri="{BB962C8B-B14F-4D97-AF65-F5344CB8AC3E}">
        <p14:creationId xmlns:p14="http://schemas.microsoft.com/office/powerpoint/2010/main" val="3155869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dirty="0"/>
              <a:t>Click to edit Master title style</a:t>
            </a:r>
            <a:endParaRPr dirty="0"/>
          </a:p>
        </p:txBody>
      </p:sp>
      <p:sp>
        <p:nvSpPr>
          <p:cNvPr id="3" name="Content Placeholder 3"/>
          <p:cNvSpPr>
            <a:spLocks noGrp="1"/>
          </p:cNvSpPr>
          <p:nvPr>
            <p:ph idx="1" hasCustomPrompt="1"/>
          </p:nvPr>
        </p:nvSpPr>
        <p:spPr>
          <a:xfrm>
            <a:off x="691122" y="1461052"/>
            <a:ext cx="2386406" cy="4895328"/>
          </a:xfrm>
        </p:spPr>
        <p:txBody>
          <a:bodyPr>
            <a:normAutofit/>
          </a:bodyPr>
          <a:lstStyle>
            <a:lvl1pPr marL="0" indent="0">
              <a:buNone/>
              <a:defRPr sz="1650"/>
            </a:lvl1pPr>
            <a:lvl2pPr marL="342900" indent="0">
              <a:buNone/>
              <a:defRPr sz="1500"/>
            </a:lvl2pPr>
            <a:lvl3pPr marL="685800" indent="0">
              <a:buNone/>
              <a:defRPr sz="1350"/>
            </a:lvl3pPr>
            <a:lvl4pPr marL="1028700" indent="0">
              <a:buNone/>
              <a:defRPr sz="1200"/>
            </a:lvl4pPr>
            <a:lvl5pPr marL="1371600" indent="0">
              <a:buNone/>
              <a:defRPr sz="1200"/>
            </a:lvl5pPr>
            <a:lvl6pPr>
              <a:defRPr sz="1200"/>
            </a:lvl6pPr>
            <a:lvl7pPr>
              <a:defRPr sz="1200"/>
            </a:lvl7pPr>
            <a:lvl8pPr>
              <a:defRPr sz="1200"/>
            </a:lvl8pPr>
            <a:lvl9pPr>
              <a:defRPr sz="1200"/>
            </a:lvl9pPr>
          </a:lstStyle>
          <a:p>
            <a:pPr lvl="0"/>
            <a:r>
              <a:rPr lang="en-US"/>
              <a:t>Sample text</a:t>
            </a:r>
            <a:endParaRPr/>
          </a:p>
        </p:txBody>
      </p:sp>
      <p:sp>
        <p:nvSpPr>
          <p:cNvPr id="7" name="Content Placeholder 3">
            <a:extLst>
              <a:ext uri="{FF2B5EF4-FFF2-40B4-BE49-F238E27FC236}">
                <a16:creationId xmlns:a16="http://schemas.microsoft.com/office/drawing/2014/main" id="{40A1ED7B-82D7-5A47-A193-C7C24693D3C4}"/>
              </a:ext>
            </a:extLst>
          </p:cNvPr>
          <p:cNvSpPr>
            <a:spLocks noGrp="1"/>
          </p:cNvSpPr>
          <p:nvPr>
            <p:ph idx="10" hasCustomPrompt="1"/>
          </p:nvPr>
        </p:nvSpPr>
        <p:spPr>
          <a:xfrm>
            <a:off x="336574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
        <p:nvSpPr>
          <p:cNvPr id="8" name="Content Placeholder 3">
            <a:extLst>
              <a:ext uri="{FF2B5EF4-FFF2-40B4-BE49-F238E27FC236}">
                <a16:creationId xmlns:a16="http://schemas.microsoft.com/office/drawing/2014/main" id="{43872FE9-5E92-4F44-8A71-024A081C439C}"/>
              </a:ext>
            </a:extLst>
          </p:cNvPr>
          <p:cNvSpPr>
            <a:spLocks noGrp="1"/>
          </p:cNvSpPr>
          <p:nvPr>
            <p:ph idx="11" hasCustomPrompt="1"/>
          </p:nvPr>
        </p:nvSpPr>
        <p:spPr>
          <a:xfrm>
            <a:off x="604036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Tree>
    <p:extLst>
      <p:ext uri="{BB962C8B-B14F-4D97-AF65-F5344CB8AC3E}">
        <p14:creationId xmlns:p14="http://schemas.microsoft.com/office/powerpoint/2010/main" val="126857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EEECFBC-FB4D-9945-A4FF-28E342055AC3}"/>
              </a:ext>
            </a:extLst>
          </p:cNvPr>
          <p:cNvSpPr/>
          <p:nvPr userDrawn="1"/>
        </p:nvSpPr>
        <p:spPr>
          <a:xfrm>
            <a:off x="0" y="6503670"/>
            <a:ext cx="9144000" cy="184666"/>
          </a:xfrm>
          <a:prstGeom prst="rect">
            <a:avLst/>
          </a:prstGeom>
        </p:spPr>
        <p:txBody>
          <a:bodyPr wrap="square">
            <a:spAutoFit/>
          </a:bodyPr>
          <a:lstStyle/>
          <a:p>
            <a:pPr algn="ctr"/>
            <a:r>
              <a:rPr lang="en-US" sz="600" dirty="0">
                <a:solidFill>
                  <a:srgbClr val="6E6E71">
                    <a:lumMod val="50000"/>
                  </a:srgb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371402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1E3BDFD-7FA5-2143-88E5-0CEE0A6011AD}"/>
              </a:ext>
            </a:extLst>
          </p:cNvPr>
          <p:cNvSpPr/>
          <p:nvPr userDrawn="1"/>
        </p:nvSpPr>
        <p:spPr>
          <a:xfrm>
            <a:off x="0" y="6503670"/>
            <a:ext cx="9144000" cy="184666"/>
          </a:xfrm>
          <a:prstGeom prst="rect">
            <a:avLst/>
          </a:prstGeom>
        </p:spPr>
        <p:txBody>
          <a:bodyPr wrap="square">
            <a:spAutoFit/>
          </a:bodyPr>
          <a:lstStyle/>
          <a:p>
            <a:pPr algn="ctr"/>
            <a:r>
              <a:rPr lang="en-US" sz="600">
                <a:solidFill>
                  <a:srgbClr val="4196D7"/>
                </a:solidFill>
                <a:latin typeface="Arial" panose="020B0604020202020204" pitchFamily="34" charset="0"/>
                <a:cs typeface="Arial" panose="020B0604020202020204" pitchFamily="34" charset="0"/>
              </a:rPr>
              <a:t>Copyright © 2021 by Public Safety Group, A Division of Jones &amp; Bartlett Learning. </a:t>
            </a:r>
            <a:r>
              <a:rPr lang="en-US" sz="600" err="1">
                <a:solidFill>
                  <a:srgbClr val="4196D7"/>
                </a:solidFill>
                <a:latin typeface="Arial" panose="020B0604020202020204" pitchFamily="34" charset="0"/>
                <a:cs typeface="Arial" panose="020B0604020202020204" pitchFamily="34" charset="0"/>
              </a:rPr>
              <a:t>www.psglearning.com</a:t>
            </a:r>
            <a:r>
              <a:rPr lang="en-US" sz="600">
                <a:solidFill>
                  <a:srgbClr val="4196D7"/>
                </a:solidFill>
                <a:latin typeface="Arial" panose="020B0604020202020204" pitchFamily="34" charset="0"/>
                <a:cs typeface="Arial" panose="020B0604020202020204" pitchFamily="34" charset="0"/>
              </a:rPr>
              <a:t>. Background texture © </a:t>
            </a:r>
            <a:r>
              <a:rPr lang="en-US" sz="600" err="1">
                <a:solidFill>
                  <a:srgbClr val="4196D7"/>
                </a:solidFill>
                <a:latin typeface="Arial" panose="020B0604020202020204" pitchFamily="34" charset="0"/>
                <a:cs typeface="Arial" panose="020B0604020202020204" pitchFamily="34" charset="0"/>
              </a:rPr>
              <a:t>Bunphot</a:t>
            </a:r>
            <a:r>
              <a:rPr lang="en-US" sz="600">
                <a:solidFill>
                  <a:srgbClr val="4196D7"/>
                </a:solidFill>
                <a:latin typeface="Arial" panose="020B0604020202020204" pitchFamily="34" charset="0"/>
                <a:cs typeface="Arial" panose="020B0604020202020204" pitchFamily="34" charset="0"/>
              </a:rPr>
              <a:t>/Getty Images.</a:t>
            </a:r>
          </a:p>
        </p:txBody>
      </p:sp>
      <p:sp>
        <p:nvSpPr>
          <p:cNvPr id="6" name="Rectangle 5">
            <a:extLst>
              <a:ext uri="{FF2B5EF4-FFF2-40B4-BE49-F238E27FC236}">
                <a16:creationId xmlns:a16="http://schemas.microsoft.com/office/drawing/2014/main" id="{A4FD052D-18CE-1249-A891-AB3E165F4441}"/>
              </a:ext>
            </a:extLst>
          </p:cNvPr>
          <p:cNvSpPr/>
          <p:nvPr userDrawn="1"/>
        </p:nvSpPr>
        <p:spPr>
          <a:xfrm>
            <a:off x="0" y="2274570"/>
            <a:ext cx="9144000" cy="1760220"/>
          </a:xfrm>
          <a:prstGeom prst="rect">
            <a:avLst/>
          </a:prstGeom>
          <a:solidFill>
            <a:srgbClr val="003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6E71"/>
              </a:solidFill>
            </a:endParaRPr>
          </a:p>
        </p:txBody>
      </p:sp>
      <p:sp>
        <p:nvSpPr>
          <p:cNvPr id="8" name="Text Placeholder 7">
            <a:extLst>
              <a:ext uri="{FF2B5EF4-FFF2-40B4-BE49-F238E27FC236}">
                <a16:creationId xmlns:a16="http://schemas.microsoft.com/office/drawing/2014/main" id="{8C0E0F34-F7A9-8D4B-9F49-A76F8B00661D}"/>
              </a:ext>
            </a:extLst>
          </p:cNvPr>
          <p:cNvSpPr>
            <a:spLocks noGrp="1"/>
          </p:cNvSpPr>
          <p:nvPr>
            <p:ph type="body" sz="quarter" idx="10" hasCustomPrompt="1"/>
          </p:nvPr>
        </p:nvSpPr>
        <p:spPr>
          <a:xfrm>
            <a:off x="701279" y="2571751"/>
            <a:ext cx="7741444" cy="1165225"/>
          </a:xfrm>
        </p:spPr>
        <p:txBody>
          <a:bodyPr anchor="ctr" anchorCtr="0"/>
          <a:lstStyle>
            <a:lvl1pPr marL="0" indent="0" algn="ctr">
              <a:buNone/>
              <a:defRPr sz="3600" b="1">
                <a:solidFill>
                  <a:srgbClr val="FFFFFF"/>
                </a:solidFill>
              </a:defRPr>
            </a:lvl1pPr>
          </a:lstStyle>
          <a:p>
            <a:pPr lvl="0"/>
            <a:r>
              <a:rPr lang="en-US"/>
              <a:t>Divider</a:t>
            </a:r>
          </a:p>
        </p:txBody>
      </p:sp>
    </p:spTree>
    <p:extLst>
      <p:ext uri="{BB962C8B-B14F-4D97-AF65-F5344CB8AC3E}">
        <p14:creationId xmlns:p14="http://schemas.microsoft.com/office/powerpoint/2010/main" val="2698789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
        <p:nvSpPr>
          <p:cNvPr id="3" name="Content Placeholder 2"/>
          <p:cNvSpPr>
            <a:spLocks noGrp="1"/>
          </p:cNvSpPr>
          <p:nvPr>
            <p:ph idx="1"/>
          </p:nvPr>
        </p:nvSpPr>
        <p:spPr>
          <a:xfrm>
            <a:off x="694373" y="1490871"/>
            <a:ext cx="7715250" cy="4699047"/>
          </a:xfrm>
        </p:spPr>
        <p:txBody>
          <a:bodyPr/>
          <a:lstStyle>
            <a:lvl1pPr>
              <a:lnSpc>
                <a:spcPts val="2400"/>
              </a:lnSpc>
              <a:defRPr sz="2100">
                <a:latin typeface="Arial" panose="020B0604020202020204" pitchFamily="34" charset="0"/>
                <a:cs typeface="Arial" panose="020B0604020202020204" pitchFamily="34" charset="0"/>
              </a:defRPr>
            </a:lvl1pPr>
            <a:lvl2pPr marL="514350" indent="-171450">
              <a:lnSpc>
                <a:spcPts val="2400"/>
              </a:lnSpc>
              <a:buFont typeface="Arial" panose="020B0604020202020204" pitchFamily="34" charset="0"/>
              <a:buChar char="•"/>
              <a:defRPr sz="1800">
                <a:latin typeface="Arial" panose="020B0604020202020204" pitchFamily="34" charset="0"/>
                <a:cs typeface="Arial" panose="020B0604020202020204" pitchFamily="34" charset="0"/>
              </a:defRPr>
            </a:lvl2pPr>
            <a:lvl3pPr marL="857250" indent="-171450">
              <a:lnSpc>
                <a:spcPts val="2400"/>
              </a:lnSpc>
              <a:buFont typeface="Arial" panose="020B0604020202020204" pitchFamily="34" charset="0"/>
              <a:buChar char="○"/>
              <a:defRPr sz="1650">
                <a:latin typeface="Arial" panose="020B0604020202020204" pitchFamily="34" charset="0"/>
                <a:cs typeface="Arial" panose="020B0604020202020204" pitchFamily="34" charset="0"/>
              </a:defRPr>
            </a:lvl3pPr>
            <a:lvl4pPr marL="1200150" indent="-171450">
              <a:lnSpc>
                <a:spcPts val="2400"/>
              </a:lnSpc>
              <a:buSzPct val="90000"/>
              <a:buFont typeface="Arial" panose="020B0604020202020204" pitchFamily="34" charset="0"/>
              <a:buChar char="•"/>
              <a:defRPr sz="1500">
                <a:latin typeface="Arial" panose="020B0604020202020204" pitchFamily="34" charset="0"/>
                <a:cs typeface="Arial" panose="020B0604020202020204" pitchFamily="34" charset="0"/>
              </a:defRPr>
            </a:lvl4pPr>
            <a:lvl5pPr>
              <a:lnSpc>
                <a:spcPts val="2400"/>
              </a:lnSpc>
              <a:defRPr sz="135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20557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
        <p:nvSpPr>
          <p:cNvPr id="3" name="Content Placeholder 2"/>
          <p:cNvSpPr>
            <a:spLocks noGrp="1"/>
          </p:cNvSpPr>
          <p:nvPr>
            <p:ph sz="half" idx="1"/>
          </p:nvPr>
        </p:nvSpPr>
        <p:spPr>
          <a:xfrm>
            <a:off x="685800" y="1461052"/>
            <a:ext cx="3641598" cy="4729436"/>
          </a:xfrm>
        </p:spPr>
        <p:txBody>
          <a:bodyPr/>
          <a:lstStyle>
            <a:lvl1pPr>
              <a:defRPr sz="1800"/>
            </a:lvl1pPr>
            <a:lvl2pPr>
              <a:defRPr sz="165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3"/>
          <p:cNvSpPr>
            <a:spLocks noGrp="1"/>
          </p:cNvSpPr>
          <p:nvPr>
            <p:ph sz="half" idx="2"/>
          </p:nvPr>
        </p:nvSpPr>
        <p:spPr>
          <a:xfrm>
            <a:off x="4811526" y="1461052"/>
            <a:ext cx="3646674" cy="4729436"/>
          </a:xfrm>
        </p:spPr>
        <p:txBody>
          <a:bodyPr/>
          <a:lstStyle>
            <a:lvl1pPr>
              <a:defRPr sz="1800"/>
            </a:lvl1pPr>
            <a:lvl2pPr>
              <a:defRPr sz="165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938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550"/>
            </a:lvl1pPr>
          </a:lstStyle>
          <a:p>
            <a:r>
              <a:rPr lang="en-US" dirty="0"/>
              <a:t>Click to edit Master title style</a:t>
            </a:r>
            <a:endParaRPr dirty="0"/>
          </a:p>
        </p:txBody>
      </p:sp>
      <p:sp>
        <p:nvSpPr>
          <p:cNvPr id="3" name="Text Placeholder 2"/>
          <p:cNvSpPr>
            <a:spLocks noGrp="1"/>
          </p:cNvSpPr>
          <p:nvPr>
            <p:ph type="body" idx="1"/>
          </p:nvPr>
        </p:nvSpPr>
        <p:spPr>
          <a:xfrm>
            <a:off x="582930" y="1496187"/>
            <a:ext cx="3744468" cy="470916"/>
          </a:xfrm>
        </p:spPr>
        <p:txBody>
          <a:bodyPr anchor="t" anchorCtr="0"/>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82930" y="2077279"/>
            <a:ext cx="3744468" cy="439083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1" name="Picture Placeholder 10">
            <a:extLst>
              <a:ext uri="{FF2B5EF4-FFF2-40B4-BE49-F238E27FC236}">
                <a16:creationId xmlns:a16="http://schemas.microsoft.com/office/drawing/2014/main" id="{A3169499-437D-8F4D-94AA-E2299357328F}"/>
              </a:ext>
            </a:extLst>
          </p:cNvPr>
          <p:cNvSpPr>
            <a:spLocks noGrp="1"/>
          </p:cNvSpPr>
          <p:nvPr>
            <p:ph type="pic" sz="quarter" idx="10"/>
          </p:nvPr>
        </p:nvSpPr>
        <p:spPr>
          <a:xfrm>
            <a:off x="4572000" y="1496187"/>
            <a:ext cx="3906441" cy="4556743"/>
          </a:xfrm>
        </p:spPr>
        <p:txBody>
          <a:bodyPr/>
          <a:lstStyle/>
          <a:p>
            <a:endParaRPr lang="en-US"/>
          </a:p>
        </p:txBody>
      </p:sp>
      <p:sp>
        <p:nvSpPr>
          <p:cNvPr id="12" name="Text Placeholder 8">
            <a:extLst>
              <a:ext uri="{FF2B5EF4-FFF2-40B4-BE49-F238E27FC236}">
                <a16:creationId xmlns:a16="http://schemas.microsoft.com/office/drawing/2014/main" id="{B116746D-2971-C346-AB96-03BED323E049}"/>
              </a:ext>
            </a:extLst>
          </p:cNvPr>
          <p:cNvSpPr>
            <a:spLocks noGrp="1"/>
          </p:cNvSpPr>
          <p:nvPr>
            <p:ph type="body" sz="quarter" idx="11" hasCustomPrompt="1"/>
          </p:nvPr>
        </p:nvSpPr>
        <p:spPr>
          <a:xfrm>
            <a:off x="4572000" y="6142515"/>
            <a:ext cx="3906441" cy="651192"/>
          </a:xfrm>
        </p:spPr>
        <p:txBody>
          <a:bodyPr/>
          <a:lstStyle>
            <a:lvl1pPr marL="0" indent="0">
              <a:buNone/>
              <a:defRPr sz="750"/>
            </a:lvl1pPr>
          </a:lstStyle>
          <a:p>
            <a:pPr lvl="0"/>
            <a:r>
              <a:rPr lang="en-US"/>
              <a:t>Credit line FPO</a:t>
            </a:r>
          </a:p>
        </p:txBody>
      </p:sp>
    </p:spTree>
    <p:extLst>
      <p:ext uri="{BB962C8B-B14F-4D97-AF65-F5344CB8AC3E}">
        <p14:creationId xmlns:p14="http://schemas.microsoft.com/office/powerpoint/2010/main" val="400234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Tree>
    <p:extLst>
      <p:ext uri="{BB962C8B-B14F-4D97-AF65-F5344CB8AC3E}">
        <p14:creationId xmlns:p14="http://schemas.microsoft.com/office/powerpoint/2010/main" val="67781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dirty="0"/>
              <a:t>Click to edit Master title style</a:t>
            </a:r>
            <a:endParaRPr dirty="0"/>
          </a:p>
        </p:txBody>
      </p:sp>
      <p:sp>
        <p:nvSpPr>
          <p:cNvPr id="4" name="Text Placeholder 2"/>
          <p:cNvSpPr>
            <a:spLocks noGrp="1"/>
          </p:cNvSpPr>
          <p:nvPr>
            <p:ph type="body" sz="half" idx="2"/>
          </p:nvPr>
        </p:nvSpPr>
        <p:spPr>
          <a:xfrm>
            <a:off x="660082" y="1510749"/>
            <a:ext cx="3184937" cy="4404625"/>
          </a:xfrm>
        </p:spPr>
        <p:txBody>
          <a:bodyPr>
            <a:normAutofit/>
          </a:bodyPr>
          <a:lstStyle>
            <a:lvl1pPr marL="0" indent="0">
              <a:spcBef>
                <a:spcPts val="1125"/>
              </a:spcBef>
              <a:buNone/>
              <a:defRPr sz="16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Text Placeholder 8">
            <a:extLst>
              <a:ext uri="{FF2B5EF4-FFF2-40B4-BE49-F238E27FC236}">
                <a16:creationId xmlns:a16="http://schemas.microsoft.com/office/drawing/2014/main" id="{752B3F09-47B3-324C-BCD8-DE2A52443CC0}"/>
              </a:ext>
            </a:extLst>
          </p:cNvPr>
          <p:cNvSpPr>
            <a:spLocks noGrp="1"/>
          </p:cNvSpPr>
          <p:nvPr>
            <p:ph type="body" sz="quarter" idx="10" hasCustomPrompt="1"/>
          </p:nvPr>
        </p:nvSpPr>
        <p:spPr>
          <a:xfrm>
            <a:off x="4138613" y="6046788"/>
            <a:ext cx="4344744" cy="651192"/>
          </a:xfrm>
        </p:spPr>
        <p:txBody>
          <a:bodyPr/>
          <a:lstStyle>
            <a:lvl1pPr marL="0" indent="0">
              <a:buNone/>
              <a:defRPr sz="750"/>
            </a:lvl1pPr>
          </a:lstStyle>
          <a:p>
            <a:pPr lvl="0"/>
            <a:r>
              <a:rPr lang="en-US"/>
              <a:t>Credit line FPO</a:t>
            </a:r>
          </a:p>
        </p:txBody>
      </p:sp>
      <p:sp>
        <p:nvSpPr>
          <p:cNvPr id="11" name="Picture Placeholder 10">
            <a:extLst>
              <a:ext uri="{FF2B5EF4-FFF2-40B4-BE49-F238E27FC236}">
                <a16:creationId xmlns:a16="http://schemas.microsoft.com/office/drawing/2014/main" id="{8A3226D5-00A8-E049-8469-4BFBE39DD467}"/>
              </a:ext>
            </a:extLst>
          </p:cNvPr>
          <p:cNvSpPr>
            <a:spLocks noGrp="1"/>
          </p:cNvSpPr>
          <p:nvPr>
            <p:ph type="pic" sz="quarter" idx="11"/>
          </p:nvPr>
        </p:nvSpPr>
        <p:spPr>
          <a:xfrm>
            <a:off x="4138612" y="1508815"/>
            <a:ext cx="4344591" cy="4404624"/>
          </a:xfrm>
        </p:spPr>
        <p:txBody>
          <a:bodyPr/>
          <a:lstStyle/>
          <a:p>
            <a:endParaRPr lang="en-US"/>
          </a:p>
        </p:txBody>
      </p:sp>
    </p:spTree>
    <p:extLst>
      <p:ext uri="{BB962C8B-B14F-4D97-AF65-F5344CB8AC3E}">
        <p14:creationId xmlns:p14="http://schemas.microsoft.com/office/powerpoint/2010/main" val="3155869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dirty="0"/>
              <a:t>Click to edit Master title style</a:t>
            </a:r>
            <a:endParaRPr dirty="0"/>
          </a:p>
        </p:txBody>
      </p:sp>
      <p:sp>
        <p:nvSpPr>
          <p:cNvPr id="3" name="Content Placeholder 3"/>
          <p:cNvSpPr>
            <a:spLocks noGrp="1"/>
          </p:cNvSpPr>
          <p:nvPr>
            <p:ph idx="1" hasCustomPrompt="1"/>
          </p:nvPr>
        </p:nvSpPr>
        <p:spPr>
          <a:xfrm>
            <a:off x="691122" y="1461052"/>
            <a:ext cx="2386406" cy="4895328"/>
          </a:xfrm>
        </p:spPr>
        <p:txBody>
          <a:bodyPr>
            <a:normAutofit/>
          </a:bodyPr>
          <a:lstStyle>
            <a:lvl1pPr marL="0" indent="0">
              <a:buNone/>
              <a:defRPr sz="1650"/>
            </a:lvl1pPr>
            <a:lvl2pPr marL="342900" indent="0">
              <a:buNone/>
              <a:defRPr sz="1500"/>
            </a:lvl2pPr>
            <a:lvl3pPr marL="685800" indent="0">
              <a:buNone/>
              <a:defRPr sz="1350"/>
            </a:lvl3pPr>
            <a:lvl4pPr marL="1028700" indent="0">
              <a:buNone/>
              <a:defRPr sz="1200"/>
            </a:lvl4pPr>
            <a:lvl5pPr marL="1371600" indent="0">
              <a:buNone/>
              <a:defRPr sz="1200"/>
            </a:lvl5pPr>
            <a:lvl6pPr>
              <a:defRPr sz="1200"/>
            </a:lvl6pPr>
            <a:lvl7pPr>
              <a:defRPr sz="1200"/>
            </a:lvl7pPr>
            <a:lvl8pPr>
              <a:defRPr sz="1200"/>
            </a:lvl8pPr>
            <a:lvl9pPr>
              <a:defRPr sz="1200"/>
            </a:lvl9pPr>
          </a:lstStyle>
          <a:p>
            <a:pPr lvl="0"/>
            <a:r>
              <a:rPr lang="en-US"/>
              <a:t>Sample text</a:t>
            </a:r>
            <a:endParaRPr/>
          </a:p>
        </p:txBody>
      </p:sp>
      <p:sp>
        <p:nvSpPr>
          <p:cNvPr id="7" name="Content Placeholder 3">
            <a:extLst>
              <a:ext uri="{FF2B5EF4-FFF2-40B4-BE49-F238E27FC236}">
                <a16:creationId xmlns:a16="http://schemas.microsoft.com/office/drawing/2014/main" id="{40A1ED7B-82D7-5A47-A193-C7C24693D3C4}"/>
              </a:ext>
            </a:extLst>
          </p:cNvPr>
          <p:cNvSpPr>
            <a:spLocks noGrp="1"/>
          </p:cNvSpPr>
          <p:nvPr>
            <p:ph idx="10" hasCustomPrompt="1"/>
          </p:nvPr>
        </p:nvSpPr>
        <p:spPr>
          <a:xfrm>
            <a:off x="336574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
        <p:nvSpPr>
          <p:cNvPr id="8" name="Content Placeholder 3">
            <a:extLst>
              <a:ext uri="{FF2B5EF4-FFF2-40B4-BE49-F238E27FC236}">
                <a16:creationId xmlns:a16="http://schemas.microsoft.com/office/drawing/2014/main" id="{43872FE9-5E92-4F44-8A71-024A081C439C}"/>
              </a:ext>
            </a:extLst>
          </p:cNvPr>
          <p:cNvSpPr>
            <a:spLocks noGrp="1"/>
          </p:cNvSpPr>
          <p:nvPr>
            <p:ph idx="11" hasCustomPrompt="1"/>
          </p:nvPr>
        </p:nvSpPr>
        <p:spPr>
          <a:xfrm>
            <a:off x="604036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Tree>
    <p:extLst>
      <p:ext uri="{BB962C8B-B14F-4D97-AF65-F5344CB8AC3E}">
        <p14:creationId xmlns:p14="http://schemas.microsoft.com/office/powerpoint/2010/main" val="126857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EEECFBC-FB4D-9945-A4FF-28E342055AC3}"/>
              </a:ext>
            </a:extLst>
          </p:cNvPr>
          <p:cNvSpPr/>
          <p:nvPr userDrawn="1"/>
        </p:nvSpPr>
        <p:spPr>
          <a:xfrm>
            <a:off x="0" y="6503670"/>
            <a:ext cx="9144000" cy="184666"/>
          </a:xfrm>
          <a:prstGeom prst="rect">
            <a:avLst/>
          </a:prstGeom>
        </p:spPr>
        <p:txBody>
          <a:bodyPr wrap="square">
            <a:spAutoFit/>
          </a:bodyPr>
          <a:lstStyle/>
          <a:p>
            <a:pPr algn="ctr"/>
            <a:r>
              <a:rPr lang="en-US" sz="600" dirty="0">
                <a:solidFill>
                  <a:srgbClr val="6E6E71">
                    <a:lumMod val="50000"/>
                  </a:srgb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371402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1E3BDFD-7FA5-2143-88E5-0CEE0A6011AD}"/>
              </a:ext>
            </a:extLst>
          </p:cNvPr>
          <p:cNvSpPr/>
          <p:nvPr userDrawn="1"/>
        </p:nvSpPr>
        <p:spPr>
          <a:xfrm>
            <a:off x="0" y="6503670"/>
            <a:ext cx="9144000" cy="184666"/>
          </a:xfrm>
          <a:prstGeom prst="rect">
            <a:avLst/>
          </a:prstGeom>
        </p:spPr>
        <p:txBody>
          <a:bodyPr wrap="square">
            <a:spAutoFit/>
          </a:bodyPr>
          <a:lstStyle/>
          <a:p>
            <a:pPr algn="ctr"/>
            <a:r>
              <a:rPr lang="en-US" sz="600">
                <a:solidFill>
                  <a:srgbClr val="4196D7"/>
                </a:solidFill>
                <a:latin typeface="Arial" panose="020B0604020202020204" pitchFamily="34" charset="0"/>
                <a:cs typeface="Arial" panose="020B0604020202020204" pitchFamily="34" charset="0"/>
              </a:rPr>
              <a:t>Copyright © 2021 by Public Safety Group, A Division of Jones &amp; Bartlett Learning. </a:t>
            </a:r>
            <a:r>
              <a:rPr lang="en-US" sz="600" err="1">
                <a:solidFill>
                  <a:srgbClr val="4196D7"/>
                </a:solidFill>
                <a:latin typeface="Arial" panose="020B0604020202020204" pitchFamily="34" charset="0"/>
                <a:cs typeface="Arial" panose="020B0604020202020204" pitchFamily="34" charset="0"/>
              </a:rPr>
              <a:t>www.psglearning.com</a:t>
            </a:r>
            <a:r>
              <a:rPr lang="en-US" sz="600">
                <a:solidFill>
                  <a:srgbClr val="4196D7"/>
                </a:solidFill>
                <a:latin typeface="Arial" panose="020B0604020202020204" pitchFamily="34" charset="0"/>
                <a:cs typeface="Arial" panose="020B0604020202020204" pitchFamily="34" charset="0"/>
              </a:rPr>
              <a:t>. Background texture © </a:t>
            </a:r>
            <a:r>
              <a:rPr lang="en-US" sz="600" err="1">
                <a:solidFill>
                  <a:srgbClr val="4196D7"/>
                </a:solidFill>
                <a:latin typeface="Arial" panose="020B0604020202020204" pitchFamily="34" charset="0"/>
                <a:cs typeface="Arial" panose="020B0604020202020204" pitchFamily="34" charset="0"/>
              </a:rPr>
              <a:t>Bunphot</a:t>
            </a:r>
            <a:r>
              <a:rPr lang="en-US" sz="600">
                <a:solidFill>
                  <a:srgbClr val="4196D7"/>
                </a:solidFill>
                <a:latin typeface="Arial" panose="020B0604020202020204" pitchFamily="34" charset="0"/>
                <a:cs typeface="Arial" panose="020B0604020202020204" pitchFamily="34" charset="0"/>
              </a:rPr>
              <a:t>/Getty Images.</a:t>
            </a:r>
          </a:p>
        </p:txBody>
      </p:sp>
      <p:sp>
        <p:nvSpPr>
          <p:cNvPr id="6" name="Rectangle 5">
            <a:extLst>
              <a:ext uri="{FF2B5EF4-FFF2-40B4-BE49-F238E27FC236}">
                <a16:creationId xmlns:a16="http://schemas.microsoft.com/office/drawing/2014/main" id="{A4FD052D-18CE-1249-A891-AB3E165F4441}"/>
              </a:ext>
            </a:extLst>
          </p:cNvPr>
          <p:cNvSpPr/>
          <p:nvPr userDrawn="1"/>
        </p:nvSpPr>
        <p:spPr>
          <a:xfrm>
            <a:off x="0" y="2274570"/>
            <a:ext cx="9144000" cy="1760220"/>
          </a:xfrm>
          <a:prstGeom prst="rect">
            <a:avLst/>
          </a:prstGeom>
          <a:solidFill>
            <a:srgbClr val="003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6E71"/>
              </a:solidFill>
            </a:endParaRPr>
          </a:p>
        </p:txBody>
      </p:sp>
      <p:sp>
        <p:nvSpPr>
          <p:cNvPr id="8" name="Text Placeholder 7">
            <a:extLst>
              <a:ext uri="{FF2B5EF4-FFF2-40B4-BE49-F238E27FC236}">
                <a16:creationId xmlns:a16="http://schemas.microsoft.com/office/drawing/2014/main" id="{8C0E0F34-F7A9-8D4B-9F49-A76F8B00661D}"/>
              </a:ext>
            </a:extLst>
          </p:cNvPr>
          <p:cNvSpPr>
            <a:spLocks noGrp="1"/>
          </p:cNvSpPr>
          <p:nvPr>
            <p:ph type="body" sz="quarter" idx="10" hasCustomPrompt="1"/>
          </p:nvPr>
        </p:nvSpPr>
        <p:spPr>
          <a:xfrm>
            <a:off x="701279" y="2571751"/>
            <a:ext cx="7741444" cy="1165225"/>
          </a:xfrm>
        </p:spPr>
        <p:txBody>
          <a:bodyPr anchor="ctr" anchorCtr="0"/>
          <a:lstStyle>
            <a:lvl1pPr marL="0" indent="0" algn="ctr">
              <a:buNone/>
              <a:defRPr sz="3600" b="1">
                <a:solidFill>
                  <a:srgbClr val="FFFFFF"/>
                </a:solidFill>
              </a:defRPr>
            </a:lvl1pPr>
          </a:lstStyle>
          <a:p>
            <a:pPr lvl="0"/>
            <a:r>
              <a:rPr lang="en-US"/>
              <a:t>Divider</a:t>
            </a:r>
          </a:p>
        </p:txBody>
      </p:sp>
    </p:spTree>
    <p:extLst>
      <p:ext uri="{BB962C8B-B14F-4D97-AF65-F5344CB8AC3E}">
        <p14:creationId xmlns:p14="http://schemas.microsoft.com/office/powerpoint/2010/main" val="2698789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
        <p:nvSpPr>
          <p:cNvPr id="3" name="Content Placeholder 2"/>
          <p:cNvSpPr>
            <a:spLocks noGrp="1"/>
          </p:cNvSpPr>
          <p:nvPr>
            <p:ph idx="1"/>
          </p:nvPr>
        </p:nvSpPr>
        <p:spPr>
          <a:xfrm>
            <a:off x="694373" y="1490871"/>
            <a:ext cx="7715250" cy="4699047"/>
          </a:xfrm>
        </p:spPr>
        <p:txBody>
          <a:bodyPr/>
          <a:lstStyle>
            <a:lvl1pPr>
              <a:lnSpc>
                <a:spcPts val="2400"/>
              </a:lnSpc>
              <a:defRPr sz="2100">
                <a:latin typeface="Arial" panose="020B0604020202020204" pitchFamily="34" charset="0"/>
                <a:cs typeface="Arial" panose="020B0604020202020204" pitchFamily="34" charset="0"/>
              </a:defRPr>
            </a:lvl1pPr>
            <a:lvl2pPr marL="514350" indent="-171450">
              <a:lnSpc>
                <a:spcPts val="2400"/>
              </a:lnSpc>
              <a:buFont typeface="Arial" panose="020B0604020202020204" pitchFamily="34" charset="0"/>
              <a:buChar char="•"/>
              <a:defRPr sz="1800">
                <a:latin typeface="Arial" panose="020B0604020202020204" pitchFamily="34" charset="0"/>
                <a:cs typeface="Arial" panose="020B0604020202020204" pitchFamily="34" charset="0"/>
              </a:defRPr>
            </a:lvl2pPr>
            <a:lvl3pPr marL="857250" indent="-171450">
              <a:lnSpc>
                <a:spcPts val="2400"/>
              </a:lnSpc>
              <a:buFont typeface="Arial" panose="020B0604020202020204" pitchFamily="34" charset="0"/>
              <a:buChar char="○"/>
              <a:defRPr sz="1650">
                <a:latin typeface="Arial" panose="020B0604020202020204" pitchFamily="34" charset="0"/>
                <a:cs typeface="Arial" panose="020B0604020202020204" pitchFamily="34" charset="0"/>
              </a:defRPr>
            </a:lvl3pPr>
            <a:lvl4pPr marL="1200150" indent="-171450">
              <a:lnSpc>
                <a:spcPts val="2400"/>
              </a:lnSpc>
              <a:buSzPct val="90000"/>
              <a:buFont typeface="Arial" panose="020B0604020202020204" pitchFamily="34" charset="0"/>
              <a:buChar char="•"/>
              <a:defRPr sz="1500">
                <a:latin typeface="Arial" panose="020B0604020202020204" pitchFamily="34" charset="0"/>
                <a:cs typeface="Arial" panose="020B0604020202020204" pitchFamily="34" charset="0"/>
              </a:defRPr>
            </a:lvl4pPr>
            <a:lvl5pPr>
              <a:lnSpc>
                <a:spcPts val="2400"/>
              </a:lnSpc>
              <a:defRPr sz="135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20557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
        <p:nvSpPr>
          <p:cNvPr id="3" name="Content Placeholder 2"/>
          <p:cNvSpPr>
            <a:spLocks noGrp="1"/>
          </p:cNvSpPr>
          <p:nvPr>
            <p:ph sz="half" idx="1"/>
          </p:nvPr>
        </p:nvSpPr>
        <p:spPr>
          <a:xfrm>
            <a:off x="685800" y="1461052"/>
            <a:ext cx="3641598" cy="4729436"/>
          </a:xfrm>
        </p:spPr>
        <p:txBody>
          <a:bodyPr/>
          <a:lstStyle>
            <a:lvl1pPr>
              <a:defRPr sz="1800"/>
            </a:lvl1pPr>
            <a:lvl2pPr>
              <a:defRPr sz="165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3"/>
          <p:cNvSpPr>
            <a:spLocks noGrp="1"/>
          </p:cNvSpPr>
          <p:nvPr>
            <p:ph sz="half" idx="2"/>
          </p:nvPr>
        </p:nvSpPr>
        <p:spPr>
          <a:xfrm>
            <a:off x="4811526" y="1461052"/>
            <a:ext cx="3646674" cy="4729436"/>
          </a:xfrm>
        </p:spPr>
        <p:txBody>
          <a:bodyPr/>
          <a:lstStyle>
            <a:lvl1pPr>
              <a:defRPr sz="1800"/>
            </a:lvl1pPr>
            <a:lvl2pPr>
              <a:defRPr sz="165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938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550"/>
            </a:lvl1pPr>
          </a:lstStyle>
          <a:p>
            <a:r>
              <a:rPr lang="en-US" dirty="0"/>
              <a:t>Click to edit Master title style</a:t>
            </a:r>
            <a:endParaRPr dirty="0"/>
          </a:p>
        </p:txBody>
      </p:sp>
      <p:sp>
        <p:nvSpPr>
          <p:cNvPr id="3" name="Text Placeholder 2"/>
          <p:cNvSpPr>
            <a:spLocks noGrp="1"/>
          </p:cNvSpPr>
          <p:nvPr>
            <p:ph type="body" idx="1"/>
          </p:nvPr>
        </p:nvSpPr>
        <p:spPr>
          <a:xfrm>
            <a:off x="582930" y="1496187"/>
            <a:ext cx="3744468" cy="470916"/>
          </a:xfrm>
        </p:spPr>
        <p:txBody>
          <a:bodyPr anchor="t" anchorCtr="0"/>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82930" y="2077279"/>
            <a:ext cx="3744468" cy="439083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1" name="Picture Placeholder 10">
            <a:extLst>
              <a:ext uri="{FF2B5EF4-FFF2-40B4-BE49-F238E27FC236}">
                <a16:creationId xmlns:a16="http://schemas.microsoft.com/office/drawing/2014/main" id="{A3169499-437D-8F4D-94AA-E2299357328F}"/>
              </a:ext>
            </a:extLst>
          </p:cNvPr>
          <p:cNvSpPr>
            <a:spLocks noGrp="1"/>
          </p:cNvSpPr>
          <p:nvPr>
            <p:ph type="pic" sz="quarter" idx="10"/>
          </p:nvPr>
        </p:nvSpPr>
        <p:spPr>
          <a:xfrm>
            <a:off x="4572000" y="1496187"/>
            <a:ext cx="3906441" cy="4556743"/>
          </a:xfrm>
        </p:spPr>
        <p:txBody>
          <a:bodyPr/>
          <a:lstStyle/>
          <a:p>
            <a:endParaRPr lang="en-US"/>
          </a:p>
        </p:txBody>
      </p:sp>
      <p:sp>
        <p:nvSpPr>
          <p:cNvPr id="12" name="Text Placeholder 8">
            <a:extLst>
              <a:ext uri="{FF2B5EF4-FFF2-40B4-BE49-F238E27FC236}">
                <a16:creationId xmlns:a16="http://schemas.microsoft.com/office/drawing/2014/main" id="{B116746D-2971-C346-AB96-03BED323E049}"/>
              </a:ext>
            </a:extLst>
          </p:cNvPr>
          <p:cNvSpPr>
            <a:spLocks noGrp="1"/>
          </p:cNvSpPr>
          <p:nvPr>
            <p:ph type="body" sz="quarter" idx="11" hasCustomPrompt="1"/>
          </p:nvPr>
        </p:nvSpPr>
        <p:spPr>
          <a:xfrm>
            <a:off x="4572000" y="6142515"/>
            <a:ext cx="3906441" cy="651192"/>
          </a:xfrm>
        </p:spPr>
        <p:txBody>
          <a:bodyPr/>
          <a:lstStyle>
            <a:lvl1pPr marL="0" indent="0">
              <a:buNone/>
              <a:defRPr sz="750"/>
            </a:lvl1pPr>
          </a:lstStyle>
          <a:p>
            <a:pPr lvl="0"/>
            <a:r>
              <a:rPr lang="en-US"/>
              <a:t>Credit line FPO</a:t>
            </a:r>
          </a:p>
        </p:txBody>
      </p:sp>
    </p:spTree>
    <p:extLst>
      <p:ext uri="{BB962C8B-B14F-4D97-AF65-F5344CB8AC3E}">
        <p14:creationId xmlns:p14="http://schemas.microsoft.com/office/powerpoint/2010/main" val="400234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dirty="0"/>
              <a:t>Click to edit Master title style</a:t>
            </a:r>
            <a:endParaRPr dirty="0"/>
          </a:p>
        </p:txBody>
      </p:sp>
    </p:spTree>
    <p:extLst>
      <p:ext uri="{BB962C8B-B14F-4D97-AF65-F5344CB8AC3E}">
        <p14:creationId xmlns:p14="http://schemas.microsoft.com/office/powerpoint/2010/main" val="67781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dirty="0"/>
              <a:t>Click to edit Master title style</a:t>
            </a:r>
            <a:endParaRPr dirty="0"/>
          </a:p>
        </p:txBody>
      </p:sp>
      <p:sp>
        <p:nvSpPr>
          <p:cNvPr id="4" name="Text Placeholder 2"/>
          <p:cNvSpPr>
            <a:spLocks noGrp="1"/>
          </p:cNvSpPr>
          <p:nvPr>
            <p:ph type="body" sz="half" idx="2"/>
          </p:nvPr>
        </p:nvSpPr>
        <p:spPr>
          <a:xfrm>
            <a:off x="660082" y="1510749"/>
            <a:ext cx="3184937" cy="4404625"/>
          </a:xfrm>
        </p:spPr>
        <p:txBody>
          <a:bodyPr>
            <a:normAutofit/>
          </a:bodyPr>
          <a:lstStyle>
            <a:lvl1pPr marL="0" indent="0">
              <a:spcBef>
                <a:spcPts val="1125"/>
              </a:spcBef>
              <a:buNone/>
              <a:defRPr sz="16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Text Placeholder 8">
            <a:extLst>
              <a:ext uri="{FF2B5EF4-FFF2-40B4-BE49-F238E27FC236}">
                <a16:creationId xmlns:a16="http://schemas.microsoft.com/office/drawing/2014/main" id="{752B3F09-47B3-324C-BCD8-DE2A52443CC0}"/>
              </a:ext>
            </a:extLst>
          </p:cNvPr>
          <p:cNvSpPr>
            <a:spLocks noGrp="1"/>
          </p:cNvSpPr>
          <p:nvPr>
            <p:ph type="body" sz="quarter" idx="10" hasCustomPrompt="1"/>
          </p:nvPr>
        </p:nvSpPr>
        <p:spPr>
          <a:xfrm>
            <a:off x="4138613" y="6046788"/>
            <a:ext cx="4344744" cy="651192"/>
          </a:xfrm>
        </p:spPr>
        <p:txBody>
          <a:bodyPr/>
          <a:lstStyle>
            <a:lvl1pPr marL="0" indent="0">
              <a:buNone/>
              <a:defRPr sz="750"/>
            </a:lvl1pPr>
          </a:lstStyle>
          <a:p>
            <a:pPr lvl="0"/>
            <a:r>
              <a:rPr lang="en-US"/>
              <a:t>Credit line FPO</a:t>
            </a:r>
          </a:p>
        </p:txBody>
      </p:sp>
      <p:sp>
        <p:nvSpPr>
          <p:cNvPr id="11" name="Picture Placeholder 10">
            <a:extLst>
              <a:ext uri="{FF2B5EF4-FFF2-40B4-BE49-F238E27FC236}">
                <a16:creationId xmlns:a16="http://schemas.microsoft.com/office/drawing/2014/main" id="{8A3226D5-00A8-E049-8469-4BFBE39DD467}"/>
              </a:ext>
            </a:extLst>
          </p:cNvPr>
          <p:cNvSpPr>
            <a:spLocks noGrp="1"/>
          </p:cNvSpPr>
          <p:nvPr>
            <p:ph type="pic" sz="quarter" idx="11"/>
          </p:nvPr>
        </p:nvSpPr>
        <p:spPr>
          <a:xfrm>
            <a:off x="4138612" y="1508815"/>
            <a:ext cx="4344591" cy="4404624"/>
          </a:xfrm>
        </p:spPr>
        <p:txBody>
          <a:bodyPr/>
          <a:lstStyle/>
          <a:p>
            <a:endParaRPr lang="en-US"/>
          </a:p>
        </p:txBody>
      </p:sp>
    </p:spTree>
    <p:extLst>
      <p:ext uri="{BB962C8B-B14F-4D97-AF65-F5344CB8AC3E}">
        <p14:creationId xmlns:p14="http://schemas.microsoft.com/office/powerpoint/2010/main" val="3155869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dirty="0"/>
              <a:t>Click to edit Master title style</a:t>
            </a:r>
            <a:endParaRPr dirty="0"/>
          </a:p>
        </p:txBody>
      </p:sp>
      <p:sp>
        <p:nvSpPr>
          <p:cNvPr id="3" name="Content Placeholder 3"/>
          <p:cNvSpPr>
            <a:spLocks noGrp="1"/>
          </p:cNvSpPr>
          <p:nvPr>
            <p:ph idx="1" hasCustomPrompt="1"/>
          </p:nvPr>
        </p:nvSpPr>
        <p:spPr>
          <a:xfrm>
            <a:off x="691122" y="1461052"/>
            <a:ext cx="2386406" cy="4895328"/>
          </a:xfrm>
        </p:spPr>
        <p:txBody>
          <a:bodyPr>
            <a:normAutofit/>
          </a:bodyPr>
          <a:lstStyle>
            <a:lvl1pPr marL="0" indent="0">
              <a:buNone/>
              <a:defRPr sz="1650"/>
            </a:lvl1pPr>
            <a:lvl2pPr marL="342900" indent="0">
              <a:buNone/>
              <a:defRPr sz="1500"/>
            </a:lvl2pPr>
            <a:lvl3pPr marL="685800" indent="0">
              <a:buNone/>
              <a:defRPr sz="1350"/>
            </a:lvl3pPr>
            <a:lvl4pPr marL="1028700" indent="0">
              <a:buNone/>
              <a:defRPr sz="1200"/>
            </a:lvl4pPr>
            <a:lvl5pPr marL="1371600" indent="0">
              <a:buNone/>
              <a:defRPr sz="1200"/>
            </a:lvl5pPr>
            <a:lvl6pPr>
              <a:defRPr sz="1200"/>
            </a:lvl6pPr>
            <a:lvl7pPr>
              <a:defRPr sz="1200"/>
            </a:lvl7pPr>
            <a:lvl8pPr>
              <a:defRPr sz="1200"/>
            </a:lvl8pPr>
            <a:lvl9pPr>
              <a:defRPr sz="1200"/>
            </a:lvl9pPr>
          </a:lstStyle>
          <a:p>
            <a:pPr lvl="0"/>
            <a:r>
              <a:rPr lang="en-US"/>
              <a:t>Sample text</a:t>
            </a:r>
            <a:endParaRPr/>
          </a:p>
        </p:txBody>
      </p:sp>
      <p:sp>
        <p:nvSpPr>
          <p:cNvPr id="7" name="Content Placeholder 3">
            <a:extLst>
              <a:ext uri="{FF2B5EF4-FFF2-40B4-BE49-F238E27FC236}">
                <a16:creationId xmlns:a16="http://schemas.microsoft.com/office/drawing/2014/main" id="{40A1ED7B-82D7-5A47-A193-C7C24693D3C4}"/>
              </a:ext>
            </a:extLst>
          </p:cNvPr>
          <p:cNvSpPr>
            <a:spLocks noGrp="1"/>
          </p:cNvSpPr>
          <p:nvPr>
            <p:ph idx="10" hasCustomPrompt="1"/>
          </p:nvPr>
        </p:nvSpPr>
        <p:spPr>
          <a:xfrm>
            <a:off x="336574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
        <p:nvSpPr>
          <p:cNvPr id="8" name="Content Placeholder 3">
            <a:extLst>
              <a:ext uri="{FF2B5EF4-FFF2-40B4-BE49-F238E27FC236}">
                <a16:creationId xmlns:a16="http://schemas.microsoft.com/office/drawing/2014/main" id="{43872FE9-5E92-4F44-8A71-024A081C439C}"/>
              </a:ext>
            </a:extLst>
          </p:cNvPr>
          <p:cNvSpPr>
            <a:spLocks noGrp="1"/>
          </p:cNvSpPr>
          <p:nvPr>
            <p:ph idx="11" hasCustomPrompt="1"/>
          </p:nvPr>
        </p:nvSpPr>
        <p:spPr>
          <a:xfrm>
            <a:off x="604036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Tree>
    <p:extLst>
      <p:ext uri="{BB962C8B-B14F-4D97-AF65-F5344CB8AC3E}">
        <p14:creationId xmlns:p14="http://schemas.microsoft.com/office/powerpoint/2010/main" val="126857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EEECFBC-FB4D-9945-A4FF-28E342055AC3}"/>
              </a:ext>
            </a:extLst>
          </p:cNvPr>
          <p:cNvSpPr/>
          <p:nvPr/>
        </p:nvSpPr>
        <p:spPr>
          <a:xfrm>
            <a:off x="0" y="6503670"/>
            <a:ext cx="9144000" cy="184666"/>
          </a:xfrm>
          <a:prstGeom prst="rect">
            <a:avLst/>
          </a:prstGeom>
        </p:spPr>
        <p:txBody>
          <a:bodyPr wrap="square">
            <a:spAutoFit/>
          </a:bodyPr>
          <a:lstStyle/>
          <a:p>
            <a:pPr algn="ctr"/>
            <a:r>
              <a:rPr lang="en-US" sz="600" dirty="0">
                <a:solidFill>
                  <a:schemeClr val="bg1">
                    <a:lumMod val="50000"/>
                  </a:scheme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1E3BDFD-7FA5-2143-88E5-0CEE0A6011AD}"/>
              </a:ext>
            </a:extLst>
          </p:cNvPr>
          <p:cNvSpPr/>
          <p:nvPr/>
        </p:nvSpPr>
        <p:spPr>
          <a:xfrm>
            <a:off x="0" y="6503670"/>
            <a:ext cx="9144000" cy="184666"/>
          </a:xfrm>
          <a:prstGeom prst="rect">
            <a:avLst/>
          </a:prstGeom>
        </p:spPr>
        <p:txBody>
          <a:bodyPr wrap="square">
            <a:spAutoFit/>
          </a:bodyPr>
          <a:lstStyle/>
          <a:p>
            <a:pPr algn="ctr"/>
            <a:r>
              <a:rPr lang="en-US" sz="600">
                <a:latin typeface="Arial" panose="020B0604020202020204" pitchFamily="34" charset="0"/>
                <a:cs typeface="Arial" panose="020B0604020202020204" pitchFamily="34" charset="0"/>
              </a:rPr>
              <a:t>Copyright © 2021 by Public Safety Group, A Division of Jones &amp; Bartlett Learning. </a:t>
            </a:r>
            <a:r>
              <a:rPr lang="en-US" sz="600" err="1">
                <a:latin typeface="Arial" panose="020B0604020202020204" pitchFamily="34" charset="0"/>
                <a:cs typeface="Arial" panose="020B0604020202020204" pitchFamily="34" charset="0"/>
              </a:rPr>
              <a:t>www.psglearning.com</a:t>
            </a:r>
            <a:r>
              <a:rPr lang="en-US" sz="600">
                <a:latin typeface="Arial" panose="020B0604020202020204" pitchFamily="34" charset="0"/>
                <a:cs typeface="Arial" panose="020B0604020202020204" pitchFamily="34" charset="0"/>
              </a:rPr>
              <a:t>. Background texture © </a:t>
            </a:r>
            <a:r>
              <a:rPr lang="en-US" sz="600" err="1">
                <a:latin typeface="Arial" panose="020B0604020202020204" pitchFamily="34" charset="0"/>
                <a:cs typeface="Arial" panose="020B0604020202020204" pitchFamily="34" charset="0"/>
              </a:rPr>
              <a:t>Bunphot</a:t>
            </a:r>
            <a:r>
              <a:rPr lang="en-US" sz="600">
                <a:latin typeface="Arial" panose="020B0604020202020204" pitchFamily="34" charset="0"/>
                <a:cs typeface="Arial" panose="020B0604020202020204" pitchFamily="34" charset="0"/>
              </a:rPr>
              <a:t>/Getty Images.</a:t>
            </a:r>
          </a:p>
        </p:txBody>
      </p:sp>
      <p:sp>
        <p:nvSpPr>
          <p:cNvPr id="6" name="Rectangle 5">
            <a:extLst>
              <a:ext uri="{FF2B5EF4-FFF2-40B4-BE49-F238E27FC236}">
                <a16:creationId xmlns:a16="http://schemas.microsoft.com/office/drawing/2014/main" id="{A4FD052D-18CE-1249-A891-AB3E165F4441}"/>
              </a:ext>
            </a:extLst>
          </p:cNvPr>
          <p:cNvSpPr/>
          <p:nvPr/>
        </p:nvSpPr>
        <p:spPr>
          <a:xfrm>
            <a:off x="0" y="2274570"/>
            <a:ext cx="9144000" cy="1760220"/>
          </a:xfrm>
          <a:prstGeom prst="rect">
            <a:avLst/>
          </a:prstGeom>
          <a:solidFill>
            <a:srgbClr val="003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7">
            <a:extLst>
              <a:ext uri="{FF2B5EF4-FFF2-40B4-BE49-F238E27FC236}">
                <a16:creationId xmlns:a16="http://schemas.microsoft.com/office/drawing/2014/main" id="{8C0E0F34-F7A9-8D4B-9F49-A76F8B00661D}"/>
              </a:ext>
            </a:extLst>
          </p:cNvPr>
          <p:cNvSpPr>
            <a:spLocks noGrp="1"/>
          </p:cNvSpPr>
          <p:nvPr>
            <p:ph type="body" sz="quarter" idx="10" hasCustomPrompt="1"/>
          </p:nvPr>
        </p:nvSpPr>
        <p:spPr>
          <a:xfrm>
            <a:off x="701279" y="2571751"/>
            <a:ext cx="7741444" cy="1165225"/>
          </a:xfrm>
        </p:spPr>
        <p:txBody>
          <a:bodyPr anchor="ctr" anchorCtr="0"/>
          <a:lstStyle>
            <a:lvl1pPr marL="0" indent="0" algn="ctr">
              <a:buNone/>
              <a:defRPr sz="3600" b="1">
                <a:solidFill>
                  <a:srgbClr val="FFFFFF"/>
                </a:solidFill>
              </a:defRPr>
            </a:lvl1pPr>
          </a:lstStyle>
          <a:p>
            <a:pPr lvl="0"/>
            <a:r>
              <a:rPr lang="en-US"/>
              <a:t>Divider</a:t>
            </a:r>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a:t>Click to edit Master title style</a:t>
            </a:r>
            <a:endParaRPr dirty="0"/>
          </a:p>
        </p:txBody>
      </p:sp>
      <p:sp>
        <p:nvSpPr>
          <p:cNvPr id="3" name="Content Placeholder 2"/>
          <p:cNvSpPr>
            <a:spLocks noGrp="1"/>
          </p:cNvSpPr>
          <p:nvPr>
            <p:ph idx="1"/>
          </p:nvPr>
        </p:nvSpPr>
        <p:spPr>
          <a:xfrm>
            <a:off x="694373" y="1490871"/>
            <a:ext cx="7715250" cy="4699047"/>
          </a:xfrm>
        </p:spPr>
        <p:txBody>
          <a:bodyPr/>
          <a:lstStyle>
            <a:lvl1pPr>
              <a:lnSpc>
                <a:spcPts val="2400"/>
              </a:lnSpc>
              <a:defRPr sz="2100">
                <a:latin typeface="Arial" panose="020B0604020202020204" pitchFamily="34" charset="0"/>
                <a:cs typeface="Arial" panose="020B0604020202020204" pitchFamily="34" charset="0"/>
              </a:defRPr>
            </a:lvl1pPr>
            <a:lvl2pPr marL="514350" indent="-171450">
              <a:lnSpc>
                <a:spcPts val="2400"/>
              </a:lnSpc>
              <a:buFont typeface="Arial" panose="020B0604020202020204" pitchFamily="34" charset="0"/>
              <a:buChar char="•"/>
              <a:defRPr sz="1800">
                <a:latin typeface="Arial" panose="020B0604020202020204" pitchFamily="34" charset="0"/>
                <a:cs typeface="Arial" panose="020B0604020202020204" pitchFamily="34" charset="0"/>
              </a:defRPr>
            </a:lvl2pPr>
            <a:lvl3pPr marL="857250" indent="-171450">
              <a:lnSpc>
                <a:spcPts val="2400"/>
              </a:lnSpc>
              <a:buFont typeface="Arial" panose="020B0604020202020204" pitchFamily="34" charset="0"/>
              <a:buChar char="○"/>
              <a:defRPr sz="1650">
                <a:latin typeface="Arial" panose="020B0604020202020204" pitchFamily="34" charset="0"/>
                <a:cs typeface="Arial" panose="020B0604020202020204" pitchFamily="34" charset="0"/>
              </a:defRPr>
            </a:lvl3pPr>
            <a:lvl4pPr marL="1200150" indent="-171450">
              <a:lnSpc>
                <a:spcPts val="2400"/>
              </a:lnSpc>
              <a:buSzPct val="90000"/>
              <a:buFont typeface="Arial" panose="020B0604020202020204" pitchFamily="34" charset="0"/>
              <a:buChar char="•"/>
              <a:defRPr sz="1500">
                <a:latin typeface="Arial" panose="020B0604020202020204" pitchFamily="34" charset="0"/>
                <a:cs typeface="Arial" panose="020B0604020202020204" pitchFamily="34" charset="0"/>
              </a:defRPr>
            </a:lvl4pPr>
            <a:lvl5pPr>
              <a:lnSpc>
                <a:spcPts val="2400"/>
              </a:lnSpc>
              <a:defRPr sz="13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a:t>Click to edit Master title style</a:t>
            </a:r>
            <a:endParaRPr dirty="0"/>
          </a:p>
        </p:txBody>
      </p:sp>
      <p:sp>
        <p:nvSpPr>
          <p:cNvPr id="3" name="Content Placeholder 2"/>
          <p:cNvSpPr>
            <a:spLocks noGrp="1"/>
          </p:cNvSpPr>
          <p:nvPr>
            <p:ph sz="half" idx="1"/>
          </p:nvPr>
        </p:nvSpPr>
        <p:spPr>
          <a:xfrm>
            <a:off x="685800" y="1461052"/>
            <a:ext cx="3641598" cy="4729436"/>
          </a:xfrm>
        </p:spPr>
        <p:txBody>
          <a:bodyPr/>
          <a:lstStyle>
            <a:lvl1pPr>
              <a:defRPr sz="1800"/>
            </a:lvl1pPr>
            <a:lvl2pPr>
              <a:defRPr sz="1650"/>
            </a:lvl2pPr>
            <a:lvl3pPr>
              <a:defRPr sz="1500"/>
            </a:lvl3pPr>
            <a:lvl4pPr>
              <a:defRPr sz="135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811526" y="1461052"/>
            <a:ext cx="3646674" cy="4729436"/>
          </a:xfrm>
        </p:spPr>
        <p:txBody>
          <a:bodyPr/>
          <a:lstStyle>
            <a:lvl1pPr>
              <a:defRPr sz="1800"/>
            </a:lvl1pPr>
            <a:lvl2pPr>
              <a:defRPr sz="1650"/>
            </a:lvl2pPr>
            <a:lvl3pPr>
              <a:defRPr sz="1500"/>
            </a:lvl3pPr>
            <a:lvl4pPr>
              <a:defRPr sz="135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550"/>
            </a:lvl1pPr>
          </a:lstStyle>
          <a:p>
            <a:r>
              <a:rPr lang="en-US"/>
              <a:t>Click to edit Master title style</a:t>
            </a:r>
            <a:endParaRPr dirty="0"/>
          </a:p>
        </p:txBody>
      </p:sp>
      <p:sp>
        <p:nvSpPr>
          <p:cNvPr id="3" name="Text Placeholder 2"/>
          <p:cNvSpPr>
            <a:spLocks noGrp="1"/>
          </p:cNvSpPr>
          <p:nvPr>
            <p:ph type="body" idx="1"/>
          </p:nvPr>
        </p:nvSpPr>
        <p:spPr>
          <a:xfrm>
            <a:off x="582930" y="1496187"/>
            <a:ext cx="3744468" cy="470916"/>
          </a:xfrm>
        </p:spPr>
        <p:txBody>
          <a:bodyPr anchor="t" anchorCtr="0"/>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82930" y="2077279"/>
            <a:ext cx="3744468" cy="43908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Picture Placeholder 10">
            <a:extLst>
              <a:ext uri="{FF2B5EF4-FFF2-40B4-BE49-F238E27FC236}">
                <a16:creationId xmlns:a16="http://schemas.microsoft.com/office/drawing/2014/main" id="{A3169499-437D-8F4D-94AA-E2299357328F}"/>
              </a:ext>
            </a:extLst>
          </p:cNvPr>
          <p:cNvSpPr>
            <a:spLocks noGrp="1"/>
          </p:cNvSpPr>
          <p:nvPr>
            <p:ph type="pic" sz="quarter" idx="10"/>
          </p:nvPr>
        </p:nvSpPr>
        <p:spPr>
          <a:xfrm>
            <a:off x="4572000" y="1496187"/>
            <a:ext cx="3906441" cy="4556743"/>
          </a:xfrm>
        </p:spPr>
        <p:txBody>
          <a:bodyPr/>
          <a:lstStyle/>
          <a:p>
            <a:r>
              <a:rPr lang="en-US"/>
              <a:t>Click icon to add picture</a:t>
            </a:r>
          </a:p>
        </p:txBody>
      </p:sp>
      <p:sp>
        <p:nvSpPr>
          <p:cNvPr id="12" name="Text Placeholder 8">
            <a:extLst>
              <a:ext uri="{FF2B5EF4-FFF2-40B4-BE49-F238E27FC236}">
                <a16:creationId xmlns:a16="http://schemas.microsoft.com/office/drawing/2014/main" id="{B116746D-2971-C346-AB96-03BED323E049}"/>
              </a:ext>
            </a:extLst>
          </p:cNvPr>
          <p:cNvSpPr>
            <a:spLocks noGrp="1"/>
          </p:cNvSpPr>
          <p:nvPr>
            <p:ph type="body" sz="quarter" idx="11" hasCustomPrompt="1"/>
          </p:nvPr>
        </p:nvSpPr>
        <p:spPr>
          <a:xfrm>
            <a:off x="4572000" y="6142515"/>
            <a:ext cx="3906441" cy="651192"/>
          </a:xfrm>
        </p:spPr>
        <p:txBody>
          <a:bodyPr/>
          <a:lstStyle>
            <a:lvl1pPr marL="0" indent="0">
              <a:buNone/>
              <a:defRPr sz="750"/>
            </a:lvl1pPr>
          </a:lstStyle>
          <a:p>
            <a:pPr lvl="0"/>
            <a:r>
              <a:rPr lang="en-US"/>
              <a:t>Credit line FPO</a:t>
            </a:r>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a:t>Click to edit Master title style</a:t>
            </a:r>
            <a:endParaRPr dirty="0"/>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a:t>Click to edit Master title style</a:t>
            </a:r>
            <a:endParaRPr dirty="0"/>
          </a:p>
        </p:txBody>
      </p:sp>
      <p:sp>
        <p:nvSpPr>
          <p:cNvPr id="4" name="Text Placeholder 2"/>
          <p:cNvSpPr>
            <a:spLocks noGrp="1"/>
          </p:cNvSpPr>
          <p:nvPr>
            <p:ph type="body" sz="half" idx="2"/>
          </p:nvPr>
        </p:nvSpPr>
        <p:spPr>
          <a:xfrm>
            <a:off x="660082" y="1510749"/>
            <a:ext cx="3184937" cy="4404625"/>
          </a:xfrm>
        </p:spPr>
        <p:txBody>
          <a:bodyPr>
            <a:normAutofit/>
          </a:bodyPr>
          <a:lstStyle>
            <a:lvl1pPr marL="0" indent="0">
              <a:spcBef>
                <a:spcPts val="1125"/>
              </a:spcBef>
              <a:buNone/>
              <a:defRPr sz="16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Text Placeholder 8">
            <a:extLst>
              <a:ext uri="{FF2B5EF4-FFF2-40B4-BE49-F238E27FC236}">
                <a16:creationId xmlns:a16="http://schemas.microsoft.com/office/drawing/2014/main" id="{752B3F09-47B3-324C-BCD8-DE2A52443CC0}"/>
              </a:ext>
            </a:extLst>
          </p:cNvPr>
          <p:cNvSpPr>
            <a:spLocks noGrp="1"/>
          </p:cNvSpPr>
          <p:nvPr>
            <p:ph type="body" sz="quarter" idx="10" hasCustomPrompt="1"/>
          </p:nvPr>
        </p:nvSpPr>
        <p:spPr>
          <a:xfrm>
            <a:off x="4138613" y="6046788"/>
            <a:ext cx="4344744" cy="651192"/>
          </a:xfrm>
        </p:spPr>
        <p:txBody>
          <a:bodyPr/>
          <a:lstStyle>
            <a:lvl1pPr marL="0" indent="0">
              <a:buNone/>
              <a:defRPr sz="750"/>
            </a:lvl1pPr>
          </a:lstStyle>
          <a:p>
            <a:pPr lvl="0"/>
            <a:r>
              <a:rPr lang="en-US"/>
              <a:t>Credit line FPO</a:t>
            </a:r>
          </a:p>
        </p:txBody>
      </p:sp>
      <p:sp>
        <p:nvSpPr>
          <p:cNvPr id="11" name="Picture Placeholder 10">
            <a:extLst>
              <a:ext uri="{FF2B5EF4-FFF2-40B4-BE49-F238E27FC236}">
                <a16:creationId xmlns:a16="http://schemas.microsoft.com/office/drawing/2014/main" id="{8A3226D5-00A8-E049-8469-4BFBE39DD467}"/>
              </a:ext>
            </a:extLst>
          </p:cNvPr>
          <p:cNvSpPr>
            <a:spLocks noGrp="1"/>
          </p:cNvSpPr>
          <p:nvPr>
            <p:ph type="pic" sz="quarter" idx="11"/>
          </p:nvPr>
        </p:nvSpPr>
        <p:spPr>
          <a:xfrm>
            <a:off x="4138612" y="1508815"/>
            <a:ext cx="4344591" cy="4404624"/>
          </a:xfrm>
        </p:spPr>
        <p:txBody>
          <a:bodyPr/>
          <a:lstStyle/>
          <a:p>
            <a:r>
              <a:rPr lang="en-US"/>
              <a:t>Click icon to add picture</a:t>
            </a:r>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a:t>Click to edit Master title style</a:t>
            </a:r>
            <a:endParaRPr dirty="0"/>
          </a:p>
        </p:txBody>
      </p:sp>
      <p:sp>
        <p:nvSpPr>
          <p:cNvPr id="3" name="Content Placeholder 3"/>
          <p:cNvSpPr>
            <a:spLocks noGrp="1"/>
          </p:cNvSpPr>
          <p:nvPr>
            <p:ph idx="1" hasCustomPrompt="1"/>
          </p:nvPr>
        </p:nvSpPr>
        <p:spPr>
          <a:xfrm>
            <a:off x="691122" y="1461052"/>
            <a:ext cx="2386406" cy="4895328"/>
          </a:xfrm>
        </p:spPr>
        <p:txBody>
          <a:bodyPr>
            <a:normAutofit/>
          </a:bodyPr>
          <a:lstStyle>
            <a:lvl1pPr marL="0" indent="0">
              <a:buNone/>
              <a:defRPr sz="1650"/>
            </a:lvl1pPr>
            <a:lvl2pPr marL="342900" indent="0">
              <a:buNone/>
              <a:defRPr sz="1500"/>
            </a:lvl2pPr>
            <a:lvl3pPr marL="685800" indent="0">
              <a:buNone/>
              <a:defRPr sz="1350"/>
            </a:lvl3pPr>
            <a:lvl4pPr marL="1028700" indent="0">
              <a:buNone/>
              <a:defRPr sz="1200"/>
            </a:lvl4pPr>
            <a:lvl5pPr marL="1371600" indent="0">
              <a:buNone/>
              <a:defRPr sz="1200"/>
            </a:lvl5pPr>
            <a:lvl6pPr>
              <a:defRPr sz="1200"/>
            </a:lvl6pPr>
            <a:lvl7pPr>
              <a:defRPr sz="1200"/>
            </a:lvl7pPr>
            <a:lvl8pPr>
              <a:defRPr sz="1200"/>
            </a:lvl8pPr>
            <a:lvl9pPr>
              <a:defRPr sz="1200"/>
            </a:lvl9pPr>
          </a:lstStyle>
          <a:p>
            <a:pPr lvl="0"/>
            <a:r>
              <a:rPr lang="en-US"/>
              <a:t>Sample text</a:t>
            </a:r>
            <a:endParaRPr/>
          </a:p>
        </p:txBody>
      </p:sp>
      <p:sp>
        <p:nvSpPr>
          <p:cNvPr id="7" name="Content Placeholder 3">
            <a:extLst>
              <a:ext uri="{FF2B5EF4-FFF2-40B4-BE49-F238E27FC236}">
                <a16:creationId xmlns:a16="http://schemas.microsoft.com/office/drawing/2014/main" id="{40A1ED7B-82D7-5A47-A193-C7C24693D3C4}"/>
              </a:ext>
            </a:extLst>
          </p:cNvPr>
          <p:cNvSpPr>
            <a:spLocks noGrp="1"/>
          </p:cNvSpPr>
          <p:nvPr>
            <p:ph idx="10" hasCustomPrompt="1"/>
          </p:nvPr>
        </p:nvSpPr>
        <p:spPr>
          <a:xfrm>
            <a:off x="336574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
        <p:nvSpPr>
          <p:cNvPr id="8" name="Content Placeholder 3">
            <a:extLst>
              <a:ext uri="{FF2B5EF4-FFF2-40B4-BE49-F238E27FC236}">
                <a16:creationId xmlns:a16="http://schemas.microsoft.com/office/drawing/2014/main" id="{43872FE9-5E92-4F44-8A71-024A081C439C}"/>
              </a:ext>
            </a:extLst>
          </p:cNvPr>
          <p:cNvSpPr>
            <a:spLocks noGrp="1"/>
          </p:cNvSpPr>
          <p:nvPr>
            <p:ph idx="11" hasCustomPrompt="1"/>
          </p:nvPr>
        </p:nvSpPr>
        <p:spPr>
          <a:xfrm>
            <a:off x="604036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Tree>
    <p:extLst>
      <p:ext uri="{BB962C8B-B14F-4D97-AF65-F5344CB8AC3E}">
        <p14:creationId xmlns:p14="http://schemas.microsoft.com/office/powerpoint/2010/main" val="3111696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57DDB-9FA9-4A40-A155-579C59D83D13}"/>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3D2BAD-EB47-46F1-9299-12483BF3525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82EE61-9DE2-441C-86FB-848716B43CB8}"/>
              </a:ext>
            </a:extLst>
          </p:cNvPr>
          <p:cNvSpPr>
            <a:spLocks noGrp="1"/>
          </p:cNvSpPr>
          <p:nvPr>
            <p:ph type="dt" sz="half" idx="10"/>
          </p:nvPr>
        </p:nvSpPr>
        <p:spPr>
          <a:xfrm>
            <a:off x="628650" y="6356351"/>
            <a:ext cx="2057400" cy="365125"/>
          </a:xfrm>
          <a:prstGeom prst="rect">
            <a:avLst/>
          </a:prstGeom>
        </p:spPr>
        <p:txBody>
          <a:bodyPr/>
          <a:lstStyle/>
          <a:p>
            <a:fld id="{98A63570-FF22-4963-810A-B47AC9A4A4C8}" type="datetimeFigureOut">
              <a:rPr lang="en-US" smtClean="0"/>
              <a:t>10/5/21</a:t>
            </a:fld>
            <a:endParaRPr lang="en-US" dirty="0"/>
          </a:p>
        </p:txBody>
      </p:sp>
      <p:sp>
        <p:nvSpPr>
          <p:cNvPr id="5" name="Footer Placeholder 4">
            <a:extLst>
              <a:ext uri="{FF2B5EF4-FFF2-40B4-BE49-F238E27FC236}">
                <a16:creationId xmlns:a16="http://schemas.microsoft.com/office/drawing/2014/main" id="{66CC6A67-6600-47F4-A783-DBD892F6A8F8}"/>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74EA1453-BB07-4BD3-89B0-001ED4AC1601}"/>
              </a:ext>
            </a:extLst>
          </p:cNvPr>
          <p:cNvSpPr>
            <a:spLocks noGrp="1"/>
          </p:cNvSpPr>
          <p:nvPr>
            <p:ph type="sldNum" sz="quarter" idx="12"/>
          </p:nvPr>
        </p:nvSpPr>
        <p:spPr>
          <a:xfrm>
            <a:off x="6457950" y="6356351"/>
            <a:ext cx="2057400" cy="365125"/>
          </a:xfrm>
          <a:prstGeom prst="rect">
            <a:avLst/>
          </a:prstGeom>
        </p:spPr>
        <p:txBody>
          <a:bodyPr/>
          <a:lstStyle/>
          <a:p>
            <a:fld id="{35B0E4FB-1540-48C0-9BDB-5E7C2F1DA407}" type="slidenum">
              <a:rPr lang="en-US" smtClean="0"/>
              <a:t>‹#›</a:t>
            </a:fld>
            <a:endParaRPr lang="en-US" dirty="0"/>
          </a:p>
        </p:txBody>
      </p:sp>
    </p:spTree>
    <p:extLst>
      <p:ext uri="{BB962C8B-B14F-4D97-AF65-F5344CB8AC3E}">
        <p14:creationId xmlns:p14="http://schemas.microsoft.com/office/powerpoint/2010/main" val="41588947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C2108-CED5-4E0D-9DC0-FEBB3F122E9D}"/>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894C55-7D80-478B-AC88-C0E7CE7C3980}"/>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EAF85D8-64B1-4E6D-8E23-F2B8CA8F655B}"/>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3D18BB-BF1D-477B-B96C-9D3222D17454}"/>
              </a:ext>
            </a:extLst>
          </p:cNvPr>
          <p:cNvSpPr>
            <a:spLocks noGrp="1"/>
          </p:cNvSpPr>
          <p:nvPr>
            <p:ph type="dt" sz="half" idx="10"/>
          </p:nvPr>
        </p:nvSpPr>
        <p:spPr>
          <a:xfrm>
            <a:off x="628650" y="6356351"/>
            <a:ext cx="2057400" cy="365125"/>
          </a:xfrm>
          <a:prstGeom prst="rect">
            <a:avLst/>
          </a:prstGeom>
        </p:spPr>
        <p:txBody>
          <a:bodyPr/>
          <a:lstStyle/>
          <a:p>
            <a:fld id="{98A63570-FF22-4963-810A-B47AC9A4A4C8}" type="datetimeFigureOut">
              <a:rPr lang="en-US" smtClean="0"/>
              <a:t>10/5/21</a:t>
            </a:fld>
            <a:endParaRPr lang="en-US" dirty="0"/>
          </a:p>
        </p:txBody>
      </p:sp>
      <p:sp>
        <p:nvSpPr>
          <p:cNvPr id="6" name="Footer Placeholder 5">
            <a:extLst>
              <a:ext uri="{FF2B5EF4-FFF2-40B4-BE49-F238E27FC236}">
                <a16:creationId xmlns:a16="http://schemas.microsoft.com/office/drawing/2014/main" id="{00A3EB39-0B64-4636-BA36-C4619FE460F4}"/>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81BFD12C-CB57-441E-AC4F-B6C5BD7B9AE9}"/>
              </a:ext>
            </a:extLst>
          </p:cNvPr>
          <p:cNvSpPr>
            <a:spLocks noGrp="1"/>
          </p:cNvSpPr>
          <p:nvPr>
            <p:ph type="sldNum" sz="quarter" idx="12"/>
          </p:nvPr>
        </p:nvSpPr>
        <p:spPr>
          <a:xfrm>
            <a:off x="6457950" y="6356351"/>
            <a:ext cx="2057400" cy="365125"/>
          </a:xfrm>
          <a:prstGeom prst="rect">
            <a:avLst/>
          </a:prstGeom>
        </p:spPr>
        <p:txBody>
          <a:bodyPr/>
          <a:lstStyle/>
          <a:p>
            <a:fld id="{35B0E4FB-1540-48C0-9BDB-5E7C2F1DA407}" type="slidenum">
              <a:rPr lang="en-US" smtClean="0"/>
              <a:t>‹#›</a:t>
            </a:fld>
            <a:endParaRPr lang="en-US" dirty="0"/>
          </a:p>
        </p:txBody>
      </p:sp>
    </p:spTree>
    <p:extLst>
      <p:ext uri="{BB962C8B-B14F-4D97-AF65-F5344CB8AC3E}">
        <p14:creationId xmlns:p14="http://schemas.microsoft.com/office/powerpoint/2010/main" val="29981787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lt;B&gt; Subsection Slid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028950" y="6356351"/>
            <a:ext cx="3086100" cy="365125"/>
          </a:xfrm>
          <a:prstGeom prst="rect">
            <a:avLst/>
          </a:prstGeom>
        </p:spPr>
        <p:txBody>
          <a:bodyPr/>
          <a:lstStyle/>
          <a:p>
            <a:r>
              <a:rPr lang="en-US" dirty="0"/>
              <a:t>NAEMT EPC © 2015</a:t>
            </a:r>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00DB8C3E-99EC-1E43-9525-A095A58892BB}" type="slidenum">
              <a:rPr lang="en-US" smtClean="0"/>
              <a:t>‹#›</a:t>
            </a:fld>
            <a:endParaRPr lang="en-US" dirty="0"/>
          </a:p>
        </p:txBody>
      </p:sp>
      <p:sp>
        <p:nvSpPr>
          <p:cNvPr id="6" name="Text Placeholder 4"/>
          <p:cNvSpPr>
            <a:spLocks noGrp="1"/>
          </p:cNvSpPr>
          <p:nvPr>
            <p:ph type="body" sz="quarter" idx="3"/>
          </p:nvPr>
        </p:nvSpPr>
        <p:spPr>
          <a:xfrm>
            <a:off x="1731964" y="5824353"/>
            <a:ext cx="6893277" cy="639762"/>
          </a:xfrm>
        </p:spPr>
        <p:txBody>
          <a:bodyPr anchor="t"/>
          <a:lstStyle>
            <a:lvl1pPr marL="0" indent="0" algn="r">
              <a:buNone/>
              <a:defRPr sz="3840" b="1">
                <a:solidFill>
                  <a:srgbClr val="691453"/>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dirty="0"/>
              <a:t>Click to edit Master text styles</a:t>
            </a:r>
          </a:p>
        </p:txBody>
      </p:sp>
      <p:sp>
        <p:nvSpPr>
          <p:cNvPr id="7" name="Picture Placeholder 12"/>
          <p:cNvSpPr>
            <a:spLocks noGrp="1"/>
          </p:cNvSpPr>
          <p:nvPr>
            <p:ph type="pic" sz="quarter" idx="13"/>
          </p:nvPr>
        </p:nvSpPr>
        <p:spPr>
          <a:xfrm>
            <a:off x="463115" y="177953"/>
            <a:ext cx="8162125" cy="5646401"/>
          </a:xfrm>
          <a:ln w="28575" cmpd="sng">
            <a:solidFill>
              <a:srgbClr val="0D6C71"/>
            </a:solidFill>
          </a:ln>
          <a:effectLst/>
        </p:spPr>
        <p:txBody>
          <a:bodyPr/>
          <a:lstStyle/>
          <a:p>
            <a:endParaRPr lang="en-US" dirty="0"/>
          </a:p>
        </p:txBody>
      </p:sp>
      <p:pic>
        <p:nvPicPr>
          <p:cNvPr id="8" name="Picture 7" descr="EPC NEW logo final_ColorKeyed.jpg"/>
          <p:cNvPicPr>
            <a:picLocks noChangeAspect="1"/>
          </p:cNvPicPr>
          <p:nvPr userDrawn="1"/>
        </p:nvPicPr>
        <p:blipFill>
          <a:blip cstate="screen">
            <a:extLst>
              <a:ext uri="{BEBA8EAE-BF5A-486C-A8C5-ECC9F3942E4B}">
                <a14:imgProps xmlns:a14="http://schemas.microsoft.com/office/drawing/2010/main">
                  <a14:imgLayer r:embed="rId3">
                    <a14:imgEffect>
                      <a14:backgroundRemoval t="0" b="100000" l="0" r="100000">
                        <a14:foregroundMark x1="5787" y1="11033" x2="5787" y2="11033"/>
                        <a14:foregroundMark x1="5787" y1="11033" x2="5787" y2="11033"/>
                      </a14:backgroundRemoval>
                    </a14:imgEffect>
                  </a14:imgLayer>
                </a14:imgProps>
              </a:ext>
              <a:ext uri="{28A0092B-C50C-407E-A947-70E740481C1C}">
                <a14:useLocalDpi xmlns:a14="http://schemas.microsoft.com/office/drawing/2010/main"/>
              </a:ext>
            </a:extLst>
          </a:blip>
          <a:stretch>
            <a:fillRect/>
          </a:stretch>
        </p:blipFill>
        <p:spPr>
          <a:xfrm>
            <a:off x="463115" y="5389629"/>
            <a:ext cx="1136695" cy="1345088"/>
          </a:xfrm>
          <a:prstGeom prst="rect">
            <a:avLst/>
          </a:prstGeom>
        </p:spPr>
      </p:pic>
    </p:spTree>
    <p:extLst>
      <p:ext uri="{BB962C8B-B14F-4D97-AF65-F5344CB8AC3E}">
        <p14:creationId xmlns:p14="http://schemas.microsoft.com/office/powerpoint/2010/main" val="26805480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13A6E-8C69-481D-A092-4EBE1EEA79B8}"/>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22CBAF-64F0-4665-8A67-E3AA8E487D69}"/>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FF2971-3C48-4D43-A11F-9E2C05F3ED8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34DEF3-D8B3-4885-9D0A-740F45791A60}"/>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EDF8CE-DA2D-477E-9A2E-725E77D0B3B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50C21E-5D70-40C0-81A3-BF468D811FA8}"/>
              </a:ext>
            </a:extLst>
          </p:cNvPr>
          <p:cNvSpPr>
            <a:spLocks noGrp="1"/>
          </p:cNvSpPr>
          <p:nvPr>
            <p:ph type="dt" sz="half" idx="10"/>
          </p:nvPr>
        </p:nvSpPr>
        <p:spPr>
          <a:xfrm>
            <a:off x="628650" y="6356351"/>
            <a:ext cx="2057400" cy="365125"/>
          </a:xfrm>
          <a:prstGeom prst="rect">
            <a:avLst/>
          </a:prstGeom>
        </p:spPr>
        <p:txBody>
          <a:bodyPr/>
          <a:lstStyle/>
          <a:p>
            <a:fld id="{98A63570-FF22-4963-810A-B47AC9A4A4C8}" type="datetimeFigureOut">
              <a:rPr lang="en-US" smtClean="0"/>
              <a:t>10/5/21</a:t>
            </a:fld>
            <a:endParaRPr lang="en-US" dirty="0"/>
          </a:p>
        </p:txBody>
      </p:sp>
      <p:sp>
        <p:nvSpPr>
          <p:cNvPr id="8" name="Footer Placeholder 7">
            <a:extLst>
              <a:ext uri="{FF2B5EF4-FFF2-40B4-BE49-F238E27FC236}">
                <a16:creationId xmlns:a16="http://schemas.microsoft.com/office/drawing/2014/main" id="{A76DB0CC-2E3D-42D4-B639-46C2984B6882}"/>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EB4E036D-AB08-4183-87B6-26BD1271B3DF}"/>
              </a:ext>
            </a:extLst>
          </p:cNvPr>
          <p:cNvSpPr>
            <a:spLocks noGrp="1"/>
          </p:cNvSpPr>
          <p:nvPr>
            <p:ph type="sldNum" sz="quarter" idx="12"/>
          </p:nvPr>
        </p:nvSpPr>
        <p:spPr>
          <a:xfrm>
            <a:off x="6457950" y="6356351"/>
            <a:ext cx="2057400" cy="365125"/>
          </a:xfrm>
          <a:prstGeom prst="rect">
            <a:avLst/>
          </a:prstGeom>
        </p:spPr>
        <p:txBody>
          <a:bodyPr/>
          <a:lstStyle/>
          <a:p>
            <a:fld id="{35B0E4FB-1540-48C0-9BDB-5E7C2F1DA407}" type="slidenum">
              <a:rPr lang="en-US" smtClean="0"/>
              <a:t>‹#›</a:t>
            </a:fld>
            <a:endParaRPr lang="en-US" dirty="0"/>
          </a:p>
        </p:txBody>
      </p:sp>
    </p:spTree>
    <p:extLst>
      <p:ext uri="{BB962C8B-B14F-4D97-AF65-F5344CB8AC3E}">
        <p14:creationId xmlns:p14="http://schemas.microsoft.com/office/powerpoint/2010/main" val="24981679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a:srcRect/>
          <a:stretch>
            <a:fillRect/>
          </a:stretch>
        </a:blipFill>
        <a:effectLst/>
      </p:bgPr>
    </p:bg>
    <p:spTree>
      <p:nvGrpSpPr>
        <p:cNvPr id="1" name=""/>
        <p:cNvGrpSpPr/>
        <p:nvPr/>
      </p:nvGrpSpPr>
      <p:grpSpPr>
        <a:xfrm>
          <a:off x="0" y="0"/>
          <a:ext cx="0" cy="0"/>
          <a:chOff x="0" y="0"/>
          <a:chExt cx="0" cy="0"/>
        </a:xfrm>
      </p:grpSpPr>
      <p:sp>
        <p:nvSpPr>
          <p:cNvPr id="5" name="Picture Placeholder 12"/>
          <p:cNvSpPr>
            <a:spLocks noGrp="1"/>
          </p:cNvSpPr>
          <p:nvPr>
            <p:ph type="pic" sz="quarter" idx="13"/>
          </p:nvPr>
        </p:nvSpPr>
        <p:spPr>
          <a:xfrm>
            <a:off x="463115" y="177953"/>
            <a:ext cx="8162125" cy="5646401"/>
          </a:xfrm>
          <a:ln w="28575" cmpd="sng">
            <a:solidFill>
              <a:srgbClr val="691453"/>
            </a:solidFill>
          </a:ln>
          <a:effectLst/>
        </p:spPr>
        <p:txBody>
          <a:bodyPr/>
          <a:lstStyle/>
          <a:p>
            <a:endParaRPr lang="en-US" dirty="0"/>
          </a:p>
        </p:txBody>
      </p:sp>
      <p:pic>
        <p:nvPicPr>
          <p:cNvPr id="6" name="Picture 5" descr="EPC NEW logo final_ColorKeyed.jpg"/>
          <p:cNvPicPr>
            <a:picLocks noChangeAspect="1"/>
          </p:cNvPicPr>
          <p:nvPr userDrawn="1"/>
        </p:nvPicPr>
        <p:blipFill>
          <a:blip cstate="screen">
            <a:extLst>
              <a:ext uri="{BEBA8EAE-BF5A-486C-A8C5-ECC9F3942E4B}">
                <a14:imgProps xmlns:a14="http://schemas.microsoft.com/office/drawing/2010/main">
                  <a14:imgLayer r:embed="rId4">
                    <a14:imgEffect>
                      <a14:backgroundRemoval t="0" b="100000" l="0" r="100000">
                        <a14:foregroundMark x1="5787" y1="11033" x2="5787" y2="11033"/>
                        <a14:foregroundMark x1="5787" y1="11033" x2="5787" y2="11033"/>
                      </a14:backgroundRemoval>
                    </a14:imgEffect>
                  </a14:imgLayer>
                </a14:imgProps>
              </a:ext>
              <a:ext uri="{28A0092B-C50C-407E-A947-70E740481C1C}">
                <a14:useLocalDpi xmlns:a14="http://schemas.microsoft.com/office/drawing/2010/main"/>
              </a:ext>
            </a:extLst>
          </a:blip>
          <a:stretch>
            <a:fillRect/>
          </a:stretch>
        </p:blipFill>
        <p:spPr>
          <a:xfrm>
            <a:off x="463115" y="5389629"/>
            <a:ext cx="1136695" cy="1345088"/>
          </a:xfrm>
          <a:prstGeom prst="rect">
            <a:avLst/>
          </a:prstGeom>
        </p:spPr>
      </p:pic>
      <p:sp>
        <p:nvSpPr>
          <p:cNvPr id="7" name="Text Placeholder 4"/>
          <p:cNvSpPr>
            <a:spLocks noGrp="1"/>
          </p:cNvSpPr>
          <p:nvPr>
            <p:ph type="body" sz="quarter" idx="3"/>
          </p:nvPr>
        </p:nvSpPr>
        <p:spPr>
          <a:xfrm>
            <a:off x="3386768" y="5940367"/>
            <a:ext cx="5238472" cy="639762"/>
          </a:xfrm>
        </p:spPr>
        <p:txBody>
          <a:bodyPr anchor="t"/>
          <a:lstStyle>
            <a:lvl1pPr marL="0" indent="0" algn="r">
              <a:buNone/>
              <a:defRPr sz="3360" b="1">
                <a:solidFill>
                  <a:schemeClr val="bg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dirty="0"/>
              <a:t>Click to edit Master text styles</a:t>
            </a:r>
          </a:p>
        </p:txBody>
      </p:sp>
    </p:spTree>
    <p:extLst>
      <p:ext uri="{BB962C8B-B14F-4D97-AF65-F5344CB8AC3E}">
        <p14:creationId xmlns:p14="http://schemas.microsoft.com/office/powerpoint/2010/main" val="3872013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1.jp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10" Type="http://schemas.openxmlformats.org/officeDocument/2006/relationships/image" Target="../media/image1.jpg"/><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1.jp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0" y="1035434"/>
            <a:ext cx="9144000" cy="1002089"/>
          </a:xfrm>
          <a:prstGeom prst="rect">
            <a:avLst/>
          </a:prstGeom>
          <a:noFill/>
        </p:spPr>
        <p:txBody>
          <a:bodyPr vert="horz" lIns="914400" tIns="45720" rIns="914400" bIns="45720" rtlCol="0" anchor="ctr">
            <a:normAutofit/>
          </a:bodyPr>
          <a:lstStyle/>
          <a:p>
            <a:r>
              <a:rPr lang="en-US" dirty="0"/>
              <a:t>Click to edit Master title style</a:t>
            </a:r>
            <a:endParaRPr dirty="0"/>
          </a:p>
        </p:txBody>
      </p:sp>
      <p:sp>
        <p:nvSpPr>
          <p:cNvPr id="3" name="Text Placeholder 2"/>
          <p:cNvSpPr>
            <a:spLocks noGrp="1"/>
          </p:cNvSpPr>
          <p:nvPr>
            <p:ph type="body" idx="1"/>
          </p:nvPr>
        </p:nvSpPr>
        <p:spPr>
          <a:xfrm>
            <a:off x="668655" y="2203705"/>
            <a:ext cx="7826693" cy="398621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Rectangle 6">
            <a:extLst>
              <a:ext uri="{FF2B5EF4-FFF2-40B4-BE49-F238E27FC236}">
                <a16:creationId xmlns:a16="http://schemas.microsoft.com/office/drawing/2014/main" id="{21F38BD8-3F75-CE4C-AFEF-0C6B45F77F8C}"/>
              </a:ext>
            </a:extLst>
          </p:cNvPr>
          <p:cNvSpPr/>
          <p:nvPr/>
        </p:nvSpPr>
        <p:spPr>
          <a:xfrm rot="5400000">
            <a:off x="6546419" y="4404272"/>
            <a:ext cx="5010495" cy="276999"/>
          </a:xfrm>
          <a:prstGeom prst="rect">
            <a:avLst/>
          </a:prstGeom>
        </p:spPr>
        <p:txBody>
          <a:bodyPr wrap="square">
            <a:spAutoFit/>
          </a:bodyPr>
          <a:lstStyle/>
          <a:p>
            <a:r>
              <a:rPr lang="en-US" sz="600" dirty="0">
                <a:solidFill>
                  <a:srgbClr val="6E6E71">
                    <a:lumMod val="50000"/>
                  </a:srgb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396719562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5000"/>
        </a:lnSpc>
        <a:spcBef>
          <a:spcPct val="0"/>
        </a:spcBef>
        <a:buNone/>
        <a:defRPr sz="2550" b="1" i="0" kern="1200">
          <a:solidFill>
            <a:schemeClr val="tx1"/>
          </a:solidFill>
          <a:latin typeface="Montserrat ExtraBold" pitchFamily="2" charset="77"/>
          <a:ea typeface="+mj-ea"/>
          <a:cs typeface="Arial" panose="020B0604020202020204" pitchFamily="34" charset="0"/>
        </a:defRPr>
      </a:lvl1pPr>
    </p:titleStyle>
    <p:bodyStyle>
      <a:lvl1pPr marL="171450" indent="-171450" algn="l" defTabSz="685800" rtl="0" eaLnBrk="1" latinLnBrk="0" hangingPunct="1">
        <a:lnSpc>
          <a:spcPts val="2400"/>
        </a:lnSpc>
        <a:spcBef>
          <a:spcPts val="1125"/>
        </a:spcBef>
        <a:buFont typeface="Wingdings" panose="05000000000000000000" pitchFamily="2" charset="2"/>
        <a:buChar char="§"/>
        <a:defRPr sz="2100" kern="1200">
          <a:solidFill>
            <a:schemeClr val="bg1">
              <a:lumMod val="50000"/>
            </a:schemeClr>
          </a:solidFill>
          <a:latin typeface="Minion Pro" panose="02040503050306020203" pitchFamily="18" charset="0"/>
          <a:ea typeface="+mn-ea"/>
          <a:cs typeface="Arial" panose="020B0604020202020204" pitchFamily="34" charset="0"/>
        </a:defRPr>
      </a:lvl1pPr>
      <a:lvl2pPr marL="514350" indent="-171450" algn="l" defTabSz="685800" rtl="0" eaLnBrk="1" latinLnBrk="0" hangingPunct="1">
        <a:lnSpc>
          <a:spcPts val="2400"/>
        </a:lnSpc>
        <a:spcBef>
          <a:spcPts val="225"/>
        </a:spcBef>
        <a:buFont typeface="Arial" panose="020B0604020202020204" pitchFamily="34" charset="0"/>
        <a:buChar char="•"/>
        <a:defRPr sz="1800" kern="1200">
          <a:solidFill>
            <a:schemeClr val="bg1">
              <a:lumMod val="50000"/>
            </a:schemeClr>
          </a:solidFill>
          <a:latin typeface="Minion Pro" panose="02040503050306020203" pitchFamily="18" charset="0"/>
          <a:ea typeface="+mn-ea"/>
          <a:cs typeface="Arial" panose="020B0604020202020204" pitchFamily="34" charset="0"/>
        </a:defRPr>
      </a:lvl2pPr>
      <a:lvl3pPr marL="857250" indent="-171450" algn="l" defTabSz="685800" rtl="0" eaLnBrk="1" latinLnBrk="0" hangingPunct="1">
        <a:lnSpc>
          <a:spcPts val="2400"/>
        </a:lnSpc>
        <a:spcBef>
          <a:spcPts val="225"/>
        </a:spcBef>
        <a:buFont typeface="Courier New" panose="02070309020205020404" pitchFamily="49" charset="0"/>
        <a:buChar char="o"/>
        <a:defRPr sz="1650" kern="1200">
          <a:solidFill>
            <a:schemeClr val="bg1">
              <a:lumMod val="50000"/>
            </a:schemeClr>
          </a:solidFill>
          <a:latin typeface="Minion Pro" panose="02040503050306020203" pitchFamily="18" charset="0"/>
          <a:ea typeface="+mn-ea"/>
          <a:cs typeface="Arial" panose="020B0604020202020204" pitchFamily="34" charset="0"/>
        </a:defRPr>
      </a:lvl3pPr>
      <a:lvl4pPr marL="1200150" indent="-171450" algn="l" defTabSz="685800" rtl="0" eaLnBrk="1" latinLnBrk="0" hangingPunct="1">
        <a:lnSpc>
          <a:spcPts val="2400"/>
        </a:lnSpc>
        <a:spcBef>
          <a:spcPts val="0"/>
        </a:spcBef>
        <a:buSzPct val="90000"/>
        <a:buFont typeface="Arial" panose="020B0604020202020204" pitchFamily="34" charset="0"/>
        <a:buChar char="•"/>
        <a:defRPr sz="1500" kern="1200">
          <a:solidFill>
            <a:schemeClr val="bg1">
              <a:lumMod val="50000"/>
            </a:schemeClr>
          </a:solidFill>
          <a:latin typeface="Minion Pro" panose="02040503050306020203" pitchFamily="18" charset="0"/>
          <a:ea typeface="+mn-ea"/>
          <a:cs typeface="Arial" panose="020B0604020202020204" pitchFamily="34" charset="0"/>
        </a:defRPr>
      </a:lvl4pPr>
      <a:lvl5pPr marL="1543050" indent="-171450" algn="l" defTabSz="685800" rtl="0" eaLnBrk="1" latinLnBrk="0" hangingPunct="1">
        <a:lnSpc>
          <a:spcPts val="2400"/>
        </a:lnSpc>
        <a:spcBef>
          <a:spcPts val="0"/>
        </a:spcBef>
        <a:buSzPct val="85000"/>
        <a:buFont typeface="Courier New" panose="02070309020205020404" pitchFamily="49" charset="0"/>
        <a:buChar char="o"/>
        <a:defRPr sz="1350" kern="1200">
          <a:solidFill>
            <a:schemeClr val="bg1">
              <a:lumMod val="50000"/>
            </a:schemeClr>
          </a:solidFill>
          <a:latin typeface="Minion Pro" panose="02040503050306020203" pitchFamily="18" charset="0"/>
          <a:ea typeface="+mn-ea"/>
          <a:cs typeface="Arial" panose="020B0604020202020204" pitchFamily="34" charset="0"/>
        </a:defRPr>
      </a:lvl5pPr>
      <a:lvl6pPr marL="18859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6pPr>
      <a:lvl7pPr marL="22288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7pPr>
      <a:lvl8pPr marL="25717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8pPr>
      <a:lvl9pPr marL="29146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0" y="1035434"/>
            <a:ext cx="9144000" cy="1002089"/>
          </a:xfrm>
          <a:prstGeom prst="rect">
            <a:avLst/>
          </a:prstGeom>
          <a:noFill/>
        </p:spPr>
        <p:txBody>
          <a:bodyPr vert="horz" lIns="914400" tIns="45720" rIns="914400" bIns="45720" rtlCol="0" anchor="ctr">
            <a:normAutofit/>
          </a:bodyPr>
          <a:lstStyle/>
          <a:p>
            <a:r>
              <a:rPr lang="en-US" dirty="0"/>
              <a:t>Click to edit Master title style</a:t>
            </a:r>
            <a:endParaRPr dirty="0"/>
          </a:p>
        </p:txBody>
      </p:sp>
      <p:sp>
        <p:nvSpPr>
          <p:cNvPr id="3" name="Text Placeholder 2"/>
          <p:cNvSpPr>
            <a:spLocks noGrp="1"/>
          </p:cNvSpPr>
          <p:nvPr>
            <p:ph type="body" idx="1"/>
          </p:nvPr>
        </p:nvSpPr>
        <p:spPr>
          <a:xfrm>
            <a:off x="668655" y="2203705"/>
            <a:ext cx="7826693" cy="398621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Rectangle 6">
            <a:extLst>
              <a:ext uri="{FF2B5EF4-FFF2-40B4-BE49-F238E27FC236}">
                <a16:creationId xmlns:a16="http://schemas.microsoft.com/office/drawing/2014/main" id="{21F38BD8-3F75-CE4C-AFEF-0C6B45F77F8C}"/>
              </a:ext>
            </a:extLst>
          </p:cNvPr>
          <p:cNvSpPr/>
          <p:nvPr/>
        </p:nvSpPr>
        <p:spPr>
          <a:xfrm rot="5400000">
            <a:off x="6546419" y="4404272"/>
            <a:ext cx="5010495" cy="276999"/>
          </a:xfrm>
          <a:prstGeom prst="rect">
            <a:avLst/>
          </a:prstGeom>
        </p:spPr>
        <p:txBody>
          <a:bodyPr wrap="square">
            <a:spAutoFit/>
          </a:bodyPr>
          <a:lstStyle/>
          <a:p>
            <a:r>
              <a:rPr lang="en-US" sz="600" dirty="0">
                <a:solidFill>
                  <a:srgbClr val="6E6E71">
                    <a:lumMod val="50000"/>
                  </a:srgb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396719562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5000"/>
        </a:lnSpc>
        <a:spcBef>
          <a:spcPct val="0"/>
        </a:spcBef>
        <a:buNone/>
        <a:defRPr sz="2550" b="1" i="0" kern="1200">
          <a:solidFill>
            <a:schemeClr val="tx1"/>
          </a:solidFill>
          <a:latin typeface="Montserrat ExtraBold" pitchFamily="2" charset="77"/>
          <a:ea typeface="+mj-ea"/>
          <a:cs typeface="Arial" panose="020B0604020202020204" pitchFamily="34" charset="0"/>
        </a:defRPr>
      </a:lvl1pPr>
    </p:titleStyle>
    <p:bodyStyle>
      <a:lvl1pPr marL="171450" indent="-171450" algn="l" defTabSz="685800" rtl="0" eaLnBrk="1" latinLnBrk="0" hangingPunct="1">
        <a:lnSpc>
          <a:spcPts val="2400"/>
        </a:lnSpc>
        <a:spcBef>
          <a:spcPts val="1125"/>
        </a:spcBef>
        <a:buFont typeface="Wingdings" panose="05000000000000000000" pitchFamily="2" charset="2"/>
        <a:buChar char="§"/>
        <a:defRPr sz="2100" kern="1200">
          <a:solidFill>
            <a:schemeClr val="bg1">
              <a:lumMod val="50000"/>
            </a:schemeClr>
          </a:solidFill>
          <a:latin typeface="Minion Pro" panose="02040503050306020203" pitchFamily="18" charset="0"/>
          <a:ea typeface="+mn-ea"/>
          <a:cs typeface="Arial" panose="020B0604020202020204" pitchFamily="34" charset="0"/>
        </a:defRPr>
      </a:lvl1pPr>
      <a:lvl2pPr marL="514350" indent="-171450" algn="l" defTabSz="685800" rtl="0" eaLnBrk="1" latinLnBrk="0" hangingPunct="1">
        <a:lnSpc>
          <a:spcPts val="2400"/>
        </a:lnSpc>
        <a:spcBef>
          <a:spcPts val="225"/>
        </a:spcBef>
        <a:buFont typeface="Arial" panose="020B0604020202020204" pitchFamily="34" charset="0"/>
        <a:buChar char="•"/>
        <a:defRPr sz="1800" kern="1200">
          <a:solidFill>
            <a:schemeClr val="bg1">
              <a:lumMod val="50000"/>
            </a:schemeClr>
          </a:solidFill>
          <a:latin typeface="Minion Pro" panose="02040503050306020203" pitchFamily="18" charset="0"/>
          <a:ea typeface="+mn-ea"/>
          <a:cs typeface="Arial" panose="020B0604020202020204" pitchFamily="34" charset="0"/>
        </a:defRPr>
      </a:lvl2pPr>
      <a:lvl3pPr marL="857250" indent="-171450" algn="l" defTabSz="685800" rtl="0" eaLnBrk="1" latinLnBrk="0" hangingPunct="1">
        <a:lnSpc>
          <a:spcPts val="2400"/>
        </a:lnSpc>
        <a:spcBef>
          <a:spcPts val="225"/>
        </a:spcBef>
        <a:buFont typeface="Courier New" panose="02070309020205020404" pitchFamily="49" charset="0"/>
        <a:buChar char="o"/>
        <a:defRPr sz="1650" kern="1200">
          <a:solidFill>
            <a:schemeClr val="bg1">
              <a:lumMod val="50000"/>
            </a:schemeClr>
          </a:solidFill>
          <a:latin typeface="Minion Pro" panose="02040503050306020203" pitchFamily="18" charset="0"/>
          <a:ea typeface="+mn-ea"/>
          <a:cs typeface="Arial" panose="020B0604020202020204" pitchFamily="34" charset="0"/>
        </a:defRPr>
      </a:lvl3pPr>
      <a:lvl4pPr marL="1200150" indent="-171450" algn="l" defTabSz="685800" rtl="0" eaLnBrk="1" latinLnBrk="0" hangingPunct="1">
        <a:lnSpc>
          <a:spcPts val="2400"/>
        </a:lnSpc>
        <a:spcBef>
          <a:spcPts val="0"/>
        </a:spcBef>
        <a:buSzPct val="90000"/>
        <a:buFont typeface="Arial" panose="020B0604020202020204" pitchFamily="34" charset="0"/>
        <a:buChar char="•"/>
        <a:defRPr sz="1500" kern="1200">
          <a:solidFill>
            <a:schemeClr val="bg1">
              <a:lumMod val="50000"/>
            </a:schemeClr>
          </a:solidFill>
          <a:latin typeface="Minion Pro" panose="02040503050306020203" pitchFamily="18" charset="0"/>
          <a:ea typeface="+mn-ea"/>
          <a:cs typeface="Arial" panose="020B0604020202020204" pitchFamily="34" charset="0"/>
        </a:defRPr>
      </a:lvl4pPr>
      <a:lvl5pPr marL="1543050" indent="-171450" algn="l" defTabSz="685800" rtl="0" eaLnBrk="1" latinLnBrk="0" hangingPunct="1">
        <a:lnSpc>
          <a:spcPts val="2400"/>
        </a:lnSpc>
        <a:spcBef>
          <a:spcPts val="0"/>
        </a:spcBef>
        <a:buSzPct val="85000"/>
        <a:buFont typeface="Courier New" panose="02070309020205020404" pitchFamily="49" charset="0"/>
        <a:buChar char="o"/>
        <a:defRPr sz="1350" kern="1200">
          <a:solidFill>
            <a:schemeClr val="bg1">
              <a:lumMod val="50000"/>
            </a:schemeClr>
          </a:solidFill>
          <a:latin typeface="Minion Pro" panose="02040503050306020203" pitchFamily="18" charset="0"/>
          <a:ea typeface="+mn-ea"/>
          <a:cs typeface="Arial" panose="020B0604020202020204" pitchFamily="34" charset="0"/>
        </a:defRPr>
      </a:lvl5pPr>
      <a:lvl6pPr marL="18859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6pPr>
      <a:lvl7pPr marL="22288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7pPr>
      <a:lvl8pPr marL="25717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8pPr>
      <a:lvl9pPr marL="29146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0" y="1035434"/>
            <a:ext cx="9144000" cy="1002089"/>
          </a:xfrm>
          <a:prstGeom prst="rect">
            <a:avLst/>
          </a:prstGeom>
          <a:noFill/>
        </p:spPr>
        <p:txBody>
          <a:bodyPr vert="horz" lIns="914400" tIns="45720" rIns="914400" bIns="45720" rtlCol="0" anchor="ctr">
            <a:normAutofit/>
          </a:bodyPr>
          <a:lstStyle/>
          <a:p>
            <a:r>
              <a:rPr lang="en-US" dirty="0"/>
              <a:t>Click to edit Master title style</a:t>
            </a:r>
            <a:endParaRPr dirty="0"/>
          </a:p>
        </p:txBody>
      </p:sp>
      <p:sp>
        <p:nvSpPr>
          <p:cNvPr id="3" name="Text Placeholder 2"/>
          <p:cNvSpPr>
            <a:spLocks noGrp="1"/>
          </p:cNvSpPr>
          <p:nvPr>
            <p:ph type="body" idx="1"/>
          </p:nvPr>
        </p:nvSpPr>
        <p:spPr>
          <a:xfrm>
            <a:off x="668655" y="2203705"/>
            <a:ext cx="7826693" cy="398621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Rectangle 6">
            <a:extLst>
              <a:ext uri="{FF2B5EF4-FFF2-40B4-BE49-F238E27FC236}">
                <a16:creationId xmlns:a16="http://schemas.microsoft.com/office/drawing/2014/main" id="{21F38BD8-3F75-CE4C-AFEF-0C6B45F77F8C}"/>
              </a:ext>
            </a:extLst>
          </p:cNvPr>
          <p:cNvSpPr/>
          <p:nvPr/>
        </p:nvSpPr>
        <p:spPr>
          <a:xfrm rot="5400000">
            <a:off x="6546419" y="4404272"/>
            <a:ext cx="5010495" cy="276999"/>
          </a:xfrm>
          <a:prstGeom prst="rect">
            <a:avLst/>
          </a:prstGeom>
        </p:spPr>
        <p:txBody>
          <a:bodyPr wrap="square">
            <a:spAutoFit/>
          </a:bodyPr>
          <a:lstStyle/>
          <a:p>
            <a:r>
              <a:rPr lang="en-US" sz="600" dirty="0">
                <a:solidFill>
                  <a:srgbClr val="6E6E71">
                    <a:lumMod val="50000"/>
                  </a:srgb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396719562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5000"/>
        </a:lnSpc>
        <a:spcBef>
          <a:spcPct val="0"/>
        </a:spcBef>
        <a:buNone/>
        <a:defRPr sz="2550" b="1" i="0" kern="1200">
          <a:solidFill>
            <a:schemeClr val="tx1"/>
          </a:solidFill>
          <a:latin typeface="Montserrat ExtraBold" pitchFamily="2" charset="77"/>
          <a:ea typeface="+mj-ea"/>
          <a:cs typeface="Arial" panose="020B0604020202020204" pitchFamily="34" charset="0"/>
        </a:defRPr>
      </a:lvl1pPr>
    </p:titleStyle>
    <p:bodyStyle>
      <a:lvl1pPr marL="171450" indent="-171450" algn="l" defTabSz="685800" rtl="0" eaLnBrk="1" latinLnBrk="0" hangingPunct="1">
        <a:lnSpc>
          <a:spcPts val="2400"/>
        </a:lnSpc>
        <a:spcBef>
          <a:spcPts val="1125"/>
        </a:spcBef>
        <a:buFont typeface="Wingdings" panose="05000000000000000000" pitchFamily="2" charset="2"/>
        <a:buChar char="§"/>
        <a:defRPr sz="2100" kern="1200">
          <a:solidFill>
            <a:schemeClr val="bg1">
              <a:lumMod val="50000"/>
            </a:schemeClr>
          </a:solidFill>
          <a:latin typeface="Minion Pro" panose="02040503050306020203" pitchFamily="18" charset="0"/>
          <a:ea typeface="+mn-ea"/>
          <a:cs typeface="Arial" panose="020B0604020202020204" pitchFamily="34" charset="0"/>
        </a:defRPr>
      </a:lvl1pPr>
      <a:lvl2pPr marL="514350" indent="-171450" algn="l" defTabSz="685800" rtl="0" eaLnBrk="1" latinLnBrk="0" hangingPunct="1">
        <a:lnSpc>
          <a:spcPts val="2400"/>
        </a:lnSpc>
        <a:spcBef>
          <a:spcPts val="225"/>
        </a:spcBef>
        <a:buFont typeface="Arial" panose="020B0604020202020204" pitchFamily="34" charset="0"/>
        <a:buChar char="•"/>
        <a:defRPr sz="1800" kern="1200">
          <a:solidFill>
            <a:schemeClr val="bg1">
              <a:lumMod val="50000"/>
            </a:schemeClr>
          </a:solidFill>
          <a:latin typeface="Minion Pro" panose="02040503050306020203" pitchFamily="18" charset="0"/>
          <a:ea typeface="+mn-ea"/>
          <a:cs typeface="Arial" panose="020B0604020202020204" pitchFamily="34" charset="0"/>
        </a:defRPr>
      </a:lvl2pPr>
      <a:lvl3pPr marL="857250" indent="-171450" algn="l" defTabSz="685800" rtl="0" eaLnBrk="1" latinLnBrk="0" hangingPunct="1">
        <a:lnSpc>
          <a:spcPts val="2400"/>
        </a:lnSpc>
        <a:spcBef>
          <a:spcPts val="225"/>
        </a:spcBef>
        <a:buFont typeface="Courier New" panose="02070309020205020404" pitchFamily="49" charset="0"/>
        <a:buChar char="o"/>
        <a:defRPr sz="1650" kern="1200">
          <a:solidFill>
            <a:schemeClr val="bg1">
              <a:lumMod val="50000"/>
            </a:schemeClr>
          </a:solidFill>
          <a:latin typeface="Minion Pro" panose="02040503050306020203" pitchFamily="18" charset="0"/>
          <a:ea typeface="+mn-ea"/>
          <a:cs typeface="Arial" panose="020B0604020202020204" pitchFamily="34" charset="0"/>
        </a:defRPr>
      </a:lvl3pPr>
      <a:lvl4pPr marL="1200150" indent="-171450" algn="l" defTabSz="685800" rtl="0" eaLnBrk="1" latinLnBrk="0" hangingPunct="1">
        <a:lnSpc>
          <a:spcPts val="2400"/>
        </a:lnSpc>
        <a:spcBef>
          <a:spcPts val="0"/>
        </a:spcBef>
        <a:buSzPct val="90000"/>
        <a:buFont typeface="Arial" panose="020B0604020202020204" pitchFamily="34" charset="0"/>
        <a:buChar char="•"/>
        <a:defRPr sz="1500" kern="1200">
          <a:solidFill>
            <a:schemeClr val="bg1">
              <a:lumMod val="50000"/>
            </a:schemeClr>
          </a:solidFill>
          <a:latin typeface="Minion Pro" panose="02040503050306020203" pitchFamily="18" charset="0"/>
          <a:ea typeface="+mn-ea"/>
          <a:cs typeface="Arial" panose="020B0604020202020204" pitchFamily="34" charset="0"/>
        </a:defRPr>
      </a:lvl4pPr>
      <a:lvl5pPr marL="1543050" indent="-171450" algn="l" defTabSz="685800" rtl="0" eaLnBrk="1" latinLnBrk="0" hangingPunct="1">
        <a:lnSpc>
          <a:spcPts val="2400"/>
        </a:lnSpc>
        <a:spcBef>
          <a:spcPts val="0"/>
        </a:spcBef>
        <a:buSzPct val="85000"/>
        <a:buFont typeface="Courier New" panose="02070309020205020404" pitchFamily="49" charset="0"/>
        <a:buChar char="o"/>
        <a:defRPr sz="1350" kern="1200">
          <a:solidFill>
            <a:schemeClr val="bg1">
              <a:lumMod val="50000"/>
            </a:schemeClr>
          </a:solidFill>
          <a:latin typeface="Minion Pro" panose="02040503050306020203" pitchFamily="18" charset="0"/>
          <a:ea typeface="+mn-ea"/>
          <a:cs typeface="Arial" panose="020B0604020202020204" pitchFamily="34" charset="0"/>
        </a:defRPr>
      </a:lvl5pPr>
      <a:lvl6pPr marL="18859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6pPr>
      <a:lvl7pPr marL="22288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7pPr>
      <a:lvl8pPr marL="25717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8pPr>
      <a:lvl9pPr marL="29146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0" y="1035434"/>
            <a:ext cx="9144000" cy="1002089"/>
          </a:xfrm>
          <a:prstGeom prst="rect">
            <a:avLst/>
          </a:prstGeom>
          <a:noFill/>
        </p:spPr>
        <p:txBody>
          <a:bodyPr vert="horz" lIns="914400" tIns="45720" rIns="914400" bIns="45720" rtlCol="0" anchor="ctr">
            <a:normAutofit/>
          </a:bodyPr>
          <a:lstStyle/>
          <a:p>
            <a:r>
              <a:rPr lang="en-US" dirty="0"/>
              <a:t>Click to edit Master title style</a:t>
            </a:r>
            <a:endParaRPr dirty="0"/>
          </a:p>
        </p:txBody>
      </p:sp>
      <p:sp>
        <p:nvSpPr>
          <p:cNvPr id="3" name="Text Placeholder 2"/>
          <p:cNvSpPr>
            <a:spLocks noGrp="1"/>
          </p:cNvSpPr>
          <p:nvPr>
            <p:ph type="body" idx="1"/>
          </p:nvPr>
        </p:nvSpPr>
        <p:spPr>
          <a:xfrm>
            <a:off x="668655" y="2203705"/>
            <a:ext cx="7826693" cy="398621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Rectangle 6">
            <a:extLst>
              <a:ext uri="{FF2B5EF4-FFF2-40B4-BE49-F238E27FC236}">
                <a16:creationId xmlns:a16="http://schemas.microsoft.com/office/drawing/2014/main" id="{21F38BD8-3F75-CE4C-AFEF-0C6B45F77F8C}"/>
              </a:ext>
            </a:extLst>
          </p:cNvPr>
          <p:cNvSpPr/>
          <p:nvPr/>
        </p:nvSpPr>
        <p:spPr>
          <a:xfrm rot="5400000">
            <a:off x="6546419" y="4404272"/>
            <a:ext cx="5010495" cy="276999"/>
          </a:xfrm>
          <a:prstGeom prst="rect">
            <a:avLst/>
          </a:prstGeom>
        </p:spPr>
        <p:txBody>
          <a:bodyPr wrap="square">
            <a:spAutoFit/>
          </a:bodyPr>
          <a:lstStyle/>
          <a:p>
            <a:pPr algn="l"/>
            <a:r>
              <a:rPr lang="en-US" sz="600" dirty="0">
                <a:solidFill>
                  <a:schemeClr val="bg1">
                    <a:lumMod val="50000"/>
                  </a:scheme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5000"/>
        </a:lnSpc>
        <a:spcBef>
          <a:spcPct val="0"/>
        </a:spcBef>
        <a:buNone/>
        <a:defRPr sz="2550" b="1" i="0" kern="1200">
          <a:solidFill>
            <a:srgbClr val="4196D7"/>
          </a:solidFill>
          <a:latin typeface="Montserrat ExtraBold" pitchFamily="2" charset="77"/>
          <a:ea typeface="+mj-ea"/>
          <a:cs typeface="Arial" panose="020B0604020202020204" pitchFamily="34" charset="0"/>
        </a:defRPr>
      </a:lvl1pPr>
    </p:titleStyle>
    <p:bodyStyle>
      <a:lvl1pPr marL="171450" indent="-171450" algn="l" defTabSz="685800" rtl="0" eaLnBrk="1" latinLnBrk="0" hangingPunct="1">
        <a:lnSpc>
          <a:spcPts val="2400"/>
        </a:lnSpc>
        <a:spcBef>
          <a:spcPts val="1125"/>
        </a:spcBef>
        <a:buFont typeface="Wingdings" panose="05000000000000000000" pitchFamily="2" charset="2"/>
        <a:buChar char="§"/>
        <a:defRPr sz="2100" kern="1200">
          <a:solidFill>
            <a:srgbClr val="373739"/>
          </a:solidFill>
          <a:latin typeface="Minion Pro" panose="02040503050306020203" pitchFamily="18" charset="0"/>
          <a:ea typeface="+mn-ea"/>
          <a:cs typeface="Arial" panose="020B0604020202020204" pitchFamily="34" charset="0"/>
        </a:defRPr>
      </a:lvl1pPr>
      <a:lvl2pPr marL="514350" indent="-171450" algn="l" defTabSz="685800" rtl="0" eaLnBrk="1" latinLnBrk="0" hangingPunct="1">
        <a:lnSpc>
          <a:spcPts val="2400"/>
        </a:lnSpc>
        <a:spcBef>
          <a:spcPts val="225"/>
        </a:spcBef>
        <a:buFont typeface="Arial" panose="020B0604020202020204" pitchFamily="34" charset="0"/>
        <a:buChar char="•"/>
        <a:defRPr sz="1800" kern="1200">
          <a:solidFill>
            <a:srgbClr val="373739"/>
          </a:solidFill>
          <a:latin typeface="Minion Pro" panose="02040503050306020203" pitchFamily="18" charset="0"/>
          <a:ea typeface="+mn-ea"/>
          <a:cs typeface="Arial" panose="020B0604020202020204" pitchFamily="34" charset="0"/>
        </a:defRPr>
      </a:lvl2pPr>
      <a:lvl3pPr marL="857250" indent="-171450" algn="l" defTabSz="685800" rtl="0" eaLnBrk="1" latinLnBrk="0" hangingPunct="1">
        <a:lnSpc>
          <a:spcPts val="2400"/>
        </a:lnSpc>
        <a:spcBef>
          <a:spcPts val="225"/>
        </a:spcBef>
        <a:buFont typeface="Courier New" panose="02070309020205020404" pitchFamily="49" charset="0"/>
        <a:buChar char="o"/>
        <a:defRPr sz="1650" kern="1200">
          <a:solidFill>
            <a:srgbClr val="373739"/>
          </a:solidFill>
          <a:latin typeface="Minion Pro" panose="02040503050306020203" pitchFamily="18" charset="0"/>
          <a:ea typeface="+mn-ea"/>
          <a:cs typeface="Arial" panose="020B0604020202020204" pitchFamily="34" charset="0"/>
        </a:defRPr>
      </a:lvl3pPr>
      <a:lvl4pPr marL="1200150" indent="-171450" algn="l" defTabSz="685800" rtl="0" eaLnBrk="1" latinLnBrk="0" hangingPunct="1">
        <a:lnSpc>
          <a:spcPts val="2400"/>
        </a:lnSpc>
        <a:spcBef>
          <a:spcPts val="0"/>
        </a:spcBef>
        <a:buSzPct val="90000"/>
        <a:buFont typeface="Arial" panose="020B0604020202020204" pitchFamily="34" charset="0"/>
        <a:buChar char="•"/>
        <a:defRPr sz="1500" kern="1200">
          <a:solidFill>
            <a:srgbClr val="373739"/>
          </a:solidFill>
          <a:latin typeface="Minion Pro" panose="02040503050306020203" pitchFamily="18" charset="0"/>
          <a:ea typeface="+mn-ea"/>
          <a:cs typeface="Arial" panose="020B0604020202020204" pitchFamily="34" charset="0"/>
        </a:defRPr>
      </a:lvl4pPr>
      <a:lvl5pPr marL="1543050" indent="-171450" algn="l" defTabSz="685800" rtl="0" eaLnBrk="1" latinLnBrk="0" hangingPunct="1">
        <a:lnSpc>
          <a:spcPts val="2400"/>
        </a:lnSpc>
        <a:spcBef>
          <a:spcPts val="0"/>
        </a:spcBef>
        <a:buSzPct val="85000"/>
        <a:buFont typeface="Courier New" panose="02070309020205020404" pitchFamily="49" charset="0"/>
        <a:buChar char="o"/>
        <a:defRPr sz="1350" kern="1200">
          <a:solidFill>
            <a:srgbClr val="373739"/>
          </a:solidFill>
          <a:latin typeface="Minion Pro" panose="02040503050306020203" pitchFamily="18" charset="0"/>
          <a:ea typeface="+mn-ea"/>
          <a:cs typeface="Arial" panose="020B0604020202020204" pitchFamily="34" charset="0"/>
        </a:defRPr>
      </a:lvl5pPr>
      <a:lvl6pPr marL="18859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6pPr>
      <a:lvl7pPr marL="22288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7pPr>
      <a:lvl8pPr marL="25717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8pPr>
      <a:lvl9pPr marL="29146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27.xml"/><Relationship Id="rId4" Type="http://schemas.openxmlformats.org/officeDocument/2006/relationships/image" Target="../media/image26.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14.xml"/><Relationship Id="rId4" Type="http://schemas.openxmlformats.org/officeDocument/2006/relationships/image" Target="../media/image31.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27.xml"/><Relationship Id="rId4" Type="http://schemas.openxmlformats.org/officeDocument/2006/relationships/image" Target="../media/image32.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4.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7.xml"/><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9.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DC98A5-68F1-2B4F-BD76-54F5D6CE6C3A}"/>
              </a:ext>
            </a:extLst>
          </p:cNvPr>
          <p:cNvSpPr txBox="1"/>
          <p:nvPr/>
        </p:nvSpPr>
        <p:spPr>
          <a:xfrm>
            <a:off x="479076" y="4394592"/>
            <a:ext cx="8185847" cy="1754326"/>
          </a:xfrm>
          <a:prstGeom prst="rect">
            <a:avLst/>
          </a:prstGeom>
          <a:noFill/>
        </p:spPr>
        <p:txBody>
          <a:bodyPr wrap="square" rtlCol="0">
            <a:spAutoFit/>
          </a:bodyPr>
          <a:lstStyle/>
          <a:p>
            <a:pPr marL="9525" algn="ctr"/>
            <a:r>
              <a:rPr lang="en-US" sz="3600" b="1" dirty="0">
                <a:solidFill>
                  <a:srgbClr val="6E6F71"/>
                </a:solidFill>
                <a:latin typeface="Montserrat ExtraBold" pitchFamily="2" charset="77"/>
              </a:rPr>
              <a:t>Lesson 9: Obstetric/Newborn Care and Congenital Birth Defects</a:t>
            </a:r>
          </a:p>
        </p:txBody>
      </p:sp>
      <p:sp>
        <p:nvSpPr>
          <p:cNvPr id="7" name="TextBox 6">
            <a:extLst>
              <a:ext uri="{FF2B5EF4-FFF2-40B4-BE49-F238E27FC236}">
                <a16:creationId xmlns:a16="http://schemas.microsoft.com/office/drawing/2014/main" id="{F4D60A4D-C7C9-43EF-A5F6-E98829AED99A}"/>
              </a:ext>
            </a:extLst>
          </p:cNvPr>
          <p:cNvSpPr txBox="1"/>
          <p:nvPr/>
        </p:nvSpPr>
        <p:spPr>
          <a:xfrm>
            <a:off x="2198669" y="3429000"/>
            <a:ext cx="4746660" cy="769441"/>
          </a:xfrm>
          <a:prstGeom prst="rect">
            <a:avLst/>
          </a:prstGeom>
          <a:noFill/>
        </p:spPr>
        <p:txBody>
          <a:bodyPr wrap="square" rtlCol="0">
            <a:spAutoFit/>
          </a:bodyPr>
          <a:lstStyle/>
          <a:p>
            <a:pPr algn="ctr"/>
            <a:r>
              <a:rPr lang="en-US" sz="4400" b="1" dirty="0">
                <a:latin typeface="Montserrat ExtraBold"/>
              </a:rPr>
              <a:t>Fourth Edition</a:t>
            </a:r>
          </a:p>
        </p:txBody>
      </p:sp>
    </p:spTree>
    <p:extLst>
      <p:ext uri="{BB962C8B-B14F-4D97-AF65-F5344CB8AC3E}">
        <p14:creationId xmlns:p14="http://schemas.microsoft.com/office/powerpoint/2010/main" val="1792014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4196D7"/>
                </a:solidFill>
              </a:rPr>
              <a:t>Lesson</a:t>
            </a:r>
            <a:r>
              <a:rPr lang="en-US" dirty="0"/>
              <a:t> </a:t>
            </a:r>
            <a:r>
              <a:rPr lang="en-US" dirty="0">
                <a:solidFill>
                  <a:srgbClr val="4196D7"/>
                </a:solidFill>
              </a:rPr>
              <a:t>Objectives</a:t>
            </a:r>
          </a:p>
        </p:txBody>
      </p:sp>
      <p:sp>
        <p:nvSpPr>
          <p:cNvPr id="5123" name="Content Placeholder 2"/>
          <p:cNvSpPr>
            <a:spLocks noGrp="1"/>
          </p:cNvSpPr>
          <p:nvPr>
            <p:ph idx="1"/>
          </p:nvPr>
        </p:nvSpPr>
        <p:spPr>
          <a:xfrm>
            <a:off x="694373" y="2305050"/>
            <a:ext cx="7715250" cy="3884868"/>
          </a:xfrm>
        </p:spPr>
        <p:txBody>
          <a:bodyPr/>
          <a:lstStyle/>
          <a:p>
            <a:r>
              <a:rPr lang="en-US" dirty="0">
                <a:solidFill>
                  <a:srgbClr val="373739"/>
                </a:solidFill>
                <a:latin typeface="Minion Pro"/>
              </a:rPr>
              <a:t>Review the physiologic changes of the obstetric patient.</a:t>
            </a:r>
          </a:p>
          <a:p>
            <a:r>
              <a:rPr lang="en-US" dirty="0">
                <a:solidFill>
                  <a:srgbClr val="373739"/>
                </a:solidFill>
                <a:latin typeface="Minion Pro"/>
              </a:rPr>
              <a:t>Differentiate between various complications during pregnancy.</a:t>
            </a:r>
          </a:p>
          <a:p>
            <a:r>
              <a:rPr lang="en-US" dirty="0">
                <a:solidFill>
                  <a:srgbClr val="373739"/>
                </a:solidFill>
                <a:latin typeface="Minion Pro"/>
              </a:rPr>
              <a:t>Discuss the management of a delivery using XABCDE and the Pediatric Assessment Triangle.</a:t>
            </a:r>
          </a:p>
          <a:p>
            <a:r>
              <a:rPr lang="en-US" dirty="0">
                <a:solidFill>
                  <a:srgbClr val="373739"/>
                </a:solidFill>
                <a:latin typeface="Minion Pro"/>
              </a:rPr>
              <a:t>Identify cardiopulmonary failure and management interventions in a newborn.</a:t>
            </a:r>
          </a:p>
          <a:p>
            <a:r>
              <a:rPr lang="en-US" dirty="0">
                <a:solidFill>
                  <a:srgbClr val="373739"/>
                </a:solidFill>
                <a:latin typeface="Minion Pro"/>
              </a:rPr>
              <a:t>Analyze congenital heart conditions.</a:t>
            </a:r>
          </a:p>
          <a:p>
            <a:endParaRPr lang="en-US" dirty="0">
              <a:solidFill>
                <a:srgbClr val="373739"/>
              </a:solidFill>
            </a:endParaRPr>
          </a:p>
        </p:txBody>
      </p:sp>
    </p:spTree>
    <p:extLst>
      <p:ext uri="{BB962C8B-B14F-4D97-AF65-F5344CB8AC3E}">
        <p14:creationId xmlns:p14="http://schemas.microsoft.com/office/powerpoint/2010/main" val="2126323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F237-2CE4-41F1-BBCE-8E8D15800D40}"/>
              </a:ext>
            </a:extLst>
          </p:cNvPr>
          <p:cNvSpPr>
            <a:spLocks noGrp="1"/>
          </p:cNvSpPr>
          <p:nvPr>
            <p:ph type="title"/>
          </p:nvPr>
        </p:nvSpPr>
        <p:spPr/>
        <p:txBody>
          <a:bodyPr/>
          <a:lstStyle/>
          <a:p>
            <a:r>
              <a:rPr lang="en-US" dirty="0">
                <a:solidFill>
                  <a:srgbClr val="4196D7"/>
                </a:solidFill>
              </a:rPr>
              <a:t>Introduction</a:t>
            </a:r>
          </a:p>
        </p:txBody>
      </p:sp>
      <p:sp>
        <p:nvSpPr>
          <p:cNvPr id="5" name="TextBox 4"/>
          <p:cNvSpPr txBox="1"/>
          <p:nvPr/>
        </p:nvSpPr>
        <p:spPr>
          <a:xfrm>
            <a:off x="3756711" y="6119482"/>
            <a:ext cx="1630575" cy="215444"/>
          </a:xfrm>
          <a:prstGeom prst="rect">
            <a:avLst/>
          </a:prstGeom>
          <a:noFill/>
        </p:spPr>
        <p:txBody>
          <a:bodyPr wrap="none" rtlCol="0">
            <a:spAutoFit/>
          </a:bodyPr>
          <a:lstStyle/>
          <a:p>
            <a:pPr algn="ctr"/>
            <a:r>
              <a:rPr lang="en-IN" sz="800" dirty="0">
                <a:solidFill>
                  <a:srgbClr val="373739"/>
                </a:solidFill>
                <a:latin typeface="Arial" pitchFamily="34" charset="0"/>
                <a:cs typeface="Arial" pitchFamily="34" charset="0"/>
              </a:rPr>
              <a:t>© Maria </a:t>
            </a:r>
            <a:r>
              <a:rPr lang="en-IN" sz="800" dirty="0" err="1">
                <a:solidFill>
                  <a:srgbClr val="373739"/>
                </a:solidFill>
                <a:latin typeface="Arial" pitchFamily="34" charset="0"/>
                <a:cs typeface="Arial" pitchFamily="34" charset="0"/>
              </a:rPr>
              <a:t>Kolyadina</a:t>
            </a:r>
            <a:r>
              <a:rPr lang="en-IN" sz="800" dirty="0">
                <a:solidFill>
                  <a:srgbClr val="373739"/>
                </a:solidFill>
                <a:latin typeface="Arial" pitchFamily="34" charset="0"/>
                <a:cs typeface="Arial" pitchFamily="34" charset="0"/>
              </a:rPr>
              <a:t>/</a:t>
            </a:r>
            <a:r>
              <a:rPr lang="en-IN" sz="800" dirty="0" err="1">
                <a:solidFill>
                  <a:srgbClr val="373739"/>
                </a:solidFill>
                <a:latin typeface="Arial" pitchFamily="34" charset="0"/>
                <a:cs typeface="Arial" pitchFamily="34" charset="0"/>
              </a:rPr>
              <a:t>Shutterstock</a:t>
            </a:r>
            <a:endParaRPr lang="en-IN" sz="800" dirty="0">
              <a:solidFill>
                <a:srgbClr val="373739"/>
              </a:solidFill>
              <a:latin typeface="Arial" pitchFamily="34" charset="0"/>
              <a:cs typeface="Arial" pitchFamily="34" charset="0"/>
            </a:endParaRPr>
          </a:p>
        </p:txBody>
      </p:sp>
      <p:pic>
        <p:nvPicPr>
          <p:cNvPr id="6" name="Picture 2" descr="The stages are first trimester, with no visible change in a woman, second trimester, with a small belly in the woman, and third trimester, with a pronounced belly in the woman. In each trimester, a heart is in her belly. At birth, a woman holds a baby, each having a heart." title="An illustration shows three pregnancy stages and birt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0306" y="2040025"/>
            <a:ext cx="5443387" cy="4079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07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EF2F3-50FE-48EC-BE63-5424DF9F5CF8}"/>
              </a:ext>
            </a:extLst>
          </p:cNvPr>
          <p:cNvSpPr>
            <a:spLocks noGrp="1"/>
          </p:cNvSpPr>
          <p:nvPr>
            <p:ph type="title"/>
          </p:nvPr>
        </p:nvSpPr>
        <p:spPr/>
        <p:txBody>
          <a:bodyPr/>
          <a:lstStyle/>
          <a:p>
            <a:r>
              <a:rPr lang="en-US" dirty="0">
                <a:solidFill>
                  <a:srgbClr val="4196D7"/>
                </a:solidFill>
              </a:rPr>
              <a:t>Measuring Fundal Height for Viability</a:t>
            </a:r>
          </a:p>
        </p:txBody>
      </p:sp>
      <p:sp>
        <p:nvSpPr>
          <p:cNvPr id="10" name="TextBox 9"/>
          <p:cNvSpPr txBox="1"/>
          <p:nvPr/>
        </p:nvSpPr>
        <p:spPr>
          <a:xfrm>
            <a:off x="1396460" y="5543318"/>
            <a:ext cx="2420856" cy="215444"/>
          </a:xfrm>
          <a:prstGeom prst="rect">
            <a:avLst/>
          </a:prstGeom>
          <a:noFill/>
        </p:spPr>
        <p:txBody>
          <a:bodyPr wrap="none" rtlCol="0">
            <a:spAutoFit/>
          </a:bodyPr>
          <a:lstStyle/>
          <a:p>
            <a:pPr algn="ctr"/>
            <a:r>
              <a:rPr lang="en-US" sz="800" dirty="0">
                <a:solidFill>
                  <a:srgbClr val="373739"/>
                </a:solidFill>
                <a:latin typeface="Arial" pitchFamily="34" charset="0"/>
                <a:cs typeface="Arial" pitchFamily="34" charset="0"/>
              </a:rPr>
              <a:t>© Nucleus Medical Media </a:t>
            </a:r>
            <a:r>
              <a:rPr lang="en-US" sz="800" dirty="0" err="1">
                <a:solidFill>
                  <a:srgbClr val="373739"/>
                </a:solidFill>
                <a:latin typeface="Arial" pitchFamily="34" charset="0"/>
                <a:cs typeface="Arial" pitchFamily="34" charset="0"/>
              </a:rPr>
              <a:t>Inc</a:t>
            </a:r>
            <a:r>
              <a:rPr lang="en-US" sz="800" dirty="0">
                <a:solidFill>
                  <a:srgbClr val="373739"/>
                </a:solidFill>
                <a:latin typeface="Arial" pitchFamily="34" charset="0"/>
                <a:cs typeface="Arial" pitchFamily="34" charset="0"/>
              </a:rPr>
              <a:t>/</a:t>
            </a:r>
            <a:r>
              <a:rPr lang="en-US" sz="800" dirty="0" err="1">
                <a:solidFill>
                  <a:srgbClr val="373739"/>
                </a:solidFill>
                <a:latin typeface="Arial" pitchFamily="34" charset="0"/>
                <a:cs typeface="Arial" pitchFamily="34" charset="0"/>
              </a:rPr>
              <a:t>Alamy</a:t>
            </a:r>
            <a:r>
              <a:rPr lang="en-US" sz="800" dirty="0">
                <a:solidFill>
                  <a:srgbClr val="373739"/>
                </a:solidFill>
                <a:latin typeface="Arial" pitchFamily="34" charset="0"/>
                <a:cs typeface="Arial" pitchFamily="34" charset="0"/>
              </a:rPr>
              <a:t> Stock Photo</a:t>
            </a:r>
            <a:endParaRPr lang="en-IN" sz="800" dirty="0">
              <a:solidFill>
                <a:srgbClr val="373739"/>
              </a:solidFill>
              <a:latin typeface="Arial" pitchFamily="34" charset="0"/>
              <a:cs typeface="Arial" pitchFamily="34" charset="0"/>
            </a:endParaRPr>
          </a:p>
        </p:txBody>
      </p:sp>
      <p:pic>
        <p:nvPicPr>
          <p:cNvPr id="7" name="Picture 2" descr="A pair of gloved hands places a measuring tape between the pubic symphysis and the highest part of the uterus. Text reads, The fundal height is determined by measuring the distance from the pubic symphysis to the highest part of the uterus. A 33-week baby should measure 33 plus or minus 2 centimeters." title="An illustration of the midsagittal view of a mother with a baby in utero shows the measurement of fundal height in a pregnant wom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641777" y="2429649"/>
            <a:ext cx="3930223" cy="3113669"/>
          </a:xfrm>
          <a:prstGeom prst="rect">
            <a:avLst/>
          </a:prstGeom>
        </p:spPr>
      </p:pic>
      <p:pic>
        <p:nvPicPr>
          <p:cNvPr id="9" name="Picture 3" descr="An illustration of the anterior view of a woman’s abdomen shows that the fundal height increases with the increase in the gestation period, and reaches a maximum at 36 weeks, and decreases slightly at 40 weeks."/>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a:xfrm>
            <a:off x="5292080" y="2150402"/>
            <a:ext cx="2884715" cy="3672164"/>
          </a:xfrm>
        </p:spPr>
      </p:pic>
    </p:spTree>
    <p:extLst>
      <p:ext uri="{BB962C8B-B14F-4D97-AF65-F5344CB8AC3E}">
        <p14:creationId xmlns:p14="http://schemas.microsoft.com/office/powerpoint/2010/main" val="308124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1C0E-995F-47FD-B0A5-E0823605582E}"/>
              </a:ext>
            </a:extLst>
          </p:cNvPr>
          <p:cNvSpPr>
            <a:spLocks noGrp="1"/>
          </p:cNvSpPr>
          <p:nvPr>
            <p:ph type="title"/>
          </p:nvPr>
        </p:nvSpPr>
        <p:spPr/>
        <p:txBody>
          <a:bodyPr/>
          <a:lstStyle/>
          <a:p>
            <a:r>
              <a:rPr lang="en-US" dirty="0"/>
              <a:t>GTPAL</a:t>
            </a:r>
          </a:p>
        </p:txBody>
      </p:sp>
      <p:sp>
        <p:nvSpPr>
          <p:cNvPr id="5" name="Content Placeholder 4">
            <a:extLst>
              <a:ext uri="{FF2B5EF4-FFF2-40B4-BE49-F238E27FC236}">
                <a16:creationId xmlns:a16="http://schemas.microsoft.com/office/drawing/2014/main" id="{8F191B94-6863-428F-8ECF-D7C19916C004}"/>
              </a:ext>
            </a:extLst>
          </p:cNvPr>
          <p:cNvSpPr>
            <a:spLocks noGrp="1"/>
          </p:cNvSpPr>
          <p:nvPr>
            <p:ph idx="1"/>
          </p:nvPr>
        </p:nvSpPr>
        <p:spPr>
          <a:xfrm>
            <a:off x="694373" y="2002971"/>
            <a:ext cx="7715250" cy="4186947"/>
          </a:xfrm>
        </p:spPr>
        <p:txBody>
          <a:bodyPr/>
          <a:lstStyle/>
          <a:p>
            <a:r>
              <a:rPr lang="en-US" dirty="0" err="1">
                <a:latin typeface="Minion Pro"/>
              </a:rPr>
              <a:t>Gravida</a:t>
            </a:r>
            <a:endParaRPr lang="en-US" dirty="0">
              <a:latin typeface="Minion Pro"/>
            </a:endParaRPr>
          </a:p>
          <a:p>
            <a:r>
              <a:rPr lang="en-US" dirty="0">
                <a:latin typeface="Minion Pro"/>
              </a:rPr>
              <a:t>Term</a:t>
            </a:r>
          </a:p>
          <a:p>
            <a:r>
              <a:rPr lang="en-US" dirty="0">
                <a:latin typeface="Minion Pro"/>
              </a:rPr>
              <a:t>Preterm</a:t>
            </a:r>
          </a:p>
          <a:p>
            <a:r>
              <a:rPr lang="en-US" dirty="0">
                <a:latin typeface="Minion Pro"/>
              </a:rPr>
              <a:t>Abortion</a:t>
            </a:r>
          </a:p>
          <a:p>
            <a:r>
              <a:rPr lang="en-US" dirty="0">
                <a:latin typeface="Minion Pro"/>
              </a:rPr>
              <a:t>Live births</a:t>
            </a:r>
          </a:p>
          <a:p>
            <a:endParaRPr lang="en-US" dirty="0">
              <a:latin typeface="Minion Pro"/>
            </a:endParaRPr>
          </a:p>
          <a:p>
            <a:endParaRPr lang="en-US" dirty="0">
              <a:latin typeface="Minion Pro"/>
            </a:endParaRPr>
          </a:p>
        </p:txBody>
      </p:sp>
      <p:sp>
        <p:nvSpPr>
          <p:cNvPr id="7" name="TextBox 6"/>
          <p:cNvSpPr txBox="1"/>
          <p:nvPr/>
        </p:nvSpPr>
        <p:spPr>
          <a:xfrm>
            <a:off x="4961345" y="5357292"/>
            <a:ext cx="1688283" cy="215444"/>
          </a:xfrm>
          <a:prstGeom prst="rect">
            <a:avLst/>
          </a:prstGeom>
          <a:noFill/>
        </p:spPr>
        <p:txBody>
          <a:bodyPr wrap="none" rtlCol="0">
            <a:spAutoFit/>
          </a:bodyPr>
          <a:lstStyle/>
          <a:p>
            <a:pPr algn="ctr"/>
            <a:r>
              <a:rPr lang="en-IN" sz="800" dirty="0">
                <a:solidFill>
                  <a:srgbClr val="373739"/>
                </a:solidFill>
                <a:latin typeface="Arial" pitchFamily="34" charset="0"/>
                <a:cs typeface="Arial" pitchFamily="34" charset="0"/>
              </a:rPr>
              <a:t>© Valeria </a:t>
            </a:r>
            <a:r>
              <a:rPr lang="en-IN" sz="800" dirty="0" err="1">
                <a:solidFill>
                  <a:srgbClr val="373739"/>
                </a:solidFill>
                <a:latin typeface="Arial" pitchFamily="34" charset="0"/>
                <a:cs typeface="Arial" pitchFamily="34" charset="0"/>
              </a:rPr>
              <a:t>Aksakova</a:t>
            </a:r>
            <a:r>
              <a:rPr lang="en-IN" sz="800" dirty="0">
                <a:solidFill>
                  <a:srgbClr val="373739"/>
                </a:solidFill>
                <a:latin typeface="Arial" pitchFamily="34" charset="0"/>
                <a:cs typeface="Arial" pitchFamily="34" charset="0"/>
              </a:rPr>
              <a:t>/</a:t>
            </a:r>
            <a:r>
              <a:rPr lang="en-IN" sz="800" dirty="0" err="1">
                <a:solidFill>
                  <a:srgbClr val="373739"/>
                </a:solidFill>
                <a:latin typeface="Arial" pitchFamily="34" charset="0"/>
                <a:cs typeface="Arial" pitchFamily="34" charset="0"/>
              </a:rPr>
              <a:t>Shutterstock</a:t>
            </a:r>
            <a:endParaRPr lang="en-IN" sz="800" dirty="0">
              <a:solidFill>
                <a:srgbClr val="373739"/>
              </a:solidFill>
              <a:latin typeface="Arial" pitchFamily="34" charset="0"/>
              <a:cs typeface="Arial" pitchFamily="34" charset="0"/>
            </a:endParaRPr>
          </a:p>
        </p:txBody>
      </p:sp>
      <p:pic>
        <p:nvPicPr>
          <p:cNvPr id="6" name="Picture 2" descr="A photo shows a woman cradling her pregnant stoma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8525" y="2202963"/>
            <a:ext cx="4733925" cy="3154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2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FD36D8-AB79-477B-934B-DA8C590F6B1B}"/>
              </a:ext>
            </a:extLst>
          </p:cNvPr>
          <p:cNvSpPr>
            <a:spLocks noGrp="1"/>
          </p:cNvSpPr>
          <p:nvPr>
            <p:ph type="title"/>
          </p:nvPr>
        </p:nvSpPr>
        <p:spPr>
          <a:xfrm>
            <a:off x="0" y="1035434"/>
            <a:ext cx="9144000" cy="967537"/>
          </a:xfrm>
        </p:spPr>
        <p:txBody>
          <a:bodyPr/>
          <a:lstStyle/>
          <a:p>
            <a:r>
              <a:rPr lang="en-US" dirty="0">
                <a:solidFill>
                  <a:srgbClr val="4196D7"/>
                </a:solidFill>
              </a:rPr>
              <a:t>High-Risk Deliveries</a:t>
            </a:r>
          </a:p>
        </p:txBody>
      </p:sp>
      <p:sp>
        <p:nvSpPr>
          <p:cNvPr id="5" name="Content Placeholder 4">
            <a:extLst>
              <a:ext uri="{FF2B5EF4-FFF2-40B4-BE49-F238E27FC236}">
                <a16:creationId xmlns:a16="http://schemas.microsoft.com/office/drawing/2014/main" id="{0A43AD9E-387A-4394-993A-59472BA7D8F1}"/>
              </a:ext>
            </a:extLst>
          </p:cNvPr>
          <p:cNvSpPr>
            <a:spLocks noGrp="1"/>
          </p:cNvSpPr>
          <p:nvPr>
            <p:ph idx="1"/>
          </p:nvPr>
        </p:nvSpPr>
        <p:spPr>
          <a:xfrm>
            <a:off x="694373" y="2198914"/>
            <a:ext cx="3002895" cy="3991004"/>
          </a:xfrm>
        </p:spPr>
        <p:txBody>
          <a:bodyPr/>
          <a:lstStyle/>
          <a:p>
            <a:endParaRPr lang="en-US" dirty="0"/>
          </a:p>
          <a:p>
            <a:r>
              <a:rPr lang="en-US" dirty="0">
                <a:solidFill>
                  <a:srgbClr val="373739"/>
                </a:solidFill>
                <a:latin typeface="Minion Pro"/>
              </a:rPr>
              <a:t>Maternal factors</a:t>
            </a:r>
          </a:p>
          <a:p>
            <a:r>
              <a:rPr lang="en-US" dirty="0">
                <a:solidFill>
                  <a:srgbClr val="373739"/>
                </a:solidFill>
                <a:latin typeface="Minion Pro"/>
              </a:rPr>
              <a:t>Pregnancy factors</a:t>
            </a:r>
          </a:p>
          <a:p>
            <a:r>
              <a:rPr lang="en-US" dirty="0">
                <a:solidFill>
                  <a:srgbClr val="373739"/>
                </a:solidFill>
                <a:latin typeface="Minion Pro"/>
              </a:rPr>
              <a:t>Delivery factors </a:t>
            </a:r>
          </a:p>
          <a:p>
            <a:endParaRPr lang="en-US" dirty="0">
              <a:latin typeface="Minion Pro"/>
            </a:endParaRPr>
          </a:p>
        </p:txBody>
      </p:sp>
      <p:sp>
        <p:nvSpPr>
          <p:cNvPr id="7" name="Rectangle 6"/>
          <p:cNvSpPr/>
          <p:nvPr/>
        </p:nvSpPr>
        <p:spPr>
          <a:xfrm>
            <a:off x="4367129" y="5071729"/>
            <a:ext cx="3947641" cy="215444"/>
          </a:xfrm>
          <a:prstGeom prst="rect">
            <a:avLst/>
          </a:prstGeom>
        </p:spPr>
        <p:txBody>
          <a:bodyPr wrap="square">
            <a:spAutoFit/>
          </a:bodyPr>
          <a:lstStyle/>
          <a:p>
            <a:pPr algn="ctr"/>
            <a:r>
              <a:rPr lang="en-IN" sz="800" dirty="0">
                <a:solidFill>
                  <a:srgbClr val="373739"/>
                </a:solidFill>
                <a:latin typeface="Arial" pitchFamily="34" charset="0"/>
                <a:cs typeface="Arial" pitchFamily="34" charset="0"/>
              </a:rPr>
              <a:t>© </a:t>
            </a:r>
            <a:r>
              <a:rPr lang="en-IN" sz="800" dirty="0" err="1">
                <a:solidFill>
                  <a:srgbClr val="373739"/>
                </a:solidFill>
                <a:latin typeface="Arial" pitchFamily="34" charset="0"/>
                <a:cs typeface="Arial" pitchFamily="34" charset="0"/>
              </a:rPr>
              <a:t>urbazon</a:t>
            </a:r>
            <a:r>
              <a:rPr lang="en-IN" sz="800" dirty="0">
                <a:solidFill>
                  <a:srgbClr val="373739"/>
                </a:solidFill>
                <a:latin typeface="Arial" pitchFamily="34" charset="0"/>
                <a:cs typeface="Arial" pitchFamily="34" charset="0"/>
              </a:rPr>
              <a:t>/E+/Getty Images</a:t>
            </a:r>
          </a:p>
        </p:txBody>
      </p:sp>
      <p:pic>
        <p:nvPicPr>
          <p:cNvPr id="6" name="Picture 2" descr="A photo shows a pregnant woman sitting on the foot of her bed with an expression of discomfo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9952" y="2224810"/>
            <a:ext cx="4401996" cy="2846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616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4356D9-7B2A-4D0C-9A30-9D3AC11F2A57}"/>
              </a:ext>
            </a:extLst>
          </p:cNvPr>
          <p:cNvSpPr>
            <a:spLocks noGrp="1"/>
          </p:cNvSpPr>
          <p:nvPr>
            <p:ph type="title"/>
          </p:nvPr>
        </p:nvSpPr>
        <p:spPr/>
        <p:txBody>
          <a:bodyPr/>
          <a:lstStyle/>
          <a:p>
            <a:r>
              <a:rPr lang="en-US"/>
              <a:t>OB Complications</a:t>
            </a:r>
            <a:endParaRPr lang="en-US" dirty="0"/>
          </a:p>
        </p:txBody>
      </p:sp>
      <p:sp>
        <p:nvSpPr>
          <p:cNvPr id="5" name="Content Placeholder 4">
            <a:extLst>
              <a:ext uri="{FF2B5EF4-FFF2-40B4-BE49-F238E27FC236}">
                <a16:creationId xmlns:a16="http://schemas.microsoft.com/office/drawing/2014/main" id="{78501716-43F7-4EFC-85DE-AC28F1C96748}"/>
              </a:ext>
            </a:extLst>
          </p:cNvPr>
          <p:cNvSpPr>
            <a:spLocks noGrp="1"/>
          </p:cNvSpPr>
          <p:nvPr>
            <p:ph idx="1"/>
          </p:nvPr>
        </p:nvSpPr>
        <p:spPr>
          <a:xfrm>
            <a:off x="694373" y="1970314"/>
            <a:ext cx="7715250" cy="4219604"/>
          </a:xfrm>
        </p:spPr>
        <p:txBody>
          <a:bodyPr/>
          <a:lstStyle/>
          <a:p>
            <a:r>
              <a:rPr lang="en-US" dirty="0">
                <a:latin typeface="Minion Pro" panose="02040503050306020203" pitchFamily="18" charset="0"/>
              </a:rPr>
              <a:t>Placenta </a:t>
            </a:r>
            <a:r>
              <a:rPr lang="en-US" dirty="0" err="1">
                <a:latin typeface="Minion Pro" panose="02040503050306020203" pitchFamily="18" charset="0"/>
              </a:rPr>
              <a:t>previa</a:t>
            </a:r>
            <a:endParaRPr lang="en-US" dirty="0">
              <a:latin typeface="Minion Pro" panose="02040503050306020203" pitchFamily="18" charset="0"/>
            </a:endParaRPr>
          </a:p>
          <a:p>
            <a:r>
              <a:rPr lang="en-US" dirty="0">
                <a:latin typeface="Minion Pro" panose="02040503050306020203" pitchFamily="18" charset="0"/>
              </a:rPr>
              <a:t>Placenta </a:t>
            </a:r>
            <a:r>
              <a:rPr lang="en-US" dirty="0" err="1">
                <a:latin typeface="Minion Pro" panose="02040503050306020203" pitchFamily="18" charset="0"/>
              </a:rPr>
              <a:t>abruptio</a:t>
            </a:r>
            <a:endParaRPr lang="en-US" dirty="0">
              <a:latin typeface="Minion Pro" panose="02040503050306020203" pitchFamily="18" charset="0"/>
            </a:endParaRPr>
          </a:p>
          <a:p>
            <a:r>
              <a:rPr lang="en-US" dirty="0">
                <a:latin typeface="Minion Pro" panose="02040503050306020203" pitchFamily="18" charset="0"/>
              </a:rPr>
              <a:t>Preeclampsia</a:t>
            </a:r>
          </a:p>
          <a:p>
            <a:r>
              <a:rPr lang="en-US" dirty="0" err="1">
                <a:latin typeface="Minion Pro" panose="02040503050306020203" pitchFamily="18" charset="0"/>
              </a:rPr>
              <a:t>Eclampsia</a:t>
            </a:r>
            <a:endParaRPr lang="en-US" dirty="0">
              <a:latin typeface="Minion Pro" panose="02040503050306020203" pitchFamily="18" charset="0"/>
            </a:endParaRPr>
          </a:p>
        </p:txBody>
      </p:sp>
      <p:sp>
        <p:nvSpPr>
          <p:cNvPr id="9" name="TextBox 8"/>
          <p:cNvSpPr txBox="1"/>
          <p:nvPr/>
        </p:nvSpPr>
        <p:spPr>
          <a:xfrm>
            <a:off x="5324902" y="5935754"/>
            <a:ext cx="1338828" cy="215444"/>
          </a:xfrm>
          <a:prstGeom prst="rect">
            <a:avLst/>
          </a:prstGeom>
          <a:noFill/>
        </p:spPr>
        <p:txBody>
          <a:bodyPr wrap="none" rtlCol="0">
            <a:spAutoFit/>
          </a:bodyPr>
          <a:lstStyle/>
          <a:p>
            <a:pPr algn="ctr"/>
            <a:r>
              <a:rPr lang="en-IN" sz="800" dirty="0">
                <a:solidFill>
                  <a:srgbClr val="373739"/>
                </a:solidFill>
                <a:latin typeface="Arial" pitchFamily="34" charset="0"/>
                <a:cs typeface="Arial" pitchFamily="34" charset="0"/>
              </a:rPr>
              <a:t>© Betty Ray/</a:t>
            </a:r>
            <a:r>
              <a:rPr lang="en-IN" sz="800" dirty="0" err="1">
                <a:solidFill>
                  <a:srgbClr val="373739"/>
                </a:solidFill>
                <a:latin typeface="Arial" pitchFamily="34" charset="0"/>
                <a:cs typeface="Arial" pitchFamily="34" charset="0"/>
              </a:rPr>
              <a:t>Shutterstock</a:t>
            </a:r>
            <a:endParaRPr lang="en-IN" sz="800" dirty="0">
              <a:solidFill>
                <a:srgbClr val="373739"/>
              </a:solidFill>
              <a:latin typeface="Arial" pitchFamily="34" charset="0"/>
              <a:cs typeface="Arial" pitchFamily="34" charset="0"/>
            </a:endParaRPr>
          </a:p>
        </p:txBody>
      </p:sp>
      <p:pic>
        <p:nvPicPr>
          <p:cNvPr id="7" name="Picture 2" descr="A. There is partial vaginal bleeding. B. There is complete vaginal bleeding. C. The placenta is displaced to the cervix. D. Blood accumulates between placenta and the uterine wall." title="Four illustrations, A through D, depict placenta abrupti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5233" y="2184307"/>
            <a:ext cx="4318167" cy="13859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Normal placenta: The placenta is on the uterine wall, opposite to the cervix. Marginal: The placenta is near the cervix. Partial: The placenta partially obstructs the cervix. Total: The placenta completely obstructs the cervix." title="Four illustrations depict placenta prev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5233" y="3979710"/>
            <a:ext cx="4318167" cy="1956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8034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br>
              <a:rPr lang="en-US"/>
            </a:br>
            <a:r>
              <a:rPr lang="en-US"/>
              <a:t>Abnormal Presentations (1 of 2)</a:t>
            </a:r>
            <a:endParaRPr lang="en-US" dirty="0"/>
          </a:p>
        </p:txBody>
      </p:sp>
      <p:sp>
        <p:nvSpPr>
          <p:cNvPr id="6" name="Content Placeholder 4">
            <a:extLst>
              <a:ext uri="{FF2B5EF4-FFF2-40B4-BE49-F238E27FC236}">
                <a16:creationId xmlns:a16="http://schemas.microsoft.com/office/drawing/2014/main" id="{8DFBB0CC-33BE-4140-9AA2-0B7BCD9674F0}"/>
              </a:ext>
            </a:extLst>
          </p:cNvPr>
          <p:cNvSpPr txBox="1">
            <a:spLocks/>
          </p:cNvSpPr>
          <p:nvPr/>
        </p:nvSpPr>
        <p:spPr>
          <a:xfrm>
            <a:off x="628650" y="2515283"/>
            <a:ext cx="2957105" cy="297202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180975" indent="-180975">
              <a:buFont typeface="Arial" pitchFamily="34" charset="0"/>
              <a:buChar char="•"/>
            </a:pPr>
            <a:r>
              <a:rPr lang="en-US" sz="2100" dirty="0">
                <a:solidFill>
                  <a:schemeClr val="bg1">
                    <a:lumMod val="50000"/>
                  </a:schemeClr>
                </a:solidFill>
                <a:latin typeface="Minion Pro"/>
              </a:rPr>
              <a:t>Bulging sac</a:t>
            </a:r>
          </a:p>
          <a:p>
            <a:pPr marL="180975" indent="-180975">
              <a:buFont typeface="Arial" pitchFamily="34" charset="0"/>
              <a:buChar char="•"/>
              <a:tabLst>
                <a:tab pos="85725" algn="l"/>
              </a:tabLst>
            </a:pPr>
            <a:r>
              <a:rPr lang="en-US" sz="2100" dirty="0">
                <a:solidFill>
                  <a:schemeClr val="bg1">
                    <a:lumMod val="50000"/>
                  </a:schemeClr>
                </a:solidFill>
                <a:latin typeface="Minion Pro"/>
              </a:rPr>
              <a:t> Prolapsed cord</a:t>
            </a:r>
          </a:p>
          <a:p>
            <a:pPr marL="180975" indent="-180975">
              <a:buFont typeface="Arial" pitchFamily="34" charset="0"/>
              <a:buChar char="•"/>
              <a:tabLst>
                <a:tab pos="361950" algn="l"/>
              </a:tabLst>
            </a:pPr>
            <a:r>
              <a:rPr lang="en-US" sz="2100" dirty="0">
                <a:solidFill>
                  <a:schemeClr val="bg1">
                    <a:lumMod val="50000"/>
                  </a:schemeClr>
                </a:solidFill>
                <a:latin typeface="Minion Pro"/>
              </a:rPr>
              <a:t> Nuchal cord</a:t>
            </a:r>
          </a:p>
        </p:txBody>
      </p:sp>
      <p:sp>
        <p:nvSpPr>
          <p:cNvPr id="15" name="TextBox 14"/>
          <p:cNvSpPr txBox="1"/>
          <p:nvPr/>
        </p:nvSpPr>
        <p:spPr>
          <a:xfrm>
            <a:off x="3882831" y="4321660"/>
            <a:ext cx="2110078" cy="215444"/>
          </a:xfrm>
          <a:prstGeom prst="rect">
            <a:avLst/>
          </a:prstGeom>
          <a:noFill/>
        </p:spPr>
        <p:txBody>
          <a:bodyPr wrap="square" rtlCol="0">
            <a:spAutoFit/>
          </a:bodyPr>
          <a:lstStyle/>
          <a:p>
            <a:pPr algn="ctr"/>
            <a:r>
              <a:rPr lang="en-IN" sz="800" dirty="0">
                <a:solidFill>
                  <a:schemeClr val="bg1">
                    <a:lumMod val="50000"/>
                  </a:schemeClr>
                </a:solidFill>
                <a:latin typeface="Arial" pitchFamily="34" charset="0"/>
                <a:cs typeface="Arial" pitchFamily="34" charset="0"/>
              </a:rPr>
              <a:t>© Medical Art </a:t>
            </a:r>
            <a:r>
              <a:rPr lang="en-IN" sz="800" dirty="0" err="1">
                <a:solidFill>
                  <a:schemeClr val="bg1">
                    <a:lumMod val="50000"/>
                  </a:schemeClr>
                </a:solidFill>
                <a:latin typeface="Arial" pitchFamily="34" charset="0"/>
                <a:cs typeface="Arial" pitchFamily="34" charset="0"/>
              </a:rPr>
              <a:t>Inc</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
        <p:nvSpPr>
          <p:cNvPr id="16" name="TextBox 15"/>
          <p:cNvSpPr txBox="1"/>
          <p:nvPr/>
        </p:nvSpPr>
        <p:spPr>
          <a:xfrm>
            <a:off x="6697326" y="4301282"/>
            <a:ext cx="1338828"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Betty Ray/</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
        <p:nvSpPr>
          <p:cNvPr id="17" name="TextBox 16"/>
          <p:cNvSpPr txBox="1"/>
          <p:nvPr/>
        </p:nvSpPr>
        <p:spPr>
          <a:xfrm>
            <a:off x="5618002" y="6467363"/>
            <a:ext cx="1338828"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Betty Ray/</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pic>
        <p:nvPicPr>
          <p:cNvPr id="10" name="Picture 3" descr="An illustration shows an umbilical cord extending from the placenta to the fetus in the uterus. A portion of the cord is prolapsed into the cervix."/>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8371" y="2075695"/>
            <a:ext cx="2126482" cy="224596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n illustration shows a fetus in an amniotic sac inside the uterus. The sac bulges out of the cervi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8034" y="2073055"/>
            <a:ext cx="1777413" cy="2251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descr="Free sliding pattern: The top loop extends from the placenta. Locked pattern: The bottom loop extends from the placenta." title="An illustration titled nuchal cords show the umbilical cord from the placenta looped around the neck of the fetu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97211" y="4675675"/>
            <a:ext cx="2580410" cy="1791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956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Abnormal Presentations (2 of 2)</a:t>
            </a:r>
            <a:endParaRPr lang="en-US" dirty="0"/>
          </a:p>
        </p:txBody>
      </p:sp>
      <p:sp>
        <p:nvSpPr>
          <p:cNvPr id="6" name="Content Placeholder 4">
            <a:extLst>
              <a:ext uri="{FF2B5EF4-FFF2-40B4-BE49-F238E27FC236}">
                <a16:creationId xmlns:a16="http://schemas.microsoft.com/office/drawing/2014/main" id="{8DFBB0CC-33BE-4140-9AA2-0B7BCD9674F0}"/>
              </a:ext>
            </a:extLst>
          </p:cNvPr>
          <p:cNvSpPr txBox="1">
            <a:spLocks/>
          </p:cNvSpPr>
          <p:nvPr/>
        </p:nvSpPr>
        <p:spPr>
          <a:xfrm>
            <a:off x="671979" y="2037523"/>
            <a:ext cx="2957105" cy="270183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180975" indent="-180975">
              <a:buFont typeface="Arial" panose="020B0604020202020204" pitchFamily="34" charset="0"/>
              <a:buChar char="•"/>
            </a:pPr>
            <a:r>
              <a:rPr lang="en-US" sz="1800" dirty="0">
                <a:solidFill>
                  <a:schemeClr val="bg1">
                    <a:lumMod val="50000"/>
                  </a:schemeClr>
                </a:solidFill>
                <a:latin typeface="Minion Pro"/>
              </a:rPr>
              <a:t>Breech presentation</a:t>
            </a:r>
          </a:p>
          <a:p>
            <a:pPr marL="180975" indent="-180975">
              <a:buFont typeface="Arial" panose="020B0604020202020204" pitchFamily="34" charset="0"/>
              <a:buChar char="•"/>
            </a:pPr>
            <a:r>
              <a:rPr lang="en-US" sz="1800" dirty="0">
                <a:solidFill>
                  <a:schemeClr val="bg1">
                    <a:lumMod val="50000"/>
                  </a:schemeClr>
                </a:solidFill>
                <a:latin typeface="Minion Pro"/>
              </a:rPr>
              <a:t>Shoulder dystocia</a:t>
            </a:r>
          </a:p>
        </p:txBody>
      </p:sp>
      <p:sp>
        <p:nvSpPr>
          <p:cNvPr id="4" name="TextBox 3"/>
          <p:cNvSpPr txBox="1"/>
          <p:nvPr/>
        </p:nvSpPr>
        <p:spPr>
          <a:xfrm>
            <a:off x="5484441" y="5822566"/>
            <a:ext cx="1338828"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Betty Ray/</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pic>
        <p:nvPicPr>
          <p:cNvPr id="7" name="Picture 6" descr="Cephalic: The head enters the birth canal first. Breech: The fetus is curled with bent knees inside the uterus. The buttocks enter the birth canal first. Oblique: The head of the fetus is positioned at an angle in the cervix. Transverse: The back of the fetus is lined at the cervix." title="An illustration shows cephalic presentation and three abnormal presentations of birt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546" y="3613734"/>
            <a:ext cx="2609969" cy="2174974"/>
          </a:xfrm>
          <a:prstGeom prst="rect">
            <a:avLst/>
          </a:prstGeom>
        </p:spPr>
      </p:pic>
      <p:pic>
        <p:nvPicPr>
          <p:cNvPr id="8" name="Picture 7" descr="An illustration shows the cephalic presentation of a baby. The baby’s shoulders are stuck in the birth canal, under pubis symphysi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9082" y="3613734"/>
            <a:ext cx="5049547" cy="2174974"/>
          </a:xfrm>
          <a:prstGeom prst="rect">
            <a:avLst/>
          </a:prstGeom>
        </p:spPr>
      </p:pic>
    </p:spTree>
    <p:extLst>
      <p:ext uri="{BB962C8B-B14F-4D97-AF65-F5344CB8AC3E}">
        <p14:creationId xmlns:p14="http://schemas.microsoft.com/office/powerpoint/2010/main" val="230357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6BD6E7E-F2D2-4E80-8B51-EBAA80157B74}"/>
              </a:ext>
            </a:extLst>
          </p:cNvPr>
          <p:cNvSpPr>
            <a:spLocks noGrp="1"/>
          </p:cNvSpPr>
          <p:nvPr>
            <p:ph type="title"/>
          </p:nvPr>
        </p:nvSpPr>
        <p:spPr/>
        <p:txBody>
          <a:bodyPr/>
          <a:lstStyle/>
          <a:p>
            <a:r>
              <a:rPr lang="en-US" dirty="0"/>
              <a:t>Case Study 1</a:t>
            </a:r>
          </a:p>
        </p:txBody>
      </p:sp>
      <p:sp>
        <p:nvSpPr>
          <p:cNvPr id="4" name="Text Placeholder 3"/>
          <p:cNvSpPr>
            <a:spLocks noGrp="1"/>
          </p:cNvSpPr>
          <p:nvPr>
            <p:ph idx="1"/>
          </p:nvPr>
        </p:nvSpPr>
        <p:spPr>
          <a:xfrm>
            <a:off x="714375" y="2204864"/>
            <a:ext cx="7715250" cy="3751518"/>
          </a:xfrm>
        </p:spPr>
        <p:txBody>
          <a:bodyPr/>
          <a:lstStyle/>
          <a:p>
            <a:r>
              <a:rPr lang="en-US" dirty="0">
                <a:latin typeface="Minion Pro"/>
              </a:rPr>
              <a:t>Dispatch</a:t>
            </a:r>
          </a:p>
          <a:p>
            <a:pPr lvl="1"/>
            <a:r>
              <a:rPr lang="en-US" dirty="0">
                <a:latin typeface="Minion Pro"/>
              </a:rPr>
              <a:t>You and your partner respond for an 18-year-old female in labor. It is a mild spring morning, temperature 60°F (15.6°C).</a:t>
            </a:r>
          </a:p>
        </p:txBody>
      </p:sp>
    </p:spTree>
    <p:extLst>
      <p:ext uri="{BB962C8B-B14F-4D97-AF65-F5344CB8AC3E}">
        <p14:creationId xmlns:p14="http://schemas.microsoft.com/office/powerpoint/2010/main" val="1121692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540B48-19ED-4797-A312-239BD87C34DB}"/>
              </a:ext>
            </a:extLst>
          </p:cNvPr>
          <p:cNvSpPr>
            <a:spLocks noGrp="1"/>
          </p:cNvSpPr>
          <p:nvPr>
            <p:ph type="title"/>
          </p:nvPr>
        </p:nvSpPr>
        <p:spPr/>
        <p:txBody>
          <a:bodyPr/>
          <a:lstStyle/>
          <a:p>
            <a:r>
              <a:rPr lang="en-US" dirty="0"/>
              <a:t>Initial Observations</a:t>
            </a:r>
          </a:p>
        </p:txBody>
      </p:sp>
      <p:sp>
        <p:nvSpPr>
          <p:cNvPr id="12" name="Content Placeholder 11">
            <a:extLst>
              <a:ext uri="{FF2B5EF4-FFF2-40B4-BE49-F238E27FC236}">
                <a16:creationId xmlns:a16="http://schemas.microsoft.com/office/drawing/2014/main" id="{871977A8-1630-4A82-A51B-8A9125B729EA}"/>
              </a:ext>
            </a:extLst>
          </p:cNvPr>
          <p:cNvSpPr>
            <a:spLocks noGrp="1"/>
          </p:cNvSpPr>
          <p:nvPr>
            <p:ph idx="1"/>
          </p:nvPr>
        </p:nvSpPr>
        <p:spPr>
          <a:xfrm>
            <a:off x="694373" y="2276475"/>
            <a:ext cx="7715250" cy="3913443"/>
          </a:xfrm>
        </p:spPr>
        <p:txBody>
          <a:bodyPr/>
          <a:lstStyle/>
          <a:p>
            <a:r>
              <a:rPr lang="en-US" dirty="0">
                <a:latin typeface="Minion Pro"/>
              </a:rPr>
              <a:t>As you arrive at the front entrance of the residence you are met by the patient’s mother, who appears anxious. </a:t>
            </a:r>
          </a:p>
          <a:p>
            <a:pPr marL="0" indent="0">
              <a:buNone/>
            </a:pPr>
            <a:endParaRPr lang="en-US" dirty="0"/>
          </a:p>
          <a:p>
            <a:endParaRPr lang="en-US" dirty="0"/>
          </a:p>
        </p:txBody>
      </p:sp>
      <p:sp>
        <p:nvSpPr>
          <p:cNvPr id="6" name="TextBox 5"/>
          <p:cNvSpPr txBox="1"/>
          <p:nvPr/>
        </p:nvSpPr>
        <p:spPr>
          <a:xfrm>
            <a:off x="3771139" y="5763909"/>
            <a:ext cx="1601721" cy="215444"/>
          </a:xfrm>
          <a:prstGeom prst="rect">
            <a:avLst/>
          </a:prstGeom>
          <a:noFill/>
        </p:spPr>
        <p:txBody>
          <a:bodyPr wrap="none" rtlCol="0">
            <a:spAutoFit/>
          </a:bodyPr>
          <a:lstStyle/>
          <a:p>
            <a:pPr algn="ctr"/>
            <a:r>
              <a:rPr lang="en-IN" sz="800" dirty="0">
                <a:solidFill>
                  <a:srgbClr val="373739"/>
                </a:solidFill>
                <a:latin typeface="Arial" pitchFamily="34" charset="0"/>
                <a:cs typeface="Arial" pitchFamily="34" charset="0"/>
              </a:rPr>
              <a:t>© </a:t>
            </a:r>
            <a:r>
              <a:rPr lang="en-IN" sz="800" dirty="0" err="1">
                <a:solidFill>
                  <a:srgbClr val="373739"/>
                </a:solidFill>
                <a:latin typeface="Arial" pitchFamily="34" charset="0"/>
                <a:cs typeface="Arial" pitchFamily="34" charset="0"/>
              </a:rPr>
              <a:t>Prostock</a:t>
            </a:r>
            <a:r>
              <a:rPr lang="en-IN" sz="800" dirty="0">
                <a:solidFill>
                  <a:srgbClr val="373739"/>
                </a:solidFill>
                <a:latin typeface="Arial" pitchFamily="34" charset="0"/>
                <a:cs typeface="Arial" pitchFamily="34" charset="0"/>
              </a:rPr>
              <a:t>-studio/</a:t>
            </a:r>
            <a:r>
              <a:rPr lang="en-IN" sz="800" dirty="0" err="1">
                <a:solidFill>
                  <a:srgbClr val="373739"/>
                </a:solidFill>
                <a:latin typeface="Arial" pitchFamily="34" charset="0"/>
                <a:cs typeface="Arial" pitchFamily="34" charset="0"/>
              </a:rPr>
              <a:t>Shutterstock</a:t>
            </a:r>
            <a:endParaRPr lang="en-IN" sz="800" dirty="0">
              <a:solidFill>
                <a:srgbClr val="373739"/>
              </a:solidFill>
              <a:latin typeface="Arial" pitchFamily="34" charset="0"/>
              <a:cs typeface="Arial" pitchFamily="34" charset="0"/>
            </a:endParaRPr>
          </a:p>
        </p:txBody>
      </p:sp>
      <p:pic>
        <p:nvPicPr>
          <p:cNvPr id="7" name="Picture 2" descr="A photo shows a pregnant woman lying on a couch and breathing out through her mout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flipH="1" flipV="1">
            <a:off x="2546350" y="3114543"/>
            <a:ext cx="4248093" cy="2625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401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1844824"/>
            <a:ext cx="5616624" cy="3185487"/>
          </a:xfrm>
          <a:prstGeom prst="rect">
            <a:avLst/>
          </a:prstGeom>
        </p:spPr>
        <p:txBody>
          <a:bodyPr wrap="square">
            <a:spAutoFit/>
          </a:bodyPr>
          <a:lstStyle/>
          <a:p>
            <a:pPr marL="180975" lvl="2">
              <a:buFont typeface="Wingdings" pitchFamily="2" charset="2"/>
              <a:buChar char="§"/>
            </a:pPr>
            <a:r>
              <a:rPr lang="en-US" sz="2100" dirty="0">
                <a:solidFill>
                  <a:schemeClr val="bg1">
                    <a:lumMod val="50000"/>
                  </a:schemeClr>
                </a:solidFill>
                <a:latin typeface="Minion Pro" panose="02040503050306020203" pitchFamily="18" charset="0"/>
              </a:rPr>
              <a:t>Primary survey</a:t>
            </a:r>
          </a:p>
          <a:p>
            <a:pPr marL="733425" lvl="3" indent="-285750">
              <a:buFont typeface="Arial" pitchFamily="34" charset="0"/>
              <a:buChar char="•"/>
            </a:pPr>
            <a:r>
              <a:rPr lang="en-US" dirty="0">
                <a:solidFill>
                  <a:schemeClr val="bg1">
                    <a:lumMod val="50000"/>
                  </a:schemeClr>
                </a:solidFill>
                <a:latin typeface="Minion Pro" panose="02040503050306020203" pitchFamily="18" charset="0"/>
              </a:rPr>
              <a:t>X ‒ No bleeding found.</a:t>
            </a:r>
          </a:p>
          <a:p>
            <a:pPr marL="733425" lvl="3" indent="-285750">
              <a:buFont typeface="Arial" pitchFamily="34" charset="0"/>
              <a:buChar char="•"/>
            </a:pPr>
            <a:r>
              <a:rPr lang="en-US" dirty="0">
                <a:solidFill>
                  <a:schemeClr val="bg1">
                    <a:lumMod val="50000"/>
                  </a:schemeClr>
                </a:solidFill>
                <a:latin typeface="Minion Pro" panose="02040503050306020203" pitchFamily="18" charset="0"/>
              </a:rPr>
              <a:t>A ‒ Patent.</a:t>
            </a:r>
          </a:p>
          <a:p>
            <a:pPr marL="733425" lvl="3" indent="-285750">
              <a:buFont typeface="Arial" pitchFamily="34" charset="0"/>
              <a:buChar char="•"/>
            </a:pPr>
            <a:r>
              <a:rPr lang="en-US" dirty="0">
                <a:solidFill>
                  <a:schemeClr val="bg1">
                    <a:lumMod val="50000"/>
                  </a:schemeClr>
                </a:solidFill>
                <a:latin typeface="Minion Pro" panose="02040503050306020203" pitchFamily="18" charset="0"/>
              </a:rPr>
              <a:t>B ‒ Respirations are rapid with mild to moderate retractions. </a:t>
            </a:r>
          </a:p>
          <a:p>
            <a:pPr marL="733425" lvl="3" indent="-285750">
              <a:buFont typeface="Arial" pitchFamily="34" charset="0"/>
              <a:buChar char="•"/>
            </a:pPr>
            <a:r>
              <a:rPr lang="en-US" dirty="0">
                <a:solidFill>
                  <a:schemeClr val="bg1">
                    <a:lumMod val="50000"/>
                  </a:schemeClr>
                </a:solidFill>
                <a:latin typeface="Minion Pro" panose="02040503050306020203" pitchFamily="18" charset="0"/>
              </a:rPr>
              <a:t>C ‒ Radial pulses are strong and regular. Capillary refill time is brisk. Skin is warm and diaphoretic.</a:t>
            </a:r>
          </a:p>
          <a:p>
            <a:pPr marL="733425" lvl="3" indent="-285750">
              <a:buFont typeface="Arial" pitchFamily="34" charset="0"/>
              <a:buChar char="•"/>
            </a:pPr>
            <a:r>
              <a:rPr lang="en-US" dirty="0">
                <a:solidFill>
                  <a:schemeClr val="bg1">
                    <a:lumMod val="50000"/>
                  </a:schemeClr>
                </a:solidFill>
                <a:latin typeface="Minion Pro" panose="02040503050306020203" pitchFamily="18" charset="0"/>
              </a:rPr>
              <a:t>D ‒ Alert and anxious; GCS = 15 (E4, V5, M6).</a:t>
            </a:r>
          </a:p>
          <a:p>
            <a:pPr marL="733425" lvl="3" indent="-285750">
              <a:buFont typeface="Arial" pitchFamily="34" charset="0"/>
              <a:buChar char="•"/>
            </a:pPr>
            <a:r>
              <a:rPr lang="en-US" dirty="0">
                <a:solidFill>
                  <a:schemeClr val="bg1">
                    <a:lumMod val="50000"/>
                  </a:schemeClr>
                </a:solidFill>
                <a:latin typeface="Minion Pro" panose="02040503050306020203" pitchFamily="18" charset="0"/>
              </a:rPr>
              <a:t>E ‒ Lying on couch. Uterine fundus is at xiphoid. Contractions every 3 minutes. </a:t>
            </a:r>
          </a:p>
          <a:p>
            <a:pPr marL="285750" indent="-285750">
              <a:buFont typeface="Arial" pitchFamily="34" charset="0"/>
              <a:buChar char="•"/>
            </a:pPr>
            <a:endParaRPr lang="en-US" dirty="0">
              <a:solidFill>
                <a:schemeClr val="bg1">
                  <a:lumMod val="50000"/>
                </a:schemeClr>
              </a:solidFill>
            </a:endParaRPr>
          </a:p>
        </p:txBody>
      </p:sp>
      <p:sp>
        <p:nvSpPr>
          <p:cNvPr id="6" name="TextBox 5"/>
          <p:cNvSpPr txBox="1"/>
          <p:nvPr/>
        </p:nvSpPr>
        <p:spPr>
          <a:xfrm>
            <a:off x="539552" y="1268760"/>
            <a:ext cx="2915778" cy="484748"/>
          </a:xfrm>
          <a:prstGeom prst="rect">
            <a:avLst/>
          </a:prstGeom>
          <a:noFill/>
        </p:spPr>
        <p:txBody>
          <a:bodyPr wrap="square" rtlCol="0">
            <a:spAutoFit/>
          </a:bodyPr>
          <a:lstStyle/>
          <a:p>
            <a:r>
              <a:rPr lang="en-US" sz="2550" b="1" dirty="0">
                <a:latin typeface="Montserrat ExtraBold"/>
              </a:rPr>
              <a:t>Primary Survey</a:t>
            </a:r>
            <a:endParaRPr lang="en-IN" sz="2550" b="1" dirty="0">
              <a:latin typeface="Montserrat ExtraBold"/>
            </a:endParaRPr>
          </a:p>
        </p:txBody>
      </p:sp>
    </p:spTree>
    <p:extLst>
      <p:ext uri="{BB962C8B-B14F-4D97-AF65-F5344CB8AC3E}">
        <p14:creationId xmlns:p14="http://schemas.microsoft.com/office/powerpoint/2010/main" val="3729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a:xfrm>
            <a:off x="694373" y="2238375"/>
            <a:ext cx="7715250" cy="3951543"/>
          </a:xfrm>
        </p:spPr>
        <p:txBody>
          <a:bodyPr/>
          <a:lstStyle/>
          <a:p>
            <a:r>
              <a:rPr lang="en-US" dirty="0">
                <a:latin typeface="Minion Pro"/>
              </a:rPr>
              <a:t>Is this patient “Quick” or “Not Quick”?</a:t>
            </a:r>
          </a:p>
          <a:p>
            <a:r>
              <a:rPr lang="en-US" dirty="0">
                <a:latin typeface="Minion Pro"/>
              </a:rPr>
              <a:t>Have you identified if delivery is imminent?</a:t>
            </a:r>
          </a:p>
          <a:p>
            <a:r>
              <a:rPr lang="en-US" dirty="0">
                <a:latin typeface="Minion Pro"/>
              </a:rPr>
              <a:t>What preparations can you take to prepare for delivery?</a:t>
            </a:r>
          </a:p>
          <a:p>
            <a:r>
              <a:rPr lang="en-US" dirty="0">
                <a:latin typeface="Minion Pro"/>
              </a:rPr>
              <a:t>What would your initial treatment be?</a:t>
            </a:r>
          </a:p>
        </p:txBody>
      </p:sp>
    </p:spTree>
    <p:extLst>
      <p:ext uri="{BB962C8B-B14F-4D97-AF65-F5344CB8AC3E}">
        <p14:creationId xmlns:p14="http://schemas.microsoft.com/office/powerpoint/2010/main" val="348716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1C0E-995F-47FD-B0A5-E0823605582E}"/>
              </a:ext>
            </a:extLst>
          </p:cNvPr>
          <p:cNvSpPr>
            <a:spLocks noGrp="1"/>
          </p:cNvSpPr>
          <p:nvPr>
            <p:ph type="title"/>
          </p:nvPr>
        </p:nvSpPr>
        <p:spPr/>
        <p:txBody>
          <a:bodyPr/>
          <a:lstStyle/>
          <a:p>
            <a:r>
              <a:rPr lang="en-US" dirty="0">
                <a:latin typeface="Montserrat ExtraBold"/>
              </a:rPr>
              <a:t>Stages of Labor</a:t>
            </a:r>
          </a:p>
        </p:txBody>
      </p:sp>
      <p:sp>
        <p:nvSpPr>
          <p:cNvPr id="5" name="Content Placeholder 4">
            <a:extLst>
              <a:ext uri="{FF2B5EF4-FFF2-40B4-BE49-F238E27FC236}">
                <a16:creationId xmlns:a16="http://schemas.microsoft.com/office/drawing/2014/main" id="{8F191B94-6863-428F-8ECF-D7C19916C004}"/>
              </a:ext>
            </a:extLst>
          </p:cNvPr>
          <p:cNvSpPr>
            <a:spLocks noGrp="1"/>
          </p:cNvSpPr>
          <p:nvPr>
            <p:ph idx="1"/>
          </p:nvPr>
        </p:nvSpPr>
        <p:spPr>
          <a:xfrm>
            <a:off x="957263" y="2231745"/>
            <a:ext cx="7886700" cy="3886026"/>
          </a:xfrm>
        </p:spPr>
        <p:txBody>
          <a:bodyPr/>
          <a:lstStyle/>
          <a:p>
            <a:r>
              <a:rPr lang="en-US" dirty="0">
                <a:latin typeface="Minion Pro"/>
              </a:rPr>
              <a:t>First</a:t>
            </a:r>
          </a:p>
          <a:p>
            <a:r>
              <a:rPr lang="en-US" dirty="0">
                <a:latin typeface="Minion Pro"/>
              </a:rPr>
              <a:t>Second</a:t>
            </a:r>
          </a:p>
          <a:p>
            <a:r>
              <a:rPr lang="en-US" dirty="0">
                <a:latin typeface="Minion Pro"/>
              </a:rPr>
              <a:t>Third</a:t>
            </a:r>
          </a:p>
          <a:p>
            <a:r>
              <a:rPr lang="en-US" dirty="0">
                <a:latin typeface="Minion Pro"/>
              </a:rPr>
              <a:t>Fourth</a:t>
            </a:r>
          </a:p>
          <a:p>
            <a:endParaRPr lang="en-US" dirty="0"/>
          </a:p>
          <a:p>
            <a:endParaRPr lang="en-US" dirty="0"/>
          </a:p>
        </p:txBody>
      </p:sp>
      <p:pic>
        <p:nvPicPr>
          <p:cNvPr id="6" name="Picture 5" descr="A. Early first-stage labor: The placenta is in the posterior side of the uterine cavity. The urinary bladder and symphysis pubis are on the anterior side of the body. The uterus leads to the cervix and vagina. The rectum is posterior to the vagina. The head is at the birth canal. B. Later first-stage labor: The amniotic sac ruptures. C. Early second-stage labor: The baby comes out headfirst, facing down. D. Third-stage labor, delivery of placenta: The placenta in the uterus is pulled out by the umbilical cord." title="Four illustrations, A through D, show the different stages of lab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2231745"/>
            <a:ext cx="5183832" cy="3498113"/>
          </a:xfrm>
          <a:prstGeom prst="rect">
            <a:avLst/>
          </a:prstGeom>
        </p:spPr>
      </p:pic>
    </p:spTree>
    <p:extLst>
      <p:ext uri="{BB962C8B-B14F-4D97-AF65-F5344CB8AC3E}">
        <p14:creationId xmlns:p14="http://schemas.microsoft.com/office/powerpoint/2010/main" val="2540922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CCF3D-4EB8-4929-AAE0-E062552735EC}"/>
              </a:ext>
            </a:extLst>
          </p:cNvPr>
          <p:cNvSpPr>
            <a:spLocks noGrp="1"/>
          </p:cNvSpPr>
          <p:nvPr>
            <p:ph type="title"/>
          </p:nvPr>
        </p:nvSpPr>
        <p:spPr/>
        <p:txBody>
          <a:bodyPr/>
          <a:lstStyle/>
          <a:p>
            <a:r>
              <a:rPr lang="en-US" dirty="0">
                <a:latin typeface="Montserrat ExtraBold"/>
              </a:rPr>
              <a:t>Post Delivery Care for Mother</a:t>
            </a:r>
          </a:p>
        </p:txBody>
      </p:sp>
      <p:sp>
        <p:nvSpPr>
          <p:cNvPr id="3" name="Content Placeholder 2">
            <a:extLst>
              <a:ext uri="{FF2B5EF4-FFF2-40B4-BE49-F238E27FC236}">
                <a16:creationId xmlns:a16="http://schemas.microsoft.com/office/drawing/2014/main" id="{55AFFB2E-6C6B-4628-910C-B71B948FF245}"/>
              </a:ext>
            </a:extLst>
          </p:cNvPr>
          <p:cNvSpPr>
            <a:spLocks noGrp="1"/>
          </p:cNvSpPr>
          <p:nvPr>
            <p:ph idx="1"/>
          </p:nvPr>
        </p:nvSpPr>
        <p:spPr>
          <a:xfrm>
            <a:off x="694373" y="2362200"/>
            <a:ext cx="7715250" cy="3082951"/>
          </a:xfrm>
        </p:spPr>
        <p:txBody>
          <a:bodyPr/>
          <a:lstStyle/>
          <a:p>
            <a:r>
              <a:rPr lang="en-US" dirty="0">
                <a:latin typeface="Minion Pro"/>
              </a:rPr>
              <a:t>Don’t forget to continue care for the mother</a:t>
            </a:r>
          </a:p>
          <a:p>
            <a:r>
              <a:rPr lang="en-US" dirty="0">
                <a:latin typeface="Minion Pro"/>
              </a:rPr>
              <a:t>Placenta delivery</a:t>
            </a:r>
          </a:p>
          <a:p>
            <a:r>
              <a:rPr lang="en-US" dirty="0">
                <a:latin typeface="Minion Pro"/>
              </a:rPr>
              <a:t>Postpartum hemorrhage</a:t>
            </a:r>
          </a:p>
          <a:p>
            <a:endParaRPr lang="en-US" dirty="0">
              <a:latin typeface="Minion Pro"/>
            </a:endParaRPr>
          </a:p>
          <a:p>
            <a:endParaRPr lang="en-US" dirty="0">
              <a:latin typeface="Minion Pro"/>
            </a:endParaRPr>
          </a:p>
          <a:p>
            <a:endParaRPr lang="en-US" dirty="0">
              <a:latin typeface="Minion Pro"/>
            </a:endParaRPr>
          </a:p>
        </p:txBody>
      </p:sp>
    </p:spTree>
    <p:extLst>
      <p:ext uri="{BB962C8B-B14F-4D97-AF65-F5344CB8AC3E}">
        <p14:creationId xmlns:p14="http://schemas.microsoft.com/office/powerpoint/2010/main" val="834772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ontserrat ExtraBold"/>
              </a:rPr>
              <a:t>Detailed Assessment</a:t>
            </a:r>
          </a:p>
        </p:txBody>
      </p:sp>
      <p:sp>
        <p:nvSpPr>
          <p:cNvPr id="3" name="Content Placeholder 2"/>
          <p:cNvSpPr>
            <a:spLocks noGrp="1"/>
          </p:cNvSpPr>
          <p:nvPr>
            <p:ph idx="1"/>
          </p:nvPr>
        </p:nvSpPr>
        <p:spPr>
          <a:xfrm>
            <a:off x="578643" y="2044284"/>
            <a:ext cx="7986713" cy="3799331"/>
          </a:xfrm>
        </p:spPr>
        <p:txBody>
          <a:bodyPr>
            <a:normAutofit/>
          </a:bodyPr>
          <a:lstStyle/>
          <a:p>
            <a:pPr marL="292100" indent="-292100"/>
            <a:r>
              <a:rPr lang="en-US" dirty="0">
                <a:latin typeface="Minion Pro"/>
              </a:rPr>
              <a:t>History taking</a:t>
            </a:r>
          </a:p>
          <a:p>
            <a:pPr lvl="1"/>
            <a:r>
              <a:rPr lang="en-US" dirty="0">
                <a:latin typeface="Minion Pro"/>
              </a:rPr>
              <a:t>O – Intermittent with contractions (every 2 to 3 minutes, 30 to 50 seconds duration)</a:t>
            </a:r>
          </a:p>
          <a:p>
            <a:pPr lvl="1"/>
            <a:r>
              <a:rPr lang="en-US" dirty="0">
                <a:latin typeface="Minion Pro"/>
              </a:rPr>
              <a:t>P – Contraction induced</a:t>
            </a:r>
          </a:p>
          <a:p>
            <a:pPr lvl="1"/>
            <a:r>
              <a:rPr lang="en-US" dirty="0">
                <a:latin typeface="Minion Pro"/>
              </a:rPr>
              <a:t>Q – Intense achy pain with pressure in pelvis</a:t>
            </a:r>
          </a:p>
          <a:p>
            <a:pPr lvl="1"/>
            <a:r>
              <a:rPr lang="en-US" dirty="0">
                <a:latin typeface="Minion Pro"/>
              </a:rPr>
              <a:t>R – Back to lower abdomen</a:t>
            </a:r>
          </a:p>
          <a:p>
            <a:pPr lvl="1"/>
            <a:r>
              <a:rPr lang="en-US" dirty="0">
                <a:latin typeface="Minion Pro"/>
              </a:rPr>
              <a:t>S – 10/10</a:t>
            </a:r>
          </a:p>
          <a:p>
            <a:pPr lvl="1"/>
            <a:r>
              <a:rPr lang="en-US" dirty="0">
                <a:latin typeface="Minion Pro"/>
              </a:rPr>
              <a:t>T – 2 hours</a:t>
            </a:r>
          </a:p>
        </p:txBody>
      </p:sp>
    </p:spTree>
    <p:extLst>
      <p:ext uri="{BB962C8B-B14F-4D97-AF65-F5344CB8AC3E}">
        <p14:creationId xmlns:p14="http://schemas.microsoft.com/office/powerpoint/2010/main" val="400057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1182029"/>
            <a:ext cx="8815387" cy="858643"/>
          </a:xfrm>
        </p:spPr>
        <p:txBody>
          <a:bodyPr>
            <a:normAutofit/>
          </a:bodyPr>
          <a:lstStyle/>
          <a:p>
            <a:r>
              <a:rPr lang="en-US" dirty="0">
                <a:latin typeface="Montserrat ExtraBold"/>
              </a:rPr>
              <a:t>Detailed Assessment</a:t>
            </a:r>
          </a:p>
        </p:txBody>
      </p:sp>
      <p:sp>
        <p:nvSpPr>
          <p:cNvPr id="3" name="Content Placeholder 2"/>
          <p:cNvSpPr>
            <a:spLocks noGrp="1"/>
          </p:cNvSpPr>
          <p:nvPr>
            <p:ph idx="1"/>
          </p:nvPr>
        </p:nvSpPr>
        <p:spPr>
          <a:xfrm>
            <a:off x="542925" y="2040672"/>
            <a:ext cx="8058150" cy="3332076"/>
          </a:xfrm>
        </p:spPr>
        <p:txBody>
          <a:bodyPr>
            <a:normAutofit/>
          </a:bodyPr>
          <a:lstStyle/>
          <a:p>
            <a:pPr marL="292100" indent="-292100"/>
            <a:r>
              <a:rPr lang="en-US" dirty="0">
                <a:latin typeface="Minion Pro"/>
              </a:rPr>
              <a:t>History taking</a:t>
            </a:r>
          </a:p>
          <a:p>
            <a:pPr marL="749300" lvl="2" indent="-457200">
              <a:buSzPct val="80000"/>
              <a:buFont typeface="Arial" pitchFamily="34" charset="0"/>
              <a:buChar char="•"/>
              <a:tabLst>
                <a:tab pos="1028700" algn="l"/>
              </a:tabLst>
            </a:pPr>
            <a:r>
              <a:rPr lang="en-US" sz="1800" dirty="0">
                <a:latin typeface="Minion Pro"/>
              </a:rPr>
              <a:t>S – Labor with contractions</a:t>
            </a:r>
          </a:p>
          <a:p>
            <a:pPr marL="749300" lvl="2" indent="-457200">
              <a:buSzPct val="80000"/>
              <a:buFont typeface="Arial" pitchFamily="34" charset="0"/>
              <a:buChar char="•"/>
            </a:pPr>
            <a:r>
              <a:rPr lang="en-US" sz="1800" dirty="0">
                <a:latin typeface="Minion Pro"/>
              </a:rPr>
              <a:t>A – No known allergies</a:t>
            </a:r>
          </a:p>
          <a:p>
            <a:pPr marL="749300" lvl="2" indent="-457200">
              <a:buSzPct val="80000"/>
              <a:buFont typeface="Arial" pitchFamily="34" charset="0"/>
              <a:buChar char="•"/>
            </a:pPr>
            <a:r>
              <a:rPr lang="en-US" sz="1800" dirty="0">
                <a:latin typeface="Minion Pro"/>
              </a:rPr>
              <a:t>M – Prenatal vitamins</a:t>
            </a:r>
          </a:p>
          <a:p>
            <a:pPr marL="749300" lvl="2" indent="-457200">
              <a:buSzPct val="80000"/>
              <a:buFont typeface="Arial" pitchFamily="34" charset="0"/>
              <a:buChar char="•"/>
            </a:pPr>
            <a:r>
              <a:rPr lang="en-US" sz="1800" dirty="0">
                <a:latin typeface="Minion Pro"/>
              </a:rPr>
              <a:t>P – Primigravida</a:t>
            </a:r>
          </a:p>
          <a:p>
            <a:pPr marL="749300" lvl="2" indent="-457200">
              <a:buSzPct val="80000"/>
              <a:buFont typeface="Arial" pitchFamily="34" charset="0"/>
              <a:buChar char="•"/>
            </a:pPr>
            <a:r>
              <a:rPr lang="en-US" sz="1800" dirty="0">
                <a:latin typeface="Minion Pro"/>
              </a:rPr>
              <a:t>L – Dinner yesterday evening  </a:t>
            </a:r>
          </a:p>
          <a:p>
            <a:pPr marL="749300" lvl="2" indent="-457200">
              <a:buSzPct val="80000"/>
              <a:buFont typeface="Arial" pitchFamily="34" charset="0"/>
              <a:buChar char="•"/>
            </a:pPr>
            <a:r>
              <a:rPr lang="en-US" sz="1800" dirty="0">
                <a:latin typeface="Minion Pro"/>
              </a:rPr>
              <a:t>E – Has gotten worse over the last 2 hours since water broke</a:t>
            </a:r>
          </a:p>
          <a:p>
            <a:pPr marL="749300" lvl="2" indent="-457200">
              <a:buSzPct val="80000"/>
              <a:buFont typeface="Arial" pitchFamily="34" charset="0"/>
              <a:buChar char="•"/>
            </a:pPr>
            <a:r>
              <a:rPr lang="en-US" sz="1800" dirty="0">
                <a:latin typeface="Minion Pro"/>
              </a:rPr>
              <a:t>R – 40 weeks pregnant</a:t>
            </a:r>
          </a:p>
        </p:txBody>
      </p:sp>
    </p:spTree>
    <p:extLst>
      <p:ext uri="{BB962C8B-B14F-4D97-AF65-F5344CB8AC3E}">
        <p14:creationId xmlns:p14="http://schemas.microsoft.com/office/powerpoint/2010/main" val="44645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a:defRPr/>
            </a:pPr>
            <a:r>
              <a:rPr lang="en-US">
                <a:latin typeface="Montserrat ExtraBold"/>
                <a:ea typeface="ＭＳ Ｐゴシック" pitchFamily="34" charset="-128"/>
              </a:rPr>
              <a:t>Vital Signs</a:t>
            </a:r>
            <a:endParaRPr lang="en-US" dirty="0">
              <a:latin typeface="Montserrat ExtraBold"/>
              <a:ea typeface="ＭＳ Ｐゴシック" pitchFamily="34" charset="-128"/>
            </a:endParaRPr>
          </a:p>
        </p:txBody>
      </p:sp>
      <p:pic>
        <p:nvPicPr>
          <p:cNvPr id="5" name="Content Placeholder 6" descr="The screenshot shows three waves. The first wave consists of small peak, a tall, sharp peak, and a small, wide peak. The second wave shows a peak with a notch in the decreasing portion. The third wave shows broad peaks. The other vital signs are as follows. H R: 101 beats per minute. S p O 2: 100. E t C O 2: 35 millimeters of mercury. R R: 32. 200 J. Time: 12:56. Temperature: 94.0 degrees Fahrenheit. Temperature: 34.5 degrees Celsius. N I B P: 118 by 70 millimeters of mercury." title="A screenshot of vital signs.">
            <a:extLst>
              <a:ext uri="{FF2B5EF4-FFF2-40B4-BE49-F238E27FC236}">
                <a16:creationId xmlns:a16="http://schemas.microsoft.com/office/drawing/2014/main" id="{206E6828-2C96-004B-9FD6-893DC978F63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p:blipFill>
        <p:spPr>
          <a:xfrm>
            <a:off x="1383904" y="1828800"/>
            <a:ext cx="6331741" cy="4771390"/>
          </a:xfrm>
        </p:spPr>
      </p:pic>
    </p:spTree>
    <p:extLst>
      <p:ext uri="{BB962C8B-B14F-4D97-AF65-F5344CB8AC3E}">
        <p14:creationId xmlns:p14="http://schemas.microsoft.com/office/powerpoint/2010/main" val="295379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Detailed Assessment </a:t>
            </a:r>
          </a:p>
        </p:txBody>
      </p:sp>
      <p:pic>
        <p:nvPicPr>
          <p:cNvPr id="1027" name="Picture 3" descr="The results of the exams are as follows. H E E N T: P E R R L. Neuro: Circulation, motor, and sensory, or C M S, intact. Heart and lungs: Lung sounds are clear bilaterally. Heart sounds are normal, no murmur. Upper extremities: Unremarkable. Capillary refill time is brisk. Abdomen and pelvis: Abdomen is hard during contractions. Returns to soft between contractions. Pressure in pelvis. Lower extremities: Unremarkable." title="An illustration shows detailed physical examination."/>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884317" y="1916832"/>
            <a:ext cx="5375366" cy="448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92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A2753-2995-4C3C-A4AB-570397070821}"/>
              </a:ext>
            </a:extLst>
          </p:cNvPr>
          <p:cNvSpPr>
            <a:spLocks noGrp="1"/>
          </p:cNvSpPr>
          <p:nvPr>
            <p:ph type="title"/>
          </p:nvPr>
        </p:nvSpPr>
        <p:spPr/>
        <p:txBody>
          <a:bodyPr/>
          <a:lstStyle/>
          <a:p>
            <a:r>
              <a:rPr lang="en-US" dirty="0"/>
              <a:t>Case Progression</a:t>
            </a:r>
          </a:p>
        </p:txBody>
      </p:sp>
      <p:sp>
        <p:nvSpPr>
          <p:cNvPr id="5" name="TextBox 4"/>
          <p:cNvSpPr txBox="1"/>
          <p:nvPr/>
        </p:nvSpPr>
        <p:spPr>
          <a:xfrm>
            <a:off x="3246156" y="6082310"/>
            <a:ext cx="2651688" cy="215444"/>
          </a:xfrm>
          <a:prstGeom prst="rect">
            <a:avLst/>
          </a:prstGeom>
          <a:noFill/>
        </p:spPr>
        <p:txBody>
          <a:bodyPr wrap="none" rtlCol="0">
            <a:spAutoFit/>
          </a:bodyPr>
          <a:lstStyle/>
          <a:p>
            <a:pPr algn="ctr"/>
            <a:r>
              <a:rPr lang="en-US" sz="800" dirty="0">
                <a:solidFill>
                  <a:srgbClr val="373739"/>
                </a:solidFill>
                <a:latin typeface="Arial" pitchFamily="34" charset="0"/>
                <a:cs typeface="Arial" pitchFamily="34" charset="0"/>
              </a:rPr>
              <a:t>© Angela Hampton Picture Library/</a:t>
            </a:r>
            <a:r>
              <a:rPr lang="en-US" sz="800" dirty="0" err="1">
                <a:solidFill>
                  <a:srgbClr val="373739"/>
                </a:solidFill>
                <a:latin typeface="Arial" pitchFamily="34" charset="0"/>
                <a:cs typeface="Arial" pitchFamily="34" charset="0"/>
              </a:rPr>
              <a:t>Alamy</a:t>
            </a:r>
            <a:r>
              <a:rPr lang="en-US" sz="800" dirty="0">
                <a:solidFill>
                  <a:srgbClr val="373739"/>
                </a:solidFill>
                <a:latin typeface="Arial" pitchFamily="34" charset="0"/>
                <a:cs typeface="Arial" pitchFamily="34" charset="0"/>
              </a:rPr>
              <a:t> Stock Photo</a:t>
            </a:r>
            <a:endParaRPr lang="en-IN" sz="800" dirty="0">
              <a:solidFill>
                <a:srgbClr val="373739"/>
              </a:solidFill>
              <a:latin typeface="Arial" pitchFamily="34" charset="0"/>
              <a:cs typeface="Arial" pitchFamily="34" charset="0"/>
            </a:endParaRPr>
          </a:p>
        </p:txBody>
      </p:sp>
      <p:pic>
        <p:nvPicPr>
          <p:cNvPr id="6" name="Picture 5" descr="A photo shows a medical professional pulling out a baby through a patient’s vagina. The patient lies supine with legs bent and spread, and gasps in pai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3837" y="2018997"/>
            <a:ext cx="5936326" cy="4063515"/>
          </a:xfrm>
          <a:prstGeom prst="rect">
            <a:avLst/>
          </a:prstGeom>
        </p:spPr>
      </p:pic>
    </p:spTree>
    <p:extLst>
      <p:ext uri="{BB962C8B-B14F-4D97-AF65-F5344CB8AC3E}">
        <p14:creationId xmlns:p14="http://schemas.microsoft.com/office/powerpoint/2010/main" val="1143839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6F3978D-3568-4A71-AFA0-5EF9D831E456}"/>
              </a:ext>
            </a:extLst>
          </p:cNvPr>
          <p:cNvSpPr>
            <a:spLocks noGrp="1"/>
          </p:cNvSpPr>
          <p:nvPr>
            <p:ph type="title"/>
          </p:nvPr>
        </p:nvSpPr>
        <p:spPr>
          <a:xfrm>
            <a:off x="0" y="1035435"/>
            <a:ext cx="9144000" cy="737382"/>
          </a:xfrm>
        </p:spPr>
        <p:txBody>
          <a:bodyPr/>
          <a:lstStyle/>
          <a:p>
            <a:br>
              <a:rPr lang="en-US" dirty="0"/>
            </a:br>
            <a:br>
              <a:rPr lang="en-US" dirty="0"/>
            </a:br>
            <a:r>
              <a:rPr lang="en-US" dirty="0"/>
              <a:t>Newborn Care (1 of 2)</a:t>
            </a:r>
            <a:br>
              <a:rPr lang="en-US" dirty="0"/>
            </a:br>
            <a:br>
              <a:rPr lang="en-US" dirty="0"/>
            </a:br>
            <a:endParaRPr lang="en-US" dirty="0"/>
          </a:p>
        </p:txBody>
      </p:sp>
      <p:pic>
        <p:nvPicPr>
          <p:cNvPr id="2" name="Picture 1" descr="The D W P S S mnemonic is as follows. D: Dry, W: Warm, P: Position, S: Stimulate, and S: Suction.The D W P S S mnemonic is as follows. D: Dry, W: Warm, P: Position, S: Stimulate, and S: Suction."/>
          <p:cNvPicPr>
            <a:picLocks noChangeAspect="1"/>
          </p:cNvPicPr>
          <p:nvPr/>
        </p:nvPicPr>
        <p:blipFill>
          <a:blip r:embed="rId3">
            <a:extLst>
              <a:ext uri="{28A0092B-C50C-407E-A947-70E740481C1C}">
                <a14:useLocalDpi xmlns:a14="http://schemas.microsoft.com/office/drawing/2010/main" val="0"/>
              </a:ext>
            </a:extLst>
          </a:blip>
          <a:srcRect/>
          <a:stretch/>
        </p:blipFill>
        <p:spPr>
          <a:xfrm>
            <a:off x="3343822" y="1772817"/>
            <a:ext cx="2456355" cy="4639781"/>
          </a:xfrm>
          <a:prstGeom prst="rect">
            <a:avLst/>
          </a:prstGeom>
        </p:spPr>
      </p:pic>
    </p:spTree>
    <p:extLst>
      <p:ext uri="{BB962C8B-B14F-4D97-AF65-F5344CB8AC3E}">
        <p14:creationId xmlns:p14="http://schemas.microsoft.com/office/powerpoint/2010/main" val="71235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6F3978D-3568-4A71-AFA0-5EF9D831E456}"/>
              </a:ext>
            </a:extLst>
          </p:cNvPr>
          <p:cNvSpPr>
            <a:spLocks noGrp="1"/>
          </p:cNvSpPr>
          <p:nvPr>
            <p:ph type="title"/>
          </p:nvPr>
        </p:nvSpPr>
        <p:spPr/>
        <p:txBody>
          <a:bodyPr/>
          <a:lstStyle/>
          <a:p>
            <a:br>
              <a:rPr lang="en-US" dirty="0"/>
            </a:br>
            <a:br>
              <a:rPr lang="en-US" dirty="0"/>
            </a:br>
            <a:r>
              <a:rPr lang="en-US" dirty="0"/>
              <a:t>Newborn Care (2 of 2)</a:t>
            </a:r>
            <a:br>
              <a:rPr lang="en-US" dirty="0"/>
            </a:br>
            <a:endParaRPr lang="en-US" dirty="0"/>
          </a:p>
        </p:txBody>
      </p:sp>
      <p:pic>
        <p:nvPicPr>
          <p:cNvPr id="9" name="Content Placeholder 8" descr="A photo shows two medical professional clamping the umbilical cord of a newborn."/>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65286" y="2420888"/>
            <a:ext cx="6413428" cy="3670684"/>
          </a:xfrm>
        </p:spPr>
      </p:pic>
      <p:sp>
        <p:nvSpPr>
          <p:cNvPr id="10" name="TextBox 9"/>
          <p:cNvSpPr txBox="1"/>
          <p:nvPr/>
        </p:nvSpPr>
        <p:spPr>
          <a:xfrm>
            <a:off x="3907395" y="6091572"/>
            <a:ext cx="1329210" cy="215444"/>
          </a:xfrm>
          <a:prstGeom prst="rect">
            <a:avLst/>
          </a:prstGeom>
          <a:noFill/>
        </p:spPr>
        <p:txBody>
          <a:bodyPr wrap="none" rtlCol="0">
            <a:spAutoFit/>
          </a:bodyPr>
          <a:lstStyle/>
          <a:p>
            <a:pPr algn="ctr"/>
            <a:r>
              <a:rPr lang="en-IN" sz="800" dirty="0">
                <a:solidFill>
                  <a:srgbClr val="373739"/>
                </a:solidFill>
                <a:latin typeface="Arial" pitchFamily="34" charset="0"/>
                <a:cs typeface="Arial" pitchFamily="34" charset="0"/>
              </a:rPr>
              <a:t>© </a:t>
            </a:r>
            <a:r>
              <a:rPr lang="en-IN" sz="800" dirty="0" err="1">
                <a:solidFill>
                  <a:srgbClr val="373739"/>
                </a:solidFill>
                <a:latin typeface="Arial" pitchFamily="34" charset="0"/>
                <a:cs typeface="Arial" pitchFamily="34" charset="0"/>
              </a:rPr>
              <a:t>vidka</a:t>
            </a:r>
            <a:r>
              <a:rPr lang="en-IN" sz="800" dirty="0">
                <a:solidFill>
                  <a:srgbClr val="373739"/>
                </a:solidFill>
                <a:latin typeface="Arial" pitchFamily="34" charset="0"/>
                <a:cs typeface="Arial" pitchFamily="34" charset="0"/>
              </a:rPr>
              <a:t>/E+/Getty Images</a:t>
            </a:r>
          </a:p>
        </p:txBody>
      </p:sp>
    </p:spTree>
    <p:extLst>
      <p:ext uri="{BB962C8B-B14F-4D97-AF65-F5344CB8AC3E}">
        <p14:creationId xmlns:p14="http://schemas.microsoft.com/office/powerpoint/2010/main" val="4189424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table shows five columns: Activity or muscle tone, pulse, grimace or reflex irritability, appearance or skin color, and respirator. The row entries are as follows. 0 points: Absent; Absent; Flaccid; Blue, pale; Absent. 1 point: Arms and legs flexed; Below 100 beats per minute; Some flexion of extremities; Body pink, extremities blue; Slow, irregular. 2 points: Active movement; Over 100 beats per minute; Active motion such as sneeze, cough, and pull away; Completely pink; Vigorous cry. Points totaled. 0 to 3: Severely depressed. 4 to 7: Moderately depressed. 8 to 10: Excellent condition." title="A table shows Apgar scoring syst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214" y="1916832"/>
            <a:ext cx="7889572" cy="3024336"/>
          </a:xfrm>
          <a:prstGeom prst="rect">
            <a:avLst/>
          </a:prstGeom>
        </p:spPr>
      </p:pic>
    </p:spTree>
    <p:extLst>
      <p:ext uri="{BB962C8B-B14F-4D97-AF65-F5344CB8AC3E}">
        <p14:creationId xmlns:p14="http://schemas.microsoft.com/office/powerpoint/2010/main" val="116800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970270-D9A0-41F0-874C-57605F214812}"/>
              </a:ext>
            </a:extLst>
          </p:cNvPr>
          <p:cNvSpPr>
            <a:spLocks noGrp="1"/>
          </p:cNvSpPr>
          <p:nvPr>
            <p:ph type="title"/>
          </p:nvPr>
        </p:nvSpPr>
        <p:spPr>
          <a:xfrm>
            <a:off x="0" y="1070517"/>
            <a:ext cx="8516541" cy="765138"/>
          </a:xfrm>
        </p:spPr>
        <p:txBody>
          <a:bodyPr/>
          <a:lstStyle/>
          <a:p>
            <a:r>
              <a:rPr lang="en-US" dirty="0"/>
              <a:t>Quick vs. Not Quick with Newborns</a:t>
            </a:r>
          </a:p>
        </p:txBody>
      </p:sp>
      <p:sp>
        <p:nvSpPr>
          <p:cNvPr id="8" name="Text Placeholder 7">
            <a:extLst>
              <a:ext uri="{FF2B5EF4-FFF2-40B4-BE49-F238E27FC236}">
                <a16:creationId xmlns:a16="http://schemas.microsoft.com/office/drawing/2014/main" id="{A68BE605-3222-4BD0-8E0D-07E00F33D154}"/>
              </a:ext>
            </a:extLst>
          </p:cNvPr>
          <p:cNvSpPr>
            <a:spLocks noGrp="1"/>
          </p:cNvSpPr>
          <p:nvPr>
            <p:ph type="body" idx="1"/>
          </p:nvPr>
        </p:nvSpPr>
        <p:spPr>
          <a:xfrm>
            <a:off x="618691" y="1777500"/>
            <a:ext cx="3868340" cy="906303"/>
          </a:xfrm>
        </p:spPr>
        <p:txBody>
          <a:bodyPr>
            <a:normAutofit/>
          </a:bodyPr>
          <a:lstStyle/>
          <a:p>
            <a:r>
              <a:rPr lang="en-US" dirty="0"/>
              <a:t>Not Quick</a:t>
            </a:r>
          </a:p>
        </p:txBody>
      </p:sp>
      <p:sp>
        <p:nvSpPr>
          <p:cNvPr id="7" name="Content Placeholder 6">
            <a:extLst>
              <a:ext uri="{FF2B5EF4-FFF2-40B4-BE49-F238E27FC236}">
                <a16:creationId xmlns:a16="http://schemas.microsoft.com/office/drawing/2014/main" id="{B38E4620-8C2B-42E9-A8D5-2A9CC4DAF4EE}"/>
              </a:ext>
            </a:extLst>
          </p:cNvPr>
          <p:cNvSpPr>
            <a:spLocks noGrp="1"/>
          </p:cNvSpPr>
          <p:nvPr>
            <p:ph sz="half" idx="2"/>
          </p:nvPr>
        </p:nvSpPr>
        <p:spPr>
          <a:xfrm>
            <a:off x="629842" y="2824812"/>
            <a:ext cx="3868340" cy="3045114"/>
          </a:xfrm>
        </p:spPr>
        <p:txBody>
          <a:bodyPr/>
          <a:lstStyle/>
          <a:p>
            <a:r>
              <a:rPr lang="en-US" dirty="0"/>
              <a:t>Term gestation</a:t>
            </a:r>
          </a:p>
          <a:p>
            <a:r>
              <a:rPr lang="en-US" dirty="0"/>
              <a:t>Clear amniotic fluid</a:t>
            </a:r>
          </a:p>
          <a:p>
            <a:r>
              <a:rPr lang="en-US" dirty="0"/>
              <a:t>Good muscle tone</a:t>
            </a:r>
          </a:p>
          <a:p>
            <a:r>
              <a:rPr lang="en-US" dirty="0"/>
              <a:t>Breathing without distress</a:t>
            </a:r>
          </a:p>
          <a:p>
            <a:r>
              <a:rPr lang="en-US" dirty="0"/>
              <a:t>Crying</a:t>
            </a:r>
          </a:p>
        </p:txBody>
      </p:sp>
      <p:sp>
        <p:nvSpPr>
          <p:cNvPr id="9" name="Text Placeholder 8">
            <a:extLst>
              <a:ext uri="{FF2B5EF4-FFF2-40B4-BE49-F238E27FC236}">
                <a16:creationId xmlns:a16="http://schemas.microsoft.com/office/drawing/2014/main" id="{FB4DEDFB-F492-4DFD-A463-CB87AD2A0E23}"/>
              </a:ext>
            </a:extLst>
          </p:cNvPr>
          <p:cNvSpPr>
            <a:spLocks noGrp="1"/>
          </p:cNvSpPr>
          <p:nvPr>
            <p:ph type="body" sz="quarter" idx="3"/>
          </p:nvPr>
        </p:nvSpPr>
        <p:spPr>
          <a:xfrm>
            <a:off x="4638907" y="1790329"/>
            <a:ext cx="3877634" cy="846377"/>
          </a:xfrm>
        </p:spPr>
        <p:txBody>
          <a:bodyPr/>
          <a:lstStyle/>
          <a:p>
            <a:r>
              <a:rPr lang="en-US" dirty="0"/>
              <a:t>Quick</a:t>
            </a:r>
          </a:p>
        </p:txBody>
      </p:sp>
      <p:sp>
        <p:nvSpPr>
          <p:cNvPr id="10" name="Content Placeholder 9">
            <a:extLst>
              <a:ext uri="{FF2B5EF4-FFF2-40B4-BE49-F238E27FC236}">
                <a16:creationId xmlns:a16="http://schemas.microsoft.com/office/drawing/2014/main" id="{7DD5F664-FA43-4C32-AE96-864D5B830E47}"/>
              </a:ext>
            </a:extLst>
          </p:cNvPr>
          <p:cNvSpPr>
            <a:spLocks noGrp="1"/>
          </p:cNvSpPr>
          <p:nvPr>
            <p:ph sz="quarter" idx="4"/>
          </p:nvPr>
        </p:nvSpPr>
        <p:spPr>
          <a:xfrm>
            <a:off x="4629150" y="2824812"/>
            <a:ext cx="3887391" cy="3045114"/>
          </a:xfrm>
        </p:spPr>
        <p:txBody>
          <a:bodyPr/>
          <a:lstStyle/>
          <a:p>
            <a:r>
              <a:rPr lang="en-US" dirty="0"/>
              <a:t>Poor muscle tone</a:t>
            </a:r>
          </a:p>
          <a:p>
            <a:r>
              <a:rPr lang="en-US" dirty="0"/>
              <a:t>Meconium present</a:t>
            </a:r>
          </a:p>
          <a:p>
            <a:r>
              <a:rPr lang="en-US" dirty="0"/>
              <a:t>Apneic</a:t>
            </a:r>
          </a:p>
          <a:p>
            <a:r>
              <a:rPr lang="en-US" dirty="0"/>
              <a:t>Weak cry</a:t>
            </a:r>
          </a:p>
          <a:p>
            <a:r>
              <a:rPr lang="en-US" dirty="0"/>
              <a:t>Respiratory distress</a:t>
            </a:r>
          </a:p>
          <a:p>
            <a:r>
              <a:rPr lang="en-US" dirty="0"/>
              <a:t>Shallow breathing</a:t>
            </a:r>
          </a:p>
          <a:p>
            <a:r>
              <a:rPr lang="en-US" dirty="0"/>
              <a:t>Gasping respiration</a:t>
            </a:r>
          </a:p>
          <a:p>
            <a:endParaRPr lang="en-US" dirty="0"/>
          </a:p>
        </p:txBody>
      </p:sp>
    </p:spTree>
    <p:extLst>
      <p:ext uri="{BB962C8B-B14F-4D97-AF65-F5344CB8AC3E}">
        <p14:creationId xmlns:p14="http://schemas.microsoft.com/office/powerpoint/2010/main" val="1637064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D10D-6323-4026-AAB1-28B61A59D67D}"/>
              </a:ext>
            </a:extLst>
          </p:cNvPr>
          <p:cNvSpPr>
            <a:spLocks noGrp="1"/>
          </p:cNvSpPr>
          <p:nvPr>
            <p:ph type="title"/>
          </p:nvPr>
        </p:nvSpPr>
        <p:spPr/>
        <p:txBody>
          <a:bodyPr/>
          <a:lstStyle/>
          <a:p>
            <a:r>
              <a:rPr lang="en-US" dirty="0"/>
              <a:t>Newborn Resuscitation</a:t>
            </a:r>
          </a:p>
        </p:txBody>
      </p:sp>
      <p:sp>
        <p:nvSpPr>
          <p:cNvPr id="3" name="Content Placeholder 2">
            <a:extLst>
              <a:ext uri="{FF2B5EF4-FFF2-40B4-BE49-F238E27FC236}">
                <a16:creationId xmlns:a16="http://schemas.microsoft.com/office/drawing/2014/main" id="{750426B2-13CC-472B-91FB-A7AB49832F2D}"/>
              </a:ext>
            </a:extLst>
          </p:cNvPr>
          <p:cNvSpPr>
            <a:spLocks noGrp="1"/>
          </p:cNvSpPr>
          <p:nvPr>
            <p:ph idx="1"/>
          </p:nvPr>
        </p:nvSpPr>
        <p:spPr>
          <a:xfrm>
            <a:off x="694373" y="2155370"/>
            <a:ext cx="3877627" cy="4034547"/>
          </a:xfrm>
        </p:spPr>
        <p:txBody>
          <a:bodyPr/>
          <a:lstStyle/>
          <a:p>
            <a:r>
              <a:rPr lang="en-US" dirty="0">
                <a:latin typeface="Minion Pro"/>
              </a:rPr>
              <a:t>When to begin ventilations</a:t>
            </a:r>
          </a:p>
          <a:p>
            <a:r>
              <a:rPr lang="en-US" dirty="0">
                <a:latin typeface="Minion Pro"/>
              </a:rPr>
              <a:t>When to begin chest compressions</a:t>
            </a:r>
          </a:p>
        </p:txBody>
      </p:sp>
      <p:pic>
        <p:nvPicPr>
          <p:cNvPr id="6" name="Picture 5" descr="A photo shows a medical professional placing a mask on a newborn’s face and pumping an inflated balloon. Two other medical professionals hold the baby down and give chest compressions with finger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1998" y="2834909"/>
            <a:ext cx="4013201" cy="2675467"/>
          </a:xfrm>
          <a:prstGeom prst="rect">
            <a:avLst/>
          </a:prstGeom>
        </p:spPr>
      </p:pic>
      <p:sp>
        <p:nvSpPr>
          <p:cNvPr id="9" name="TextBox 8"/>
          <p:cNvSpPr txBox="1"/>
          <p:nvPr/>
        </p:nvSpPr>
        <p:spPr>
          <a:xfrm>
            <a:off x="5762546" y="5540517"/>
            <a:ext cx="1592103" cy="215444"/>
          </a:xfrm>
          <a:prstGeom prst="rect">
            <a:avLst/>
          </a:prstGeom>
          <a:noFill/>
        </p:spPr>
        <p:txBody>
          <a:bodyPr wrap="none" rtlCol="0">
            <a:spAutoFit/>
          </a:bodyPr>
          <a:lstStyle/>
          <a:p>
            <a:pPr algn="ctr"/>
            <a:r>
              <a:rPr lang="en-IN" sz="800" dirty="0">
                <a:solidFill>
                  <a:srgbClr val="373739"/>
                </a:solidFill>
                <a:latin typeface="Arial" pitchFamily="34" charset="0"/>
                <a:cs typeface="Arial" pitchFamily="34" charset="0"/>
              </a:rPr>
              <a:t>© </a:t>
            </a:r>
            <a:r>
              <a:rPr lang="en-IN" sz="800" dirty="0" err="1">
                <a:solidFill>
                  <a:srgbClr val="373739"/>
                </a:solidFill>
                <a:latin typeface="Arial" pitchFamily="34" charset="0"/>
                <a:cs typeface="Arial" pitchFamily="34" charset="0"/>
              </a:rPr>
              <a:t>Loren_Zecena</a:t>
            </a:r>
            <a:r>
              <a:rPr lang="en-IN" sz="800" dirty="0">
                <a:solidFill>
                  <a:srgbClr val="373739"/>
                </a:solidFill>
                <a:latin typeface="Arial" pitchFamily="34" charset="0"/>
                <a:cs typeface="Arial" pitchFamily="34" charset="0"/>
              </a:rPr>
              <a:t>/</a:t>
            </a:r>
            <a:r>
              <a:rPr lang="en-IN" sz="800" dirty="0" err="1">
                <a:solidFill>
                  <a:srgbClr val="373739"/>
                </a:solidFill>
                <a:latin typeface="Arial" pitchFamily="34" charset="0"/>
                <a:cs typeface="Arial" pitchFamily="34" charset="0"/>
              </a:rPr>
              <a:t>Shuttrerstock</a:t>
            </a:r>
            <a:endParaRPr lang="en-IN" sz="800" dirty="0">
              <a:solidFill>
                <a:srgbClr val="373739"/>
              </a:solidFill>
              <a:latin typeface="Arial" pitchFamily="34" charset="0"/>
              <a:cs typeface="Arial" pitchFamily="34" charset="0"/>
            </a:endParaRPr>
          </a:p>
        </p:txBody>
      </p:sp>
    </p:spTree>
    <p:extLst>
      <p:ext uri="{BB962C8B-B14F-4D97-AF65-F5344CB8AC3E}">
        <p14:creationId xmlns:p14="http://schemas.microsoft.com/office/powerpoint/2010/main" val="360271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Initial Assessment</a:t>
            </a:r>
            <a:endParaRPr lang="en-IN" dirty="0"/>
          </a:p>
        </p:txBody>
      </p:sp>
      <p:pic>
        <p:nvPicPr>
          <p:cNvPr id="4" name="Content Placeholder 3" descr="A photo shows a pair of gloved hands placing the bell of a stethoscope on the chest of a newborn."/>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93672" y="2570708"/>
            <a:ext cx="3863351" cy="2575568"/>
          </a:xfrm>
        </p:spPr>
      </p:pic>
      <p:sp>
        <p:nvSpPr>
          <p:cNvPr id="7" name="TextBox 6"/>
          <p:cNvSpPr txBox="1"/>
          <p:nvPr/>
        </p:nvSpPr>
        <p:spPr>
          <a:xfrm>
            <a:off x="1857348" y="5146276"/>
            <a:ext cx="1535998" cy="215444"/>
          </a:xfrm>
          <a:prstGeom prst="rect">
            <a:avLst/>
          </a:prstGeom>
          <a:noFill/>
        </p:spPr>
        <p:txBody>
          <a:bodyPr wrap="none" rtlCol="0">
            <a:spAutoFit/>
          </a:bodyPr>
          <a:lstStyle/>
          <a:p>
            <a:pPr algn="ctr"/>
            <a:r>
              <a:rPr lang="en-IN" sz="800" dirty="0">
                <a:solidFill>
                  <a:srgbClr val="373739"/>
                </a:solidFill>
                <a:latin typeface="Arial" pitchFamily="34" charset="0"/>
                <a:cs typeface="Arial" pitchFamily="34" charset="0"/>
              </a:rPr>
              <a:t>© </a:t>
            </a:r>
            <a:r>
              <a:rPr lang="en-IN" sz="800" dirty="0" err="1">
                <a:solidFill>
                  <a:srgbClr val="373739"/>
                </a:solidFill>
                <a:latin typeface="Arial" pitchFamily="34" charset="0"/>
                <a:cs typeface="Arial" pitchFamily="34" charset="0"/>
              </a:rPr>
              <a:t>RapidEye</a:t>
            </a:r>
            <a:r>
              <a:rPr lang="en-IN" sz="800" dirty="0">
                <a:solidFill>
                  <a:srgbClr val="373739"/>
                </a:solidFill>
                <a:latin typeface="Arial" pitchFamily="34" charset="0"/>
                <a:cs typeface="Arial" pitchFamily="34" charset="0"/>
              </a:rPr>
              <a:t>/E+/Getty Images</a:t>
            </a:r>
          </a:p>
        </p:txBody>
      </p:sp>
      <p:sp>
        <p:nvSpPr>
          <p:cNvPr id="8" name="TextBox 7"/>
          <p:cNvSpPr txBox="1"/>
          <p:nvPr/>
        </p:nvSpPr>
        <p:spPr>
          <a:xfrm>
            <a:off x="5148064" y="5501079"/>
            <a:ext cx="3313851" cy="461665"/>
          </a:xfrm>
          <a:prstGeom prst="rect">
            <a:avLst/>
          </a:prstGeom>
          <a:noFill/>
        </p:spPr>
        <p:txBody>
          <a:bodyPr wrap="square" rtlCol="0">
            <a:spAutoFit/>
          </a:bodyPr>
          <a:lstStyle/>
          <a:p>
            <a:pPr algn="ctr"/>
            <a:r>
              <a:rPr lang="en-US" sz="800" dirty="0">
                <a:solidFill>
                  <a:srgbClr val="373739"/>
                </a:solidFill>
                <a:latin typeface="Arial" pitchFamily="34" charset="0"/>
                <a:cs typeface="Arial" pitchFamily="34" charset="0"/>
              </a:rPr>
              <a:t>Used with permission of the American Academy of Pediatrics, Pediatric Education for </a:t>
            </a:r>
            <a:r>
              <a:rPr lang="en-US" sz="800" dirty="0" err="1">
                <a:solidFill>
                  <a:srgbClr val="373739"/>
                </a:solidFill>
                <a:latin typeface="Arial" pitchFamily="34" charset="0"/>
                <a:cs typeface="Arial" pitchFamily="34" charset="0"/>
              </a:rPr>
              <a:t>Prehospital</a:t>
            </a:r>
            <a:r>
              <a:rPr lang="en-US" sz="800" dirty="0">
                <a:solidFill>
                  <a:srgbClr val="373739"/>
                </a:solidFill>
                <a:latin typeface="Arial" pitchFamily="34" charset="0"/>
                <a:cs typeface="Arial" pitchFamily="34" charset="0"/>
              </a:rPr>
              <a:t> Professionals, © American Academy of Pediatrics, 2000</a:t>
            </a:r>
            <a:endParaRPr lang="en-IN" sz="800" dirty="0">
              <a:solidFill>
                <a:srgbClr val="373739"/>
              </a:solidFill>
              <a:latin typeface="Arial" pitchFamily="34" charset="0"/>
              <a:cs typeface="Arial" pitchFamily="34" charset="0"/>
            </a:endParaRPr>
          </a:p>
        </p:txBody>
      </p:sp>
      <p:pic>
        <p:nvPicPr>
          <p:cNvPr id="2050" name="Picture 2" descr="The triangle is divided into three parts. Appearance: Weak cry. Work of Breathing: Bradypnea, nasal flaring, and intercostal retractions. Circulation to skin: Body pink and extremities cyanotic." title="An illustration shows the pediatric assessment triangle."/>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5076056" y="2540430"/>
            <a:ext cx="3313850" cy="2960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516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41F4-EDDD-407D-ADD0-7992591445E7}"/>
              </a:ext>
            </a:extLst>
          </p:cNvPr>
          <p:cNvSpPr>
            <a:spLocks noGrp="1"/>
          </p:cNvSpPr>
          <p:nvPr>
            <p:ph type="title"/>
          </p:nvPr>
        </p:nvSpPr>
        <p:spPr/>
        <p:txBody>
          <a:bodyPr/>
          <a:lstStyle/>
          <a:p>
            <a:r>
              <a:rPr lang="en-US" dirty="0">
                <a:latin typeface="Montserrat ExtraBold"/>
              </a:rPr>
              <a:t>Primary Survey: Newborn Infant</a:t>
            </a:r>
          </a:p>
        </p:txBody>
      </p:sp>
      <p:sp>
        <p:nvSpPr>
          <p:cNvPr id="3" name="Content Placeholder 2">
            <a:extLst>
              <a:ext uri="{FF2B5EF4-FFF2-40B4-BE49-F238E27FC236}">
                <a16:creationId xmlns:a16="http://schemas.microsoft.com/office/drawing/2014/main" id="{CC132A84-ED57-49DF-9B84-93FCF4648161}"/>
              </a:ext>
            </a:extLst>
          </p:cNvPr>
          <p:cNvSpPr>
            <a:spLocks noGrp="1"/>
          </p:cNvSpPr>
          <p:nvPr>
            <p:ph idx="1"/>
          </p:nvPr>
        </p:nvSpPr>
        <p:spPr>
          <a:xfrm>
            <a:off x="694373" y="2235638"/>
            <a:ext cx="7715250" cy="3209513"/>
          </a:xfrm>
        </p:spPr>
        <p:txBody>
          <a:bodyPr/>
          <a:lstStyle/>
          <a:p>
            <a:r>
              <a:rPr lang="en-US" dirty="0">
                <a:latin typeface="Minion Pro"/>
              </a:rPr>
              <a:t>Primary survey</a:t>
            </a:r>
          </a:p>
          <a:p>
            <a:pPr lvl="1"/>
            <a:r>
              <a:rPr lang="en-US" b="1" dirty="0">
                <a:latin typeface="Minion Pro"/>
              </a:rPr>
              <a:t>X</a:t>
            </a:r>
            <a:r>
              <a:rPr lang="en-US" dirty="0">
                <a:latin typeface="Minion Pro"/>
              </a:rPr>
              <a:t> ‒ No bleeding found.</a:t>
            </a:r>
          </a:p>
          <a:p>
            <a:pPr lvl="1"/>
            <a:r>
              <a:rPr lang="en-US" b="1" dirty="0">
                <a:latin typeface="Minion Pro"/>
              </a:rPr>
              <a:t>A</a:t>
            </a:r>
            <a:r>
              <a:rPr lang="en-US" dirty="0">
                <a:latin typeface="Minion Pro"/>
              </a:rPr>
              <a:t> ‒ Patent.</a:t>
            </a:r>
          </a:p>
          <a:p>
            <a:pPr lvl="1"/>
            <a:r>
              <a:rPr lang="en-US" b="1" dirty="0">
                <a:latin typeface="Minion Pro"/>
              </a:rPr>
              <a:t>B</a:t>
            </a:r>
            <a:r>
              <a:rPr lang="en-US" dirty="0">
                <a:latin typeface="Minion Pro"/>
              </a:rPr>
              <a:t> ‒ Respirations with nasal flaring and intercostal retractions. Lung sounds are adventitious and bilateral.</a:t>
            </a:r>
          </a:p>
          <a:p>
            <a:pPr lvl="1"/>
            <a:r>
              <a:rPr lang="en-US" b="1" dirty="0">
                <a:latin typeface="Minion Pro"/>
              </a:rPr>
              <a:t>C</a:t>
            </a:r>
            <a:r>
              <a:rPr lang="en-US" dirty="0">
                <a:latin typeface="Minion Pro"/>
              </a:rPr>
              <a:t> ‒  Brachial pulses are palpable. Capillary refill time is 4 seconds. Body is pink with blue extremities.</a:t>
            </a:r>
          </a:p>
          <a:p>
            <a:pPr lvl="1"/>
            <a:r>
              <a:rPr lang="en-US" b="1" dirty="0">
                <a:latin typeface="Minion Pro"/>
              </a:rPr>
              <a:t>D </a:t>
            </a:r>
            <a:r>
              <a:rPr lang="en-US" dirty="0">
                <a:latin typeface="Minion Pro"/>
              </a:rPr>
              <a:t>‒  Depressed; APGAR = 6 (A1,P1,G1,A1,R2).</a:t>
            </a:r>
          </a:p>
          <a:p>
            <a:pPr lvl="1"/>
            <a:r>
              <a:rPr lang="en-US" b="1" dirty="0">
                <a:latin typeface="Minion Pro"/>
              </a:rPr>
              <a:t>E </a:t>
            </a:r>
            <a:r>
              <a:rPr lang="en-US" dirty="0">
                <a:latin typeface="Minion Pro"/>
              </a:rPr>
              <a:t>‒ Yellowish-green substance present on newborn.</a:t>
            </a:r>
          </a:p>
        </p:txBody>
      </p:sp>
    </p:spTree>
    <p:extLst>
      <p:ext uri="{BB962C8B-B14F-4D97-AF65-F5344CB8AC3E}">
        <p14:creationId xmlns:p14="http://schemas.microsoft.com/office/powerpoint/2010/main" val="2816474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r>
              <a:rPr lang="en-US" dirty="0"/>
              <a:t>Newborn Vital Signs</a:t>
            </a:r>
          </a:p>
        </p:txBody>
      </p:sp>
      <p:pic>
        <p:nvPicPr>
          <p:cNvPr id="7" name="Content Placeholder 6" descr="The screenshot shows three waves. The first wave consists of a tall, sharp peak and a small, wide peak occurring at high frequency. The second wave shows a short peak with a notch in the decreasing portion. The third wave shows narrow, flat, and tall peaks. The other vital signs are as follows. H R: 194 beats per minute. S p O 2: 81. E t C O 2: 42 millimeters of mercury. R R: 45. 200 J. Time: 13:49. Temperature: 98.2 degrees Fahrenheit. Temperature: 36.8 degrees Celsius. N I B P: 118 by 70 millimeters of mercury." title="A screenshot of newborn vital signs.">
            <a:extLst>
              <a:ext uri="{FF2B5EF4-FFF2-40B4-BE49-F238E27FC236}">
                <a16:creationId xmlns:a16="http://schemas.microsoft.com/office/drawing/2014/main" id="{3E73DA0E-09F1-DB4E-829E-98C713A8197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p:blipFill>
        <p:spPr>
          <a:xfrm>
            <a:off x="1417378" y="1844824"/>
            <a:ext cx="6328890" cy="4771390"/>
          </a:xfrm>
        </p:spPr>
      </p:pic>
    </p:spTree>
    <p:extLst>
      <p:ext uri="{BB962C8B-B14F-4D97-AF65-F5344CB8AC3E}">
        <p14:creationId xmlns:p14="http://schemas.microsoft.com/office/powerpoint/2010/main" val="269622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947853"/>
            <a:ext cx="8446770" cy="947853"/>
          </a:xfrm>
        </p:spPr>
        <p:txBody>
          <a:bodyPr/>
          <a:lstStyle/>
          <a:p>
            <a:r>
              <a:rPr lang="en-US" dirty="0">
                <a:latin typeface="Montserrat ExtraBold"/>
              </a:rPr>
              <a:t>Meconium Delivery</a:t>
            </a:r>
          </a:p>
        </p:txBody>
      </p:sp>
      <p:pic>
        <p:nvPicPr>
          <p:cNvPr id="2" name="Picture 1" descr="Normal anatomy: The umbilical cord extends from the placenta. Uterus with clear amniotic fluid. 3-vessel umbilicus. A detail of placenta and umbilical cord shows one umbilical vein bringing oxygenated blood to the fetus, two umbilical arteries taking used blood away from the fetus, and normal oxygenation of blood taking place in placenta. Abnormal anatomy: 2-vessel umbilicus. Meconium stained amniotic fluid. Oversized fetus in distress. A detail of placenta and umbilical cord shows one umbilical artery, one umbilical vein, chorioamnionitis or inflammation and infection of uterine and placental tissues, and insufficient oxygenation of blood due to inflammation and infection." title="Two illustrations of the cut-away view through the abdomen show normal anatomy during normal delivery and abnormal anatomy during meconium deliver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6226" y="2207529"/>
            <a:ext cx="6351479" cy="3966303"/>
          </a:xfrm>
          <a:prstGeom prst="rect">
            <a:avLst/>
          </a:prstGeom>
        </p:spPr>
      </p:pic>
      <p:sp>
        <p:nvSpPr>
          <p:cNvPr id="5" name="TextBox 4"/>
          <p:cNvSpPr txBox="1"/>
          <p:nvPr/>
        </p:nvSpPr>
        <p:spPr>
          <a:xfrm>
            <a:off x="3491537" y="6173832"/>
            <a:ext cx="2420856" cy="215444"/>
          </a:xfrm>
          <a:prstGeom prst="rect">
            <a:avLst/>
          </a:prstGeom>
          <a:noFill/>
        </p:spPr>
        <p:txBody>
          <a:bodyPr wrap="none" rtlCol="0">
            <a:spAutoFit/>
          </a:bodyPr>
          <a:lstStyle/>
          <a:p>
            <a:pPr algn="ctr"/>
            <a:r>
              <a:rPr lang="en-US" sz="800" dirty="0">
                <a:solidFill>
                  <a:srgbClr val="373739"/>
                </a:solidFill>
                <a:latin typeface="Arial" pitchFamily="34" charset="0"/>
                <a:cs typeface="Arial" pitchFamily="34" charset="0"/>
              </a:rPr>
              <a:t>© Nucleus Medical Media </a:t>
            </a:r>
            <a:r>
              <a:rPr lang="en-US" sz="800" dirty="0" err="1">
                <a:solidFill>
                  <a:srgbClr val="373739"/>
                </a:solidFill>
                <a:latin typeface="Arial" pitchFamily="34" charset="0"/>
                <a:cs typeface="Arial" pitchFamily="34" charset="0"/>
              </a:rPr>
              <a:t>Inc</a:t>
            </a:r>
            <a:r>
              <a:rPr lang="en-US" sz="800" dirty="0">
                <a:solidFill>
                  <a:srgbClr val="373739"/>
                </a:solidFill>
                <a:latin typeface="Arial" pitchFamily="34" charset="0"/>
                <a:cs typeface="Arial" pitchFamily="34" charset="0"/>
              </a:rPr>
              <a:t>/</a:t>
            </a:r>
            <a:r>
              <a:rPr lang="en-US" sz="800" dirty="0" err="1">
                <a:solidFill>
                  <a:srgbClr val="373739"/>
                </a:solidFill>
                <a:latin typeface="Arial" pitchFamily="34" charset="0"/>
                <a:cs typeface="Arial" pitchFamily="34" charset="0"/>
              </a:rPr>
              <a:t>Alamy</a:t>
            </a:r>
            <a:r>
              <a:rPr lang="en-US" sz="800" dirty="0">
                <a:solidFill>
                  <a:srgbClr val="373739"/>
                </a:solidFill>
                <a:latin typeface="Arial" pitchFamily="34" charset="0"/>
                <a:cs typeface="Arial" pitchFamily="34" charset="0"/>
              </a:rPr>
              <a:t> Stock Photo</a:t>
            </a:r>
            <a:endParaRPr lang="en-IN" sz="800" dirty="0">
              <a:solidFill>
                <a:srgbClr val="373739"/>
              </a:solidFill>
              <a:latin typeface="Arial" pitchFamily="34" charset="0"/>
              <a:cs typeface="Arial" pitchFamily="34" charset="0"/>
            </a:endParaRPr>
          </a:p>
        </p:txBody>
      </p:sp>
    </p:spTree>
    <p:extLst>
      <p:ext uri="{BB962C8B-B14F-4D97-AF65-F5344CB8AC3E}">
        <p14:creationId xmlns:p14="http://schemas.microsoft.com/office/powerpoint/2010/main" val="3068173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sz="half" idx="1"/>
          </p:nvPr>
        </p:nvSpPr>
        <p:spPr>
          <a:xfrm>
            <a:off x="617562" y="1817852"/>
            <a:ext cx="3654188" cy="4939742"/>
          </a:xfrm>
        </p:spPr>
        <p:txBody>
          <a:bodyPr/>
          <a:lstStyle/>
          <a:p>
            <a:pPr marL="0" indent="0">
              <a:lnSpc>
                <a:spcPct val="100000"/>
              </a:lnSpc>
              <a:buNone/>
            </a:pPr>
            <a:r>
              <a:rPr lang="en-US" sz="2000" b="1" dirty="0"/>
              <a:t>Newborn</a:t>
            </a:r>
          </a:p>
          <a:p>
            <a:pPr>
              <a:lnSpc>
                <a:spcPct val="100000"/>
              </a:lnSpc>
            </a:pPr>
            <a:r>
              <a:rPr lang="en-US" sz="2100" dirty="0"/>
              <a:t>BLS</a:t>
            </a:r>
          </a:p>
          <a:p>
            <a:pPr lvl="1">
              <a:lnSpc>
                <a:spcPct val="100000"/>
              </a:lnSpc>
            </a:pPr>
            <a:r>
              <a:rPr lang="en-US" sz="1800" dirty="0"/>
              <a:t>Monitor airway</a:t>
            </a:r>
          </a:p>
          <a:p>
            <a:pPr lvl="1">
              <a:lnSpc>
                <a:spcPct val="100000"/>
              </a:lnSpc>
            </a:pPr>
            <a:r>
              <a:rPr lang="en-US" sz="1800" dirty="0"/>
              <a:t>Administer oxygen</a:t>
            </a:r>
          </a:p>
          <a:p>
            <a:pPr lvl="1">
              <a:lnSpc>
                <a:spcPct val="100000"/>
              </a:lnSpc>
            </a:pPr>
            <a:r>
              <a:rPr lang="en-US" sz="1800" dirty="0"/>
              <a:t>Position of comfort and keep warm</a:t>
            </a:r>
          </a:p>
          <a:p>
            <a:pPr lvl="2">
              <a:lnSpc>
                <a:spcPct val="100000"/>
              </a:lnSpc>
            </a:pPr>
            <a:r>
              <a:rPr lang="en-US" sz="1650" dirty="0"/>
              <a:t>PPV</a:t>
            </a:r>
          </a:p>
          <a:p>
            <a:pPr>
              <a:lnSpc>
                <a:spcPct val="100000"/>
              </a:lnSpc>
            </a:pPr>
            <a:r>
              <a:rPr lang="en-US" sz="2100" dirty="0"/>
              <a:t>ALS</a:t>
            </a:r>
          </a:p>
          <a:p>
            <a:pPr lvl="1">
              <a:lnSpc>
                <a:spcPct val="100000"/>
              </a:lnSpc>
            </a:pPr>
            <a:r>
              <a:rPr lang="en-US" sz="1800" dirty="0"/>
              <a:t>BLS care</a:t>
            </a:r>
          </a:p>
          <a:p>
            <a:pPr lvl="2">
              <a:lnSpc>
                <a:spcPct val="100000"/>
              </a:lnSpc>
            </a:pPr>
            <a:r>
              <a:rPr lang="en-US" sz="1650" dirty="0"/>
              <a:t>Do not intubate for deep tracheal suction in presence of meconium unless PPV is ineffective.</a:t>
            </a:r>
          </a:p>
          <a:p>
            <a:pPr>
              <a:lnSpc>
                <a:spcPct val="100000"/>
              </a:lnSpc>
            </a:pPr>
            <a:r>
              <a:rPr lang="en-US" sz="2100" dirty="0"/>
              <a:t>Critical care</a:t>
            </a:r>
          </a:p>
          <a:p>
            <a:pPr lvl="1">
              <a:lnSpc>
                <a:spcPct val="100000"/>
              </a:lnSpc>
            </a:pPr>
            <a:r>
              <a:rPr lang="en-US" sz="1800" dirty="0"/>
              <a:t>BLS/ALS care</a:t>
            </a:r>
          </a:p>
        </p:txBody>
      </p:sp>
      <p:sp>
        <p:nvSpPr>
          <p:cNvPr id="7" name="Content Placeholder 6">
            <a:extLst>
              <a:ext uri="{FF2B5EF4-FFF2-40B4-BE49-F238E27FC236}">
                <a16:creationId xmlns:a16="http://schemas.microsoft.com/office/drawing/2014/main" id="{E61D5689-F18F-4727-BB3F-D4CE53B03138}"/>
              </a:ext>
            </a:extLst>
          </p:cNvPr>
          <p:cNvSpPr>
            <a:spLocks noGrp="1"/>
          </p:cNvSpPr>
          <p:nvPr>
            <p:ph sz="half" idx="2"/>
          </p:nvPr>
        </p:nvSpPr>
        <p:spPr>
          <a:xfrm>
            <a:off x="4811526" y="1897788"/>
            <a:ext cx="3646674" cy="4729436"/>
          </a:xfrm>
        </p:spPr>
        <p:txBody>
          <a:bodyPr/>
          <a:lstStyle/>
          <a:p>
            <a:pPr marL="0" indent="0">
              <a:lnSpc>
                <a:spcPct val="100000"/>
              </a:lnSpc>
              <a:buNone/>
            </a:pPr>
            <a:r>
              <a:rPr lang="en-US" sz="2000" b="1" dirty="0"/>
              <a:t>Mother</a:t>
            </a:r>
          </a:p>
          <a:p>
            <a:pPr>
              <a:lnSpc>
                <a:spcPct val="100000"/>
              </a:lnSpc>
            </a:pPr>
            <a:r>
              <a:rPr lang="en-US" sz="2100" dirty="0"/>
              <a:t>BLS</a:t>
            </a:r>
          </a:p>
          <a:p>
            <a:pPr lvl="1">
              <a:lnSpc>
                <a:spcPct val="100000"/>
              </a:lnSpc>
            </a:pPr>
            <a:r>
              <a:rPr lang="en-US" sz="1800" dirty="0"/>
              <a:t>Monitor airway</a:t>
            </a:r>
          </a:p>
          <a:p>
            <a:pPr lvl="1">
              <a:lnSpc>
                <a:spcPct val="100000"/>
              </a:lnSpc>
            </a:pPr>
            <a:r>
              <a:rPr lang="en-US" sz="1800" dirty="0"/>
              <a:t>Administer oxygen</a:t>
            </a:r>
          </a:p>
          <a:p>
            <a:pPr lvl="1">
              <a:lnSpc>
                <a:spcPct val="100000"/>
              </a:lnSpc>
            </a:pPr>
            <a:r>
              <a:rPr lang="en-US" sz="1800" dirty="0"/>
              <a:t>Position of comfort and keep warm</a:t>
            </a:r>
          </a:p>
          <a:p>
            <a:pPr lvl="2">
              <a:lnSpc>
                <a:spcPct val="100000"/>
              </a:lnSpc>
            </a:pPr>
            <a:r>
              <a:rPr lang="en-US" sz="1650" dirty="0"/>
              <a:t>Sanitary pads for postpartum hemorrhage</a:t>
            </a:r>
          </a:p>
          <a:p>
            <a:pPr>
              <a:lnSpc>
                <a:spcPct val="100000"/>
              </a:lnSpc>
            </a:pPr>
            <a:r>
              <a:rPr lang="en-US" sz="2100" dirty="0"/>
              <a:t>ALS</a:t>
            </a:r>
          </a:p>
          <a:p>
            <a:pPr lvl="1">
              <a:lnSpc>
                <a:spcPct val="100000"/>
              </a:lnSpc>
            </a:pPr>
            <a:r>
              <a:rPr lang="en-US" sz="1800" dirty="0"/>
              <a:t>BLS care</a:t>
            </a:r>
          </a:p>
          <a:p>
            <a:pPr lvl="1">
              <a:lnSpc>
                <a:spcPct val="100000"/>
              </a:lnSpc>
            </a:pPr>
            <a:r>
              <a:rPr lang="en-US" sz="1800" dirty="0"/>
              <a:t>IV saline lock</a:t>
            </a:r>
          </a:p>
          <a:p>
            <a:pPr>
              <a:lnSpc>
                <a:spcPct val="100000"/>
              </a:lnSpc>
            </a:pPr>
            <a:r>
              <a:rPr lang="en-US" sz="2100" dirty="0"/>
              <a:t>Critical care</a:t>
            </a:r>
          </a:p>
          <a:p>
            <a:pPr lvl="1">
              <a:lnSpc>
                <a:spcPct val="100000"/>
              </a:lnSpc>
            </a:pPr>
            <a:r>
              <a:rPr lang="en-US" sz="1800" dirty="0"/>
              <a:t>BLS/ALS care</a:t>
            </a:r>
          </a:p>
        </p:txBody>
      </p:sp>
    </p:spTree>
    <p:extLst>
      <p:ext uri="{BB962C8B-B14F-4D97-AF65-F5344CB8AC3E}">
        <p14:creationId xmlns:p14="http://schemas.microsoft.com/office/powerpoint/2010/main" val="1344631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ontserrat ExtraBold"/>
              </a:rPr>
              <a:t>Ongoing Management</a:t>
            </a:r>
          </a:p>
        </p:txBody>
      </p:sp>
      <p:sp>
        <p:nvSpPr>
          <p:cNvPr id="3" name="Content Placeholder 2"/>
          <p:cNvSpPr>
            <a:spLocks noGrp="1"/>
          </p:cNvSpPr>
          <p:nvPr>
            <p:ph idx="1"/>
          </p:nvPr>
        </p:nvSpPr>
        <p:spPr>
          <a:xfrm>
            <a:off x="694373" y="2235638"/>
            <a:ext cx="7715250" cy="3209513"/>
          </a:xfrm>
        </p:spPr>
        <p:txBody>
          <a:bodyPr>
            <a:normAutofit/>
          </a:bodyPr>
          <a:lstStyle/>
          <a:p>
            <a:pPr marL="292100" indent="-292100"/>
            <a:r>
              <a:rPr lang="en-US" dirty="0">
                <a:latin typeface="Minion Pro"/>
              </a:rPr>
              <a:t>Reassess the patients.</a:t>
            </a:r>
          </a:p>
          <a:p>
            <a:pPr marL="292100" indent="-292100"/>
            <a:r>
              <a:rPr lang="en-US" dirty="0">
                <a:ln/>
                <a:latin typeface="Minion Pro"/>
              </a:rPr>
              <a:t>Where is the most appropriate treatment destination and why?</a:t>
            </a:r>
          </a:p>
          <a:p>
            <a:pPr marL="292100" indent="-292100"/>
            <a:r>
              <a:rPr lang="en-US" dirty="0">
                <a:ln/>
                <a:latin typeface="Minion Pro"/>
              </a:rPr>
              <a:t>Can you safely transport this child in your ambulance?</a:t>
            </a:r>
          </a:p>
          <a:p>
            <a:pPr marL="292100" indent="-292100"/>
            <a:r>
              <a:rPr lang="en-US" dirty="0">
                <a:ln/>
                <a:latin typeface="Minion Pro"/>
              </a:rPr>
              <a:t>Will you allow grandmother to ride in the ambulance?</a:t>
            </a:r>
          </a:p>
        </p:txBody>
      </p:sp>
    </p:spTree>
    <p:extLst>
      <p:ext uri="{BB962C8B-B14F-4D97-AF65-F5344CB8AC3E}">
        <p14:creationId xmlns:p14="http://schemas.microsoft.com/office/powerpoint/2010/main" val="141950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Wrap-Up</a:t>
            </a:r>
            <a:endParaRPr lang="en-US" dirty="0"/>
          </a:p>
        </p:txBody>
      </p:sp>
      <p:sp>
        <p:nvSpPr>
          <p:cNvPr id="5" name="Content Placeholder 4"/>
          <p:cNvSpPr>
            <a:spLocks noGrp="1"/>
          </p:cNvSpPr>
          <p:nvPr>
            <p:ph idx="1"/>
          </p:nvPr>
        </p:nvSpPr>
        <p:spPr>
          <a:xfrm>
            <a:off x="694373" y="1970314"/>
            <a:ext cx="7715250" cy="4219604"/>
          </a:xfrm>
        </p:spPr>
        <p:txBody>
          <a:bodyPr/>
          <a:lstStyle/>
          <a:p>
            <a:r>
              <a:rPr lang="en-US" dirty="0">
                <a:latin typeface="Minion Pro"/>
              </a:rPr>
              <a:t>Diagnosis</a:t>
            </a:r>
          </a:p>
          <a:p>
            <a:pPr lvl="1"/>
            <a:r>
              <a:rPr lang="en-US" dirty="0">
                <a:latin typeface="Minion Pro"/>
              </a:rPr>
              <a:t>Mother</a:t>
            </a:r>
          </a:p>
          <a:p>
            <a:pPr lvl="2"/>
            <a:r>
              <a:rPr lang="en-US" dirty="0">
                <a:latin typeface="Minion Pro"/>
              </a:rPr>
              <a:t>Vaginal delivery with no complications</a:t>
            </a:r>
          </a:p>
          <a:p>
            <a:pPr lvl="1"/>
            <a:r>
              <a:rPr lang="en-US" dirty="0">
                <a:latin typeface="Minion Pro"/>
              </a:rPr>
              <a:t>Newborn</a:t>
            </a:r>
          </a:p>
          <a:p>
            <a:pPr lvl="2"/>
            <a:r>
              <a:rPr lang="en-US" dirty="0">
                <a:latin typeface="Minion Pro"/>
              </a:rPr>
              <a:t>Meconium aspiration</a:t>
            </a:r>
          </a:p>
          <a:p>
            <a:pPr lvl="1"/>
            <a:endParaRPr lang="en-US" dirty="0"/>
          </a:p>
          <a:p>
            <a:pPr marL="342900" lvl="1" indent="0">
              <a:buNone/>
            </a:pPr>
            <a:endParaRPr lang="en-US" dirty="0"/>
          </a:p>
        </p:txBody>
      </p:sp>
      <p:pic>
        <p:nvPicPr>
          <p:cNvPr id="3" name="Picture 2" descr="A photo shows blocks forming the words, Meconium Aspirat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064" y="2798712"/>
            <a:ext cx="3464529" cy="2630017"/>
          </a:xfrm>
          <a:prstGeom prst="rect">
            <a:avLst/>
          </a:prstGeom>
        </p:spPr>
      </p:pic>
      <p:sp>
        <p:nvSpPr>
          <p:cNvPr id="9" name="Rectangle 8"/>
          <p:cNvSpPr/>
          <p:nvPr/>
        </p:nvSpPr>
        <p:spPr>
          <a:xfrm>
            <a:off x="6088284" y="5428729"/>
            <a:ext cx="1584088" cy="215444"/>
          </a:xfrm>
          <a:prstGeom prst="rect">
            <a:avLst/>
          </a:prstGeom>
        </p:spPr>
        <p:txBody>
          <a:bodyPr wrap="none">
            <a:spAutoFit/>
          </a:bodyPr>
          <a:lstStyle/>
          <a:p>
            <a:pPr algn="ctr"/>
            <a:r>
              <a:rPr lang="en-IN" sz="800" dirty="0">
                <a:solidFill>
                  <a:srgbClr val="373739"/>
                </a:solidFill>
                <a:latin typeface="Arial" pitchFamily="34" charset="0"/>
                <a:cs typeface="Arial" pitchFamily="34" charset="0"/>
              </a:rPr>
              <a:t>© </a:t>
            </a:r>
            <a:r>
              <a:rPr lang="en-IN" sz="800" dirty="0" err="1">
                <a:solidFill>
                  <a:srgbClr val="373739"/>
                </a:solidFill>
                <a:latin typeface="Arial" pitchFamily="34" charset="0"/>
                <a:cs typeface="Arial" pitchFamily="34" charset="0"/>
              </a:rPr>
              <a:t>Mamat</a:t>
            </a:r>
            <a:r>
              <a:rPr lang="en-IN" sz="800" dirty="0">
                <a:solidFill>
                  <a:srgbClr val="373739"/>
                </a:solidFill>
                <a:latin typeface="Arial" pitchFamily="34" charset="0"/>
                <a:cs typeface="Arial" pitchFamily="34" charset="0"/>
              </a:rPr>
              <a:t> </a:t>
            </a:r>
            <a:r>
              <a:rPr lang="en-IN" sz="800" dirty="0" err="1">
                <a:solidFill>
                  <a:srgbClr val="373739"/>
                </a:solidFill>
                <a:latin typeface="Arial" pitchFamily="34" charset="0"/>
                <a:cs typeface="Arial" pitchFamily="34" charset="0"/>
              </a:rPr>
              <a:t>Suryadi</a:t>
            </a:r>
            <a:r>
              <a:rPr lang="en-IN" sz="800" dirty="0">
                <a:solidFill>
                  <a:srgbClr val="373739"/>
                </a:solidFill>
                <a:latin typeface="Arial" pitchFamily="34" charset="0"/>
                <a:cs typeface="Arial" pitchFamily="34" charset="0"/>
              </a:rPr>
              <a:t>/</a:t>
            </a:r>
            <a:r>
              <a:rPr lang="en-IN" sz="800" dirty="0" err="1">
                <a:solidFill>
                  <a:srgbClr val="373739"/>
                </a:solidFill>
                <a:latin typeface="Arial" pitchFamily="34" charset="0"/>
                <a:cs typeface="Arial" pitchFamily="34" charset="0"/>
              </a:rPr>
              <a:t>Shutterstock</a:t>
            </a:r>
            <a:endParaRPr lang="en-IN" sz="800" dirty="0">
              <a:solidFill>
                <a:srgbClr val="373739"/>
              </a:solidFill>
              <a:latin typeface="Arial" pitchFamily="34" charset="0"/>
              <a:cs typeface="Arial" pitchFamily="34" charset="0"/>
            </a:endParaRPr>
          </a:p>
        </p:txBody>
      </p:sp>
    </p:spTree>
    <p:extLst>
      <p:ext uri="{BB962C8B-B14F-4D97-AF65-F5344CB8AC3E}">
        <p14:creationId xmlns:p14="http://schemas.microsoft.com/office/powerpoint/2010/main" val="333372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32853" y="6235124"/>
            <a:ext cx="1478290" cy="215444"/>
          </a:xfrm>
          <a:prstGeom prst="rect">
            <a:avLst/>
          </a:prstGeom>
        </p:spPr>
        <p:txBody>
          <a:bodyPr wrap="none">
            <a:spAutoFit/>
          </a:bodyPr>
          <a:lstStyle/>
          <a:p>
            <a:pPr algn="ctr"/>
            <a:r>
              <a:rPr lang="en-US" sz="800" dirty="0">
                <a:solidFill>
                  <a:srgbClr val="373739"/>
                </a:solidFill>
                <a:latin typeface="Arial" pitchFamily="34" charset="0"/>
                <a:cs typeface="Arial" pitchFamily="34" charset="0"/>
              </a:rPr>
              <a:t>© Jones &amp; Bartlett Learning.</a:t>
            </a:r>
          </a:p>
        </p:txBody>
      </p:sp>
      <p:graphicFrame>
        <p:nvGraphicFramePr>
          <p:cNvPr id="9" name="Table 8" descr="The table shows two columns: Age and type of congenital heart disease. The row entries are as follows. Row 1. Newborn; hypoplastic left heart, severe pulmonic insufficiency, Tetralogy of Fallot, te-ˈtral-ə-jē of fä-ˈlō, severe tricuspid insufficiency, third-degree atrioventricular block, supraventricular tachycardia, S V T, total anomalous pulmonary venous return, transposition of the great vessels. Row 2. First Month; aortic coarctation with patent ductus arteriosus, ventricular septal defect, V S D, tricuspid atresia, truncus arteriosus. Row 3. First 6 months; ventricular septal defect, V S D, patent ductus arteriosus. Row 4. 6 to 12 months; ventricular septal defect, V S D, endocardial fibrolastosis. " title="A table is titled Congenital Heart Disease Causing Congestive Heart Failure at Different Times During Infancy."/>
          <p:cNvGraphicFramePr>
            <a:graphicFrameLocks noGrp="1"/>
          </p:cNvGraphicFramePr>
          <p:nvPr>
            <p:extLst>
              <p:ext uri="{D42A27DB-BD31-4B8C-83A1-F6EECF244321}">
                <p14:modId xmlns:p14="http://schemas.microsoft.com/office/powerpoint/2010/main" val="2775165485"/>
              </p:ext>
            </p:extLst>
          </p:nvPr>
        </p:nvGraphicFramePr>
        <p:xfrm>
          <a:off x="1547662" y="1196752"/>
          <a:ext cx="6048673" cy="5038372"/>
        </p:xfrm>
        <a:graphic>
          <a:graphicData uri="http://schemas.openxmlformats.org/drawingml/2006/table">
            <a:tbl>
              <a:tblPr firstRow="1" firstCol="1" bandRow="1">
                <a:tableStyleId>{5C22544A-7EE6-4342-B048-85BDC9FD1C3A}</a:tableStyleId>
              </a:tblPr>
              <a:tblGrid>
                <a:gridCol w="1335548">
                  <a:extLst>
                    <a:ext uri="{9D8B030D-6E8A-4147-A177-3AD203B41FA5}">
                      <a16:colId xmlns:a16="http://schemas.microsoft.com/office/drawing/2014/main" val="20000"/>
                    </a:ext>
                  </a:extLst>
                </a:gridCol>
                <a:gridCol w="4713125">
                  <a:extLst>
                    <a:ext uri="{9D8B030D-6E8A-4147-A177-3AD203B41FA5}">
                      <a16:colId xmlns:a16="http://schemas.microsoft.com/office/drawing/2014/main" val="20001"/>
                    </a:ext>
                  </a:extLst>
                </a:gridCol>
              </a:tblGrid>
              <a:tr h="432194">
                <a:tc gridSpan="2">
                  <a:txBody>
                    <a:bodyPr/>
                    <a:lstStyle/>
                    <a:p>
                      <a:pPr marL="0" marR="0" algn="ctr">
                        <a:lnSpc>
                          <a:spcPct val="115000"/>
                        </a:lnSpc>
                        <a:spcBef>
                          <a:spcPts val="0"/>
                        </a:spcBef>
                        <a:spcAft>
                          <a:spcPts val="0"/>
                        </a:spcAft>
                      </a:pPr>
                      <a:r>
                        <a:rPr lang="en-US" sz="1800" kern="1200" dirty="0">
                          <a:solidFill>
                            <a:srgbClr val="FFFFFF"/>
                          </a:solidFill>
                          <a:latin typeface="Minion Pro" panose="02040503050306020203" pitchFamily="18" charset="0"/>
                          <a:ea typeface="+mn-ea"/>
                          <a:cs typeface="Arial" panose="020B0604020202020204" pitchFamily="34" charset="0"/>
                        </a:rPr>
                        <a:t>Congenital Heart Disease Causing Congestive Heart Failure at Different Times During Infancy</a:t>
                      </a:r>
                    </a:p>
                  </a:txBody>
                  <a:tcPr marL="46464" marR="46464" marT="5361" marB="0">
                    <a:solidFill>
                      <a:schemeClr val="bg2"/>
                    </a:solidFill>
                  </a:tcPr>
                </a:tc>
                <a:tc hMerge="1">
                  <a:txBody>
                    <a:bodyPr/>
                    <a:lstStyle/>
                    <a:p>
                      <a:endParaRPr lang="en-US"/>
                    </a:p>
                  </a:txBody>
                  <a:tcPr/>
                </a:tc>
                <a:extLst>
                  <a:ext uri="{0D108BD9-81ED-4DB2-BD59-A6C34878D82A}">
                    <a16:rowId xmlns:a16="http://schemas.microsoft.com/office/drawing/2014/main" val="10000"/>
                  </a:ext>
                </a:extLst>
              </a:tr>
              <a:tr h="262223">
                <a:tc>
                  <a:txBody>
                    <a:bodyPr/>
                    <a:lstStyle/>
                    <a:p>
                      <a:pPr marL="0" marR="0">
                        <a:lnSpc>
                          <a:spcPct val="115000"/>
                        </a:lnSpc>
                        <a:spcBef>
                          <a:spcPts val="0"/>
                        </a:spcBef>
                        <a:spcAft>
                          <a:spcPts val="0"/>
                        </a:spcAft>
                      </a:pPr>
                      <a:r>
                        <a:rPr lang="en-US" sz="1400" kern="1200">
                          <a:solidFill>
                            <a:schemeClr val="bg1">
                              <a:lumMod val="50000"/>
                            </a:schemeClr>
                          </a:solidFill>
                          <a:latin typeface="Minion Pro" panose="02040503050306020203" pitchFamily="18" charset="0"/>
                          <a:ea typeface="+mn-ea"/>
                          <a:cs typeface="Arial" panose="020B0604020202020204" pitchFamily="34" charset="0"/>
                        </a:rPr>
                        <a:t>Age</a:t>
                      </a:r>
                    </a:p>
                  </a:txBody>
                  <a:tcPr marL="46464" marR="46464" marT="5361" marB="0">
                    <a:noFill/>
                  </a:tcPr>
                </a:tc>
                <a:tc>
                  <a:txBody>
                    <a:bodyPr/>
                    <a:lstStyle/>
                    <a:p>
                      <a:pPr marL="0" marR="0">
                        <a:lnSpc>
                          <a:spcPct val="115000"/>
                        </a:lnSpc>
                        <a:spcBef>
                          <a:spcPts val="0"/>
                        </a:spcBef>
                        <a:spcAft>
                          <a:spcPts val="0"/>
                        </a:spcAft>
                      </a:pPr>
                      <a:r>
                        <a:rPr lang="en-US" sz="1400" kern="1200">
                          <a:solidFill>
                            <a:schemeClr val="bg1">
                              <a:lumMod val="50000"/>
                            </a:schemeClr>
                          </a:solidFill>
                          <a:latin typeface="Minion Pro" panose="02040503050306020203" pitchFamily="18" charset="0"/>
                          <a:ea typeface="+mn-ea"/>
                          <a:cs typeface="Arial" panose="020B0604020202020204" pitchFamily="34" charset="0"/>
                        </a:rPr>
                        <a:t>Type of Congenital Heart Disease</a:t>
                      </a:r>
                    </a:p>
                  </a:txBody>
                  <a:tcPr marL="46464" marR="46464" marT="5361" marB="0">
                    <a:noFill/>
                  </a:tcPr>
                </a:tc>
                <a:extLst>
                  <a:ext uri="{0D108BD9-81ED-4DB2-BD59-A6C34878D82A}">
                    <a16:rowId xmlns:a16="http://schemas.microsoft.com/office/drawing/2014/main" val="10001"/>
                  </a:ext>
                </a:extLst>
              </a:tr>
              <a:tr h="1992087">
                <a:tc>
                  <a:txBody>
                    <a:bodyPr/>
                    <a:lstStyle/>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Newborn</a:t>
                      </a:r>
                    </a:p>
                  </a:txBody>
                  <a:tcPr marL="46464" marR="46464" marT="5361" marB="0">
                    <a:noFill/>
                  </a:tcPr>
                </a:tc>
                <a:tc>
                  <a:txBody>
                    <a:bodyPr/>
                    <a:lstStyle/>
                    <a:p>
                      <a:pPr marL="0" marR="0">
                        <a:lnSpc>
                          <a:spcPct val="115000"/>
                        </a:lnSpc>
                        <a:spcBef>
                          <a:spcPts val="0"/>
                        </a:spcBef>
                        <a:spcAft>
                          <a:spcPts val="0"/>
                        </a:spcAft>
                      </a:pP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Hypoplastic</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left heart</a:t>
                      </a:r>
                    </a:p>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Severe pulmonic insufficiency</a:t>
                      </a:r>
                    </a:p>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Tetralogy of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Fallot</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te</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-ˈ</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tral</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-ə-</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jē</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of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fä</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-ˈ</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lō</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a:t>
                      </a:r>
                    </a:p>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Severe tricuspid insufficiency</a:t>
                      </a:r>
                    </a:p>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Third-degree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atrioventricular</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block</a:t>
                      </a:r>
                    </a:p>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Supraventricular Tachycardia (SVT)</a:t>
                      </a:r>
                    </a:p>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Total anomalous pulmonary venous return</a:t>
                      </a:r>
                    </a:p>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Transposition of the great vessels</a:t>
                      </a:r>
                    </a:p>
                  </a:txBody>
                  <a:tcPr marL="46464" marR="46464" marT="5361" marB="0">
                    <a:noFill/>
                  </a:tcPr>
                </a:tc>
                <a:extLst>
                  <a:ext uri="{0D108BD9-81ED-4DB2-BD59-A6C34878D82A}">
                    <a16:rowId xmlns:a16="http://schemas.microsoft.com/office/drawing/2014/main" val="10002"/>
                  </a:ext>
                </a:extLst>
              </a:tr>
              <a:tr h="1084874">
                <a:tc>
                  <a:txBody>
                    <a:bodyPr/>
                    <a:lstStyle/>
                    <a:p>
                      <a:pPr marL="0" marR="0">
                        <a:lnSpc>
                          <a:spcPct val="115000"/>
                        </a:lnSpc>
                        <a:spcBef>
                          <a:spcPts val="0"/>
                        </a:spcBef>
                        <a:spcAft>
                          <a:spcPts val="0"/>
                        </a:spcAft>
                      </a:pPr>
                      <a:r>
                        <a:rPr lang="en-US" sz="1400" kern="1200">
                          <a:solidFill>
                            <a:schemeClr val="bg1">
                              <a:lumMod val="50000"/>
                            </a:schemeClr>
                          </a:solidFill>
                          <a:latin typeface="Minion Pro" panose="02040503050306020203" pitchFamily="18" charset="0"/>
                          <a:ea typeface="+mn-ea"/>
                          <a:cs typeface="Arial" panose="020B0604020202020204" pitchFamily="34" charset="0"/>
                        </a:rPr>
                        <a:t>First Month</a:t>
                      </a:r>
                    </a:p>
                  </a:txBody>
                  <a:tcPr marL="46464" marR="46464" marT="5361" marB="0">
                    <a:noFill/>
                  </a:tcPr>
                </a:tc>
                <a:tc>
                  <a:txBody>
                    <a:bodyPr/>
                    <a:lstStyle/>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Aortic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coarctation</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with patent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ductus</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arteriosus</a:t>
                      </a:r>
                      <a:endParaRPr lang="en-US" sz="1400" kern="1200" dirty="0">
                        <a:solidFill>
                          <a:schemeClr val="bg1">
                            <a:lumMod val="50000"/>
                          </a:schemeClr>
                        </a:solidFill>
                        <a:latin typeface="Minion Pro" panose="02040503050306020203" pitchFamily="18" charset="0"/>
                        <a:ea typeface="+mn-ea"/>
                        <a:cs typeface="Arial" panose="020B0604020202020204" pitchFamily="34" charset="0"/>
                      </a:endParaRPr>
                    </a:p>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Ventricular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Septal</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defect (VSD)</a:t>
                      </a:r>
                    </a:p>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Tricuspid atresia</a:t>
                      </a:r>
                    </a:p>
                    <a:p>
                      <a:pPr marL="0" marR="0">
                        <a:lnSpc>
                          <a:spcPct val="115000"/>
                        </a:lnSpc>
                        <a:spcBef>
                          <a:spcPts val="0"/>
                        </a:spcBef>
                        <a:spcAft>
                          <a:spcPts val="0"/>
                        </a:spcAft>
                      </a:pP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Truncus</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arteriosus</a:t>
                      </a:r>
                      <a:endParaRPr lang="en-US" sz="1400" kern="1200" dirty="0">
                        <a:solidFill>
                          <a:schemeClr val="bg1">
                            <a:lumMod val="50000"/>
                          </a:schemeClr>
                        </a:solidFill>
                        <a:latin typeface="Minion Pro" panose="02040503050306020203" pitchFamily="18" charset="0"/>
                        <a:ea typeface="+mn-ea"/>
                        <a:cs typeface="Arial" panose="020B0604020202020204" pitchFamily="34" charset="0"/>
                      </a:endParaRPr>
                    </a:p>
                  </a:txBody>
                  <a:tcPr marL="46464" marR="46464" marT="5361" marB="0">
                    <a:noFill/>
                  </a:tcPr>
                </a:tc>
                <a:extLst>
                  <a:ext uri="{0D108BD9-81ED-4DB2-BD59-A6C34878D82A}">
                    <a16:rowId xmlns:a16="http://schemas.microsoft.com/office/drawing/2014/main" val="10003"/>
                  </a:ext>
                </a:extLst>
              </a:tr>
              <a:tr h="536589">
                <a:tc>
                  <a:txBody>
                    <a:bodyPr/>
                    <a:lstStyle/>
                    <a:p>
                      <a:pPr marL="0" marR="0">
                        <a:lnSpc>
                          <a:spcPct val="115000"/>
                        </a:lnSpc>
                        <a:spcBef>
                          <a:spcPts val="0"/>
                        </a:spcBef>
                        <a:spcAft>
                          <a:spcPts val="0"/>
                        </a:spcAft>
                      </a:pPr>
                      <a:r>
                        <a:rPr lang="en-US" sz="1400" kern="1200">
                          <a:solidFill>
                            <a:schemeClr val="bg1">
                              <a:lumMod val="50000"/>
                            </a:schemeClr>
                          </a:solidFill>
                          <a:latin typeface="Minion Pro" panose="02040503050306020203" pitchFamily="18" charset="0"/>
                          <a:ea typeface="+mn-ea"/>
                          <a:cs typeface="Arial" panose="020B0604020202020204" pitchFamily="34" charset="0"/>
                        </a:rPr>
                        <a:t>First 6 months</a:t>
                      </a:r>
                    </a:p>
                  </a:txBody>
                  <a:tcPr marL="46464" marR="46464" marT="5361" marB="0">
                    <a:noFill/>
                  </a:tcPr>
                </a:tc>
                <a:tc>
                  <a:txBody>
                    <a:bodyPr/>
                    <a:lstStyle/>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Ventricular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septal</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defect (VSD)</a:t>
                      </a:r>
                    </a:p>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Patent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ductus</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arteriosus</a:t>
                      </a:r>
                      <a:endParaRPr lang="en-US" sz="1400" kern="1200" dirty="0">
                        <a:solidFill>
                          <a:schemeClr val="bg1">
                            <a:lumMod val="50000"/>
                          </a:schemeClr>
                        </a:solidFill>
                        <a:latin typeface="Minion Pro" panose="02040503050306020203" pitchFamily="18" charset="0"/>
                        <a:ea typeface="+mn-ea"/>
                        <a:cs typeface="Arial" panose="020B0604020202020204" pitchFamily="34" charset="0"/>
                      </a:endParaRPr>
                    </a:p>
                  </a:txBody>
                  <a:tcPr marL="46464" marR="46464" marT="5361" marB="0">
                    <a:noFill/>
                  </a:tcPr>
                </a:tc>
                <a:extLst>
                  <a:ext uri="{0D108BD9-81ED-4DB2-BD59-A6C34878D82A}">
                    <a16:rowId xmlns:a16="http://schemas.microsoft.com/office/drawing/2014/main" val="10004"/>
                  </a:ext>
                </a:extLst>
              </a:tr>
              <a:tr h="536589">
                <a:tc>
                  <a:txBody>
                    <a:bodyPr/>
                    <a:lstStyle/>
                    <a:p>
                      <a:pPr marL="0" marR="0">
                        <a:lnSpc>
                          <a:spcPct val="115000"/>
                        </a:lnSpc>
                        <a:spcBef>
                          <a:spcPts val="0"/>
                        </a:spcBef>
                        <a:spcAft>
                          <a:spcPts val="0"/>
                        </a:spcAft>
                      </a:pPr>
                      <a:r>
                        <a:rPr lang="en-US" sz="1400" kern="1200">
                          <a:solidFill>
                            <a:schemeClr val="bg1">
                              <a:lumMod val="50000"/>
                            </a:schemeClr>
                          </a:solidFill>
                          <a:latin typeface="Minion Pro" panose="02040503050306020203" pitchFamily="18" charset="0"/>
                          <a:ea typeface="+mn-ea"/>
                          <a:cs typeface="Arial" panose="020B0604020202020204" pitchFamily="34" charset="0"/>
                        </a:rPr>
                        <a:t>6-12 months</a:t>
                      </a:r>
                    </a:p>
                  </a:txBody>
                  <a:tcPr marL="46464" marR="46464" marT="5361" marB="0">
                    <a:noFill/>
                  </a:tcPr>
                </a:tc>
                <a:tc>
                  <a:txBody>
                    <a:bodyPr/>
                    <a:lstStyle/>
                    <a:p>
                      <a:pPr marL="0" marR="0">
                        <a:lnSpc>
                          <a:spcPct val="115000"/>
                        </a:lnSpc>
                        <a:spcBef>
                          <a:spcPts val="0"/>
                        </a:spcBef>
                        <a:spcAft>
                          <a:spcPts val="0"/>
                        </a:spcAft>
                      </a:pPr>
                      <a:r>
                        <a:rPr lang="en-US" sz="1400" kern="1200" dirty="0">
                          <a:solidFill>
                            <a:schemeClr val="bg1">
                              <a:lumMod val="50000"/>
                            </a:schemeClr>
                          </a:solidFill>
                          <a:latin typeface="Minion Pro" panose="02040503050306020203" pitchFamily="18" charset="0"/>
                          <a:ea typeface="+mn-ea"/>
                          <a:cs typeface="Arial" panose="020B0604020202020204" pitchFamily="34" charset="0"/>
                        </a:rPr>
                        <a:t>Ventricular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septal</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defect (VSD)</a:t>
                      </a:r>
                    </a:p>
                    <a:p>
                      <a:pPr marL="0" marR="0">
                        <a:lnSpc>
                          <a:spcPct val="115000"/>
                        </a:lnSpc>
                        <a:spcBef>
                          <a:spcPts val="0"/>
                        </a:spcBef>
                        <a:spcAft>
                          <a:spcPts val="0"/>
                        </a:spcAft>
                      </a:pP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Endocardial</a:t>
                      </a:r>
                      <a:r>
                        <a:rPr lang="en-US" sz="1400" kern="1200" dirty="0">
                          <a:solidFill>
                            <a:schemeClr val="bg1">
                              <a:lumMod val="50000"/>
                            </a:schemeClr>
                          </a:solidFill>
                          <a:latin typeface="Minion Pro" panose="02040503050306020203" pitchFamily="18" charset="0"/>
                          <a:ea typeface="+mn-ea"/>
                          <a:cs typeface="Arial" panose="020B0604020202020204" pitchFamily="34" charset="0"/>
                        </a:rPr>
                        <a:t> </a:t>
                      </a:r>
                      <a:r>
                        <a:rPr lang="en-US" sz="1400" kern="1200" dirty="0" err="1">
                          <a:solidFill>
                            <a:schemeClr val="bg1">
                              <a:lumMod val="50000"/>
                            </a:schemeClr>
                          </a:solidFill>
                          <a:latin typeface="Minion Pro" panose="02040503050306020203" pitchFamily="18" charset="0"/>
                          <a:ea typeface="+mn-ea"/>
                          <a:cs typeface="Arial" panose="020B0604020202020204" pitchFamily="34" charset="0"/>
                        </a:rPr>
                        <a:t>fibrolastosis</a:t>
                      </a:r>
                      <a:endParaRPr lang="en-US" sz="1400" kern="1200" dirty="0">
                        <a:solidFill>
                          <a:schemeClr val="bg1">
                            <a:lumMod val="50000"/>
                          </a:schemeClr>
                        </a:solidFill>
                        <a:latin typeface="Minion Pro" panose="02040503050306020203" pitchFamily="18" charset="0"/>
                        <a:ea typeface="+mn-ea"/>
                        <a:cs typeface="Arial" panose="020B0604020202020204" pitchFamily="34" charset="0"/>
                      </a:endParaRPr>
                    </a:p>
                  </a:txBody>
                  <a:tcPr marL="46464" marR="46464" marT="5361" marB="0">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00883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1C0E-995F-47FD-B0A5-E0823605582E}"/>
              </a:ext>
            </a:extLst>
          </p:cNvPr>
          <p:cNvSpPr>
            <a:spLocks noGrp="1"/>
          </p:cNvSpPr>
          <p:nvPr>
            <p:ph type="title"/>
          </p:nvPr>
        </p:nvSpPr>
        <p:spPr/>
        <p:txBody>
          <a:bodyPr/>
          <a:lstStyle/>
          <a:p>
            <a:r>
              <a:rPr lang="en-US" dirty="0"/>
              <a:t>Congenital Heart Defects: Infant Presentation</a:t>
            </a:r>
          </a:p>
        </p:txBody>
      </p:sp>
      <p:graphicFrame>
        <p:nvGraphicFramePr>
          <p:cNvPr id="6" name="Table 5" descr="The table shows five columns: Baby presentation, blue, gray, pink, and blue. The row entries are as follows. Row 1. Age. Blue: greater than 2 weeks. Gray: greater than 2 weeks, Pink: 1 to 6 months. Blue: 1 to 6 months. Row 2. Pulmonary versus systemic congestion. Blue: Poor lung circulation. Gray: Poor lung circulation and perfusion. Pink: Respiratory congestion. Blue: Blood return in the lungs is obstructed. Row 3. Class. Blue: Right obstruction condition. Gray: Left obstruction condition. Pink: Left to right shunt. Blue: Mixing right to left shunt. Row 4. Presentation. Blue: Central cyanosis. Gray: Cardiogenic shock. Pink: Heart failure. Blue: Cyanosis and heart failure. Row 5. Findings. Blue: S p O2 lesser than 80 percent; Chest X-ray: black lungs; E C G: R V H. Gray: Differential S p O 2, B P, and pulse in right upper extremity versus lower extremities. Slow capillary refill; Chest X-ray: white lungs. E C G: L V H; in greater than 7 days of life. R V H in newborn. Pink: Hepatomegaly; murmur; Chest X-ray: white lungs. E C G: Possible extreme tight axis deviation or A V block. Blue: S p O 2 lesser than 80 percent; Hepatomegaly; Chest X-ray: white lungs. Row 6. Treatments. Blue: Prostaglandin E 1; intubate; oxygen and inhaled nitric oxide. Gray: Prostaglandin E 1; intubate; minimal oxygen with P P V and inhaled nitric oxide; antibiotics; I V fluid therapy; Epinephrine and dopamine; milrinone or dobutamine. Pink: Minimal oxygen with P P V or intubate; careful I V fluid therapy; diuretics; milrinone or dobutamine. Blue: Minimal oxygen with P P V; antibiotics; restrict I V fluid therapy; diuretics. Row 7. Conditions. Blue: Tricuspid atresia; pulmonary atresia; pulmonary stenosis; Ebstein’s anomaly. Gray: Hypoplastic left heart syndrome; coarctation of aorta; interrupted aortic arch; aortic stenosis or atresia. Pink: Patent ductus arteriosus; ventricular septal defect; arteriovenous malformation; arteriovenous canal defect. Blue: Total anomalous pulmonary venous return; truncus arteriosus; double outlet right ventricle; transposition of the great arteries with ventricular septal defect or patent ductus arteriosus. Source line reads, Data from Strobel A M, Lu le N. The Critically Ill Infant with Congenital Heart Disease. Emerg Med Clin North Am. 2015; 33, 3: 501 to 518. " title="A table is titled Congenital Heart Defects: Infant Presentation."/>
          <p:cNvGraphicFramePr>
            <a:graphicFrameLocks noGrp="1"/>
          </p:cNvGraphicFramePr>
          <p:nvPr>
            <p:extLst>
              <p:ext uri="{D42A27DB-BD31-4B8C-83A1-F6EECF244321}">
                <p14:modId xmlns:p14="http://schemas.microsoft.com/office/powerpoint/2010/main" val="92895896"/>
              </p:ext>
            </p:extLst>
          </p:nvPr>
        </p:nvGraphicFramePr>
        <p:xfrm>
          <a:off x="763925" y="1973607"/>
          <a:ext cx="7833863" cy="4535699"/>
        </p:xfrm>
        <a:graphic>
          <a:graphicData uri="http://schemas.openxmlformats.org/drawingml/2006/table">
            <a:tbl>
              <a:tblPr firstRow="1" firstCol="1" bandRow="1">
                <a:tableStyleId>{5C22544A-7EE6-4342-B048-85BDC9FD1C3A}</a:tableStyleId>
              </a:tblPr>
              <a:tblGrid>
                <a:gridCol w="1148446">
                  <a:extLst>
                    <a:ext uri="{9D8B030D-6E8A-4147-A177-3AD203B41FA5}">
                      <a16:colId xmlns:a16="http://schemas.microsoft.com/office/drawing/2014/main" val="20000"/>
                    </a:ext>
                  </a:extLst>
                </a:gridCol>
                <a:gridCol w="1638844">
                  <a:extLst>
                    <a:ext uri="{9D8B030D-6E8A-4147-A177-3AD203B41FA5}">
                      <a16:colId xmlns:a16="http://schemas.microsoft.com/office/drawing/2014/main" val="20001"/>
                    </a:ext>
                  </a:extLst>
                </a:gridCol>
                <a:gridCol w="1909895">
                  <a:extLst>
                    <a:ext uri="{9D8B030D-6E8A-4147-A177-3AD203B41FA5}">
                      <a16:colId xmlns:a16="http://schemas.microsoft.com/office/drawing/2014/main" val="20002"/>
                    </a:ext>
                  </a:extLst>
                </a:gridCol>
                <a:gridCol w="1568339">
                  <a:extLst>
                    <a:ext uri="{9D8B030D-6E8A-4147-A177-3AD203B41FA5}">
                      <a16:colId xmlns:a16="http://schemas.microsoft.com/office/drawing/2014/main" val="20003"/>
                    </a:ext>
                  </a:extLst>
                </a:gridCol>
                <a:gridCol w="1568339">
                  <a:extLst>
                    <a:ext uri="{9D8B030D-6E8A-4147-A177-3AD203B41FA5}">
                      <a16:colId xmlns:a16="http://schemas.microsoft.com/office/drawing/2014/main" val="20004"/>
                    </a:ext>
                  </a:extLst>
                </a:gridCol>
              </a:tblGrid>
              <a:tr h="227428">
                <a:tc>
                  <a:txBody>
                    <a:bodyPr/>
                    <a:lstStyle/>
                    <a:p>
                      <a:pPr marL="0" marR="0" algn="ctr">
                        <a:lnSpc>
                          <a:spcPct val="115000"/>
                        </a:lnSpc>
                        <a:spcBef>
                          <a:spcPts val="0"/>
                        </a:spcBef>
                        <a:spcAft>
                          <a:spcPts val="0"/>
                        </a:spcAft>
                      </a:pPr>
                      <a:r>
                        <a:rPr lang="en-US" sz="1000" kern="1200" dirty="0">
                          <a:solidFill>
                            <a:srgbClr val="FFFFFF"/>
                          </a:solidFill>
                          <a:latin typeface="Minion Pro" panose="02040503050306020203" pitchFamily="18" charset="0"/>
                          <a:ea typeface="+mn-ea"/>
                          <a:cs typeface="Arial" panose="020B0604020202020204" pitchFamily="34" charset="0"/>
                        </a:rPr>
                        <a:t>Baby Presentation</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A174E"/>
                    </a:solidFill>
                  </a:tcPr>
                </a:tc>
                <a:tc>
                  <a:txBody>
                    <a:bodyPr/>
                    <a:lstStyle/>
                    <a:p>
                      <a:pPr marL="0" marR="0" algn="ctr">
                        <a:lnSpc>
                          <a:spcPct val="115000"/>
                        </a:lnSpc>
                        <a:spcBef>
                          <a:spcPts val="0"/>
                        </a:spcBef>
                        <a:spcAft>
                          <a:spcPts val="0"/>
                        </a:spcAft>
                      </a:pPr>
                      <a:r>
                        <a:rPr lang="en-US" sz="1000" kern="1200" dirty="0">
                          <a:solidFill>
                            <a:srgbClr val="FFFFFF"/>
                          </a:solidFill>
                          <a:latin typeface="Minion Pro" panose="02040503050306020203" pitchFamily="18" charset="0"/>
                          <a:ea typeface="+mn-ea"/>
                          <a:cs typeface="Arial" panose="020B0604020202020204" pitchFamily="34" charset="0"/>
                        </a:rPr>
                        <a:t>Blue</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A174E"/>
                    </a:solidFill>
                  </a:tcPr>
                </a:tc>
                <a:tc>
                  <a:txBody>
                    <a:bodyPr/>
                    <a:lstStyle/>
                    <a:p>
                      <a:pPr marL="0" marR="0" algn="ctr">
                        <a:lnSpc>
                          <a:spcPct val="115000"/>
                        </a:lnSpc>
                        <a:spcBef>
                          <a:spcPts val="0"/>
                        </a:spcBef>
                        <a:spcAft>
                          <a:spcPts val="0"/>
                        </a:spcAft>
                      </a:pPr>
                      <a:r>
                        <a:rPr lang="en-US" sz="1000" kern="1200" dirty="0">
                          <a:solidFill>
                            <a:srgbClr val="FFFFFF"/>
                          </a:solidFill>
                          <a:latin typeface="Minion Pro" panose="02040503050306020203" pitchFamily="18" charset="0"/>
                          <a:ea typeface="+mn-ea"/>
                          <a:cs typeface="Arial" panose="020B0604020202020204" pitchFamily="34" charset="0"/>
                        </a:rPr>
                        <a:t>Gray</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A174E"/>
                    </a:solidFill>
                  </a:tcPr>
                </a:tc>
                <a:tc>
                  <a:txBody>
                    <a:bodyPr/>
                    <a:lstStyle/>
                    <a:p>
                      <a:pPr marL="0" marR="0" algn="ctr">
                        <a:lnSpc>
                          <a:spcPct val="115000"/>
                        </a:lnSpc>
                        <a:spcBef>
                          <a:spcPts val="0"/>
                        </a:spcBef>
                        <a:spcAft>
                          <a:spcPts val="0"/>
                        </a:spcAft>
                      </a:pPr>
                      <a:r>
                        <a:rPr lang="en-US" sz="1000" kern="1200" dirty="0">
                          <a:solidFill>
                            <a:srgbClr val="FFFFFF"/>
                          </a:solidFill>
                          <a:latin typeface="Minion Pro" panose="02040503050306020203" pitchFamily="18" charset="0"/>
                          <a:ea typeface="+mn-ea"/>
                          <a:cs typeface="Arial" panose="020B0604020202020204" pitchFamily="34" charset="0"/>
                        </a:rPr>
                        <a:t>Pink</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A174E"/>
                    </a:solidFill>
                  </a:tcPr>
                </a:tc>
                <a:tc>
                  <a:txBody>
                    <a:bodyPr/>
                    <a:lstStyle/>
                    <a:p>
                      <a:pPr marL="0" marR="0" algn="ctr">
                        <a:lnSpc>
                          <a:spcPct val="115000"/>
                        </a:lnSpc>
                        <a:spcBef>
                          <a:spcPts val="0"/>
                        </a:spcBef>
                        <a:spcAft>
                          <a:spcPts val="0"/>
                        </a:spcAft>
                      </a:pPr>
                      <a:r>
                        <a:rPr lang="en-US" sz="1000" kern="1200" dirty="0">
                          <a:solidFill>
                            <a:srgbClr val="FFFFFF"/>
                          </a:solidFill>
                          <a:latin typeface="Minion Pro" panose="02040503050306020203" pitchFamily="18" charset="0"/>
                          <a:ea typeface="+mn-ea"/>
                          <a:cs typeface="Arial" panose="020B0604020202020204" pitchFamily="34" charset="0"/>
                        </a:rPr>
                        <a:t>Blue</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7A174E"/>
                    </a:solidFill>
                  </a:tcPr>
                </a:tc>
                <a:extLst>
                  <a:ext uri="{0D108BD9-81ED-4DB2-BD59-A6C34878D82A}">
                    <a16:rowId xmlns:a16="http://schemas.microsoft.com/office/drawing/2014/main" val="10000"/>
                  </a:ext>
                </a:extLst>
              </a:tr>
              <a:tr h="166546">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Age</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&lt;2 weeks</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&lt;2 weeks</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1-6 months</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1-6 months</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39051">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Pulmonary vs. systemic congestion </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Poor lung circulation</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Poor lung circulation and perfusion</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Respiratory congestion</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Blood return in the lungs is obstructed</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227428">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Class</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Right obstruction condition</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Left obstruction condition</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Left to right shunt</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Mixing right to left shunt</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227428">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Presentation</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Central cyanosis</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Cardiogenic shock</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Heart failure</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Cyanosis and heart failure</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168456">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Findings</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SpO2 &lt;80%; Chest X-ray: black lungs;</a:t>
                      </a:r>
                    </a:p>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ECG: RVH</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Differential SpO2, BP, and pulse in right upper extremity </a:t>
                      </a:r>
                      <a:r>
                        <a:rPr lang="en-US" sz="1000" kern="1200" dirty="0" err="1">
                          <a:solidFill>
                            <a:srgbClr val="373739"/>
                          </a:solidFill>
                          <a:latin typeface="Minion Pro" panose="02040503050306020203" pitchFamily="18" charset="0"/>
                          <a:ea typeface="+mn-ea"/>
                          <a:cs typeface="Arial" panose="020B0604020202020204" pitchFamily="34" charset="0"/>
                        </a:rPr>
                        <a:t>vs</a:t>
                      </a:r>
                      <a:r>
                        <a:rPr lang="en-US" sz="1000" kern="1200" dirty="0">
                          <a:solidFill>
                            <a:srgbClr val="373739"/>
                          </a:solidFill>
                          <a:latin typeface="Minion Pro" panose="02040503050306020203" pitchFamily="18" charset="0"/>
                          <a:ea typeface="+mn-ea"/>
                          <a:cs typeface="Arial" panose="020B0604020202020204" pitchFamily="34" charset="0"/>
                        </a:rPr>
                        <a:t> lower extremities.</a:t>
                      </a:r>
                    </a:p>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Slow capillary refill; Chest X-ray: white lungs</a:t>
                      </a:r>
                    </a:p>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ECG: LVH; in &gt;7 days of life</a:t>
                      </a:r>
                    </a:p>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RVH in newborn</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Hepatomegaly; murmur; Chest X-ray: white lungs</a:t>
                      </a:r>
                    </a:p>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ECG: Possible extreme tight axis deviation or AV block</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SpO2 &lt;80%;</a:t>
                      </a:r>
                    </a:p>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Hepatomegaly; Chest X-ray: white lungs</a:t>
                      </a:r>
                    </a:p>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 </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834486">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Treatments</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Prostaglandin E1; intubate; oxygen and inhaled nitric oxide</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Prostaglandin E1; intubate; minimal oxygen with PPV and inhaled nitric oxide; antibiotics; IV fluid therapy; Epinephrine and dopamine; </a:t>
                      </a:r>
                      <a:r>
                        <a:rPr lang="en-US" sz="1000" kern="1200" dirty="0" err="1">
                          <a:solidFill>
                            <a:srgbClr val="373739"/>
                          </a:solidFill>
                          <a:latin typeface="Minion Pro" panose="02040503050306020203" pitchFamily="18" charset="0"/>
                          <a:ea typeface="+mn-ea"/>
                          <a:cs typeface="Arial" panose="020B0604020202020204" pitchFamily="34" charset="0"/>
                        </a:rPr>
                        <a:t>milrinone</a:t>
                      </a:r>
                      <a:r>
                        <a:rPr lang="en-US" sz="1000" kern="1200" dirty="0">
                          <a:solidFill>
                            <a:srgbClr val="373739"/>
                          </a:solidFill>
                          <a:latin typeface="Minion Pro" panose="02040503050306020203" pitchFamily="18" charset="0"/>
                          <a:ea typeface="+mn-ea"/>
                          <a:cs typeface="Arial" panose="020B0604020202020204" pitchFamily="34" charset="0"/>
                        </a:rPr>
                        <a:t> or </a:t>
                      </a:r>
                      <a:r>
                        <a:rPr lang="en-US" sz="1000" kern="1200" dirty="0" err="1">
                          <a:solidFill>
                            <a:srgbClr val="373739"/>
                          </a:solidFill>
                          <a:latin typeface="Minion Pro" panose="02040503050306020203" pitchFamily="18" charset="0"/>
                          <a:ea typeface="+mn-ea"/>
                          <a:cs typeface="Arial" panose="020B0604020202020204" pitchFamily="34" charset="0"/>
                        </a:rPr>
                        <a:t>dobutamine</a:t>
                      </a:r>
                      <a:endParaRPr lang="en-US" sz="1000" kern="1200" dirty="0">
                        <a:solidFill>
                          <a:srgbClr val="373739"/>
                        </a:solidFill>
                        <a:latin typeface="Minion Pro" panose="02040503050306020203" pitchFamily="18" charset="0"/>
                        <a:ea typeface="+mn-ea"/>
                        <a:cs typeface="Arial" panose="020B0604020202020204" pitchFamily="34" charset="0"/>
                      </a:endParaRP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Minimal oxygen with PPV or intubate; careful IV fluid therapy; diuretics; milrinone or dobutamine</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Minimal oxygen with PPV; antibiotics; restrict IV fluid therapy; diuretics</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1168456">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Conditions</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Tricuspid atresia; pulmonary atresia; pulmonary stenosis; Ebstein’s anomaly</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a:solidFill>
                            <a:srgbClr val="373739"/>
                          </a:solidFill>
                          <a:latin typeface="Minion Pro" panose="02040503050306020203" pitchFamily="18" charset="0"/>
                          <a:ea typeface="+mn-ea"/>
                          <a:cs typeface="Arial" panose="020B0604020202020204" pitchFamily="34" charset="0"/>
                        </a:rPr>
                        <a:t>Hypoplastic left heart syndrome; coarctation of aorta; interrupted aortic arch; aortic stenosis or atresia</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Patent ductus arteriosus; ventricular septal defect; arteriovenous malformation; arteriovenous canal defect</a:t>
                      </a: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kern="1200" dirty="0">
                          <a:solidFill>
                            <a:srgbClr val="373739"/>
                          </a:solidFill>
                          <a:latin typeface="Minion Pro" panose="02040503050306020203" pitchFamily="18" charset="0"/>
                          <a:ea typeface="+mn-ea"/>
                          <a:cs typeface="Arial" panose="020B0604020202020204" pitchFamily="34" charset="0"/>
                        </a:rPr>
                        <a:t>Total anomalous pulmonary venous return; </a:t>
                      </a:r>
                      <a:r>
                        <a:rPr lang="en-US" sz="1000" kern="1200" dirty="0" err="1">
                          <a:solidFill>
                            <a:srgbClr val="373739"/>
                          </a:solidFill>
                          <a:latin typeface="Minion Pro" panose="02040503050306020203" pitchFamily="18" charset="0"/>
                          <a:ea typeface="+mn-ea"/>
                          <a:cs typeface="Arial" panose="020B0604020202020204" pitchFamily="34" charset="0"/>
                        </a:rPr>
                        <a:t>truncus</a:t>
                      </a:r>
                      <a:r>
                        <a:rPr lang="en-US" sz="1000" kern="1200" dirty="0">
                          <a:solidFill>
                            <a:srgbClr val="373739"/>
                          </a:solidFill>
                          <a:latin typeface="Minion Pro" panose="02040503050306020203" pitchFamily="18" charset="0"/>
                          <a:ea typeface="+mn-ea"/>
                          <a:cs typeface="Arial" panose="020B0604020202020204" pitchFamily="34" charset="0"/>
                        </a:rPr>
                        <a:t> </a:t>
                      </a:r>
                      <a:r>
                        <a:rPr lang="en-US" sz="1000" kern="1200" dirty="0" err="1">
                          <a:solidFill>
                            <a:srgbClr val="373739"/>
                          </a:solidFill>
                          <a:latin typeface="Minion Pro" panose="02040503050306020203" pitchFamily="18" charset="0"/>
                          <a:ea typeface="+mn-ea"/>
                          <a:cs typeface="Arial" panose="020B0604020202020204" pitchFamily="34" charset="0"/>
                        </a:rPr>
                        <a:t>arteriosus</a:t>
                      </a:r>
                      <a:r>
                        <a:rPr lang="en-US" sz="1000" kern="1200" dirty="0">
                          <a:solidFill>
                            <a:srgbClr val="373739"/>
                          </a:solidFill>
                          <a:latin typeface="Minion Pro" panose="02040503050306020203" pitchFamily="18" charset="0"/>
                          <a:ea typeface="+mn-ea"/>
                          <a:cs typeface="Arial" panose="020B0604020202020204" pitchFamily="34" charset="0"/>
                        </a:rPr>
                        <a:t>; double outlet right ventricle; transposition of the great arteries with ventricular </a:t>
                      </a:r>
                      <a:r>
                        <a:rPr lang="en-US" sz="1000" kern="1200" dirty="0" err="1">
                          <a:solidFill>
                            <a:srgbClr val="373739"/>
                          </a:solidFill>
                          <a:latin typeface="Minion Pro" panose="02040503050306020203" pitchFamily="18" charset="0"/>
                          <a:ea typeface="+mn-ea"/>
                          <a:cs typeface="Arial" panose="020B0604020202020204" pitchFamily="34" charset="0"/>
                        </a:rPr>
                        <a:t>septal</a:t>
                      </a:r>
                      <a:r>
                        <a:rPr lang="en-US" sz="1000" kern="1200" dirty="0">
                          <a:solidFill>
                            <a:srgbClr val="373739"/>
                          </a:solidFill>
                          <a:latin typeface="Minion Pro" panose="02040503050306020203" pitchFamily="18" charset="0"/>
                          <a:ea typeface="+mn-ea"/>
                          <a:cs typeface="Arial" panose="020B0604020202020204" pitchFamily="34" charset="0"/>
                        </a:rPr>
                        <a:t> defect or patent </a:t>
                      </a:r>
                      <a:r>
                        <a:rPr lang="en-US" sz="1000" kern="1200" dirty="0" err="1">
                          <a:solidFill>
                            <a:srgbClr val="373739"/>
                          </a:solidFill>
                          <a:latin typeface="Minion Pro" panose="02040503050306020203" pitchFamily="18" charset="0"/>
                          <a:ea typeface="+mn-ea"/>
                          <a:cs typeface="Arial" panose="020B0604020202020204" pitchFamily="34" charset="0"/>
                        </a:rPr>
                        <a:t>ductus</a:t>
                      </a:r>
                      <a:r>
                        <a:rPr lang="en-US" sz="1000" kern="1200" dirty="0">
                          <a:solidFill>
                            <a:srgbClr val="373739"/>
                          </a:solidFill>
                          <a:latin typeface="Minion Pro" panose="02040503050306020203" pitchFamily="18" charset="0"/>
                          <a:ea typeface="+mn-ea"/>
                          <a:cs typeface="Arial" panose="020B0604020202020204" pitchFamily="34" charset="0"/>
                        </a:rPr>
                        <a:t> </a:t>
                      </a:r>
                      <a:r>
                        <a:rPr lang="en-US" sz="1000" kern="1200" dirty="0" err="1">
                          <a:solidFill>
                            <a:srgbClr val="373739"/>
                          </a:solidFill>
                          <a:latin typeface="Minion Pro" panose="02040503050306020203" pitchFamily="18" charset="0"/>
                          <a:ea typeface="+mn-ea"/>
                          <a:cs typeface="Arial" panose="020B0604020202020204" pitchFamily="34" charset="0"/>
                        </a:rPr>
                        <a:t>arteriosus</a:t>
                      </a:r>
                      <a:endParaRPr lang="en-US" sz="1000" kern="1200" dirty="0">
                        <a:solidFill>
                          <a:srgbClr val="373739"/>
                        </a:solidFill>
                        <a:latin typeface="Minion Pro" panose="02040503050306020203" pitchFamily="18" charset="0"/>
                        <a:ea typeface="+mn-ea"/>
                        <a:cs typeface="Arial" panose="020B0604020202020204" pitchFamily="34" charset="0"/>
                      </a:endParaRPr>
                    </a:p>
                  </a:txBody>
                  <a:tcPr marL="21366" marR="21366" marT="5254"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bl>
          </a:graphicData>
        </a:graphic>
      </p:graphicFrame>
      <p:sp>
        <p:nvSpPr>
          <p:cNvPr id="7" name="Rectangle 6"/>
          <p:cNvSpPr/>
          <p:nvPr/>
        </p:nvSpPr>
        <p:spPr>
          <a:xfrm>
            <a:off x="489856" y="6509306"/>
            <a:ext cx="8382000" cy="215444"/>
          </a:xfrm>
          <a:prstGeom prst="rect">
            <a:avLst/>
          </a:prstGeom>
        </p:spPr>
        <p:txBody>
          <a:bodyPr wrap="square">
            <a:spAutoFit/>
          </a:bodyPr>
          <a:lstStyle/>
          <a:p>
            <a:pPr algn="ctr"/>
            <a:r>
              <a:rPr lang="en-US" sz="800" dirty="0">
                <a:solidFill>
                  <a:srgbClr val="373739"/>
                </a:solidFill>
                <a:latin typeface="Arial" pitchFamily="34" charset="0"/>
                <a:cs typeface="Arial" pitchFamily="34" charset="0"/>
              </a:rPr>
              <a:t>Data from </a:t>
            </a:r>
            <a:r>
              <a:rPr lang="en-US" sz="800" dirty="0" err="1">
                <a:solidFill>
                  <a:srgbClr val="373739"/>
                </a:solidFill>
                <a:latin typeface="Arial" pitchFamily="34" charset="0"/>
                <a:cs typeface="Arial" pitchFamily="34" charset="0"/>
              </a:rPr>
              <a:t>Strobel</a:t>
            </a:r>
            <a:r>
              <a:rPr lang="en-US" sz="800" dirty="0">
                <a:solidFill>
                  <a:srgbClr val="373739"/>
                </a:solidFill>
                <a:latin typeface="Arial" pitchFamily="34" charset="0"/>
                <a:cs typeface="Arial" pitchFamily="34" charset="0"/>
              </a:rPr>
              <a:t> AM, Lu le N. The Critically Ill Infant with Congenital Heart Disease. </a:t>
            </a:r>
            <a:r>
              <a:rPr lang="en-US" sz="800" dirty="0" err="1">
                <a:solidFill>
                  <a:srgbClr val="373739"/>
                </a:solidFill>
                <a:latin typeface="Arial" pitchFamily="34" charset="0"/>
                <a:cs typeface="Arial" pitchFamily="34" charset="0"/>
              </a:rPr>
              <a:t>Emerg</a:t>
            </a:r>
            <a:r>
              <a:rPr lang="en-US" sz="800" dirty="0">
                <a:solidFill>
                  <a:srgbClr val="373739"/>
                </a:solidFill>
                <a:latin typeface="Arial" pitchFamily="34" charset="0"/>
                <a:cs typeface="Arial" pitchFamily="34" charset="0"/>
              </a:rPr>
              <a:t> Med </a:t>
            </a:r>
            <a:r>
              <a:rPr lang="en-US" sz="800" dirty="0" err="1">
                <a:solidFill>
                  <a:srgbClr val="373739"/>
                </a:solidFill>
                <a:latin typeface="Arial" pitchFamily="34" charset="0"/>
                <a:cs typeface="Arial" pitchFamily="34" charset="0"/>
              </a:rPr>
              <a:t>Clin</a:t>
            </a:r>
            <a:r>
              <a:rPr lang="en-US" sz="800" dirty="0">
                <a:solidFill>
                  <a:srgbClr val="373739"/>
                </a:solidFill>
                <a:latin typeface="Arial" pitchFamily="34" charset="0"/>
                <a:cs typeface="Arial" pitchFamily="34" charset="0"/>
              </a:rPr>
              <a:t> North Am. 2015;33(3):501-518. </a:t>
            </a:r>
          </a:p>
        </p:txBody>
      </p:sp>
    </p:spTree>
    <p:extLst>
      <p:ext uri="{BB962C8B-B14F-4D97-AF65-F5344CB8AC3E}">
        <p14:creationId xmlns:p14="http://schemas.microsoft.com/office/powerpoint/2010/main" val="73860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Case Study 2</a:t>
            </a:r>
          </a:p>
        </p:txBody>
      </p:sp>
      <p:sp>
        <p:nvSpPr>
          <p:cNvPr id="3" name="Content Placeholder 2"/>
          <p:cNvSpPr>
            <a:spLocks noGrp="1"/>
          </p:cNvSpPr>
          <p:nvPr>
            <p:ph idx="1"/>
          </p:nvPr>
        </p:nvSpPr>
        <p:spPr>
          <a:xfrm>
            <a:off x="694373" y="2381525"/>
            <a:ext cx="7715250" cy="2917739"/>
          </a:xfrm>
        </p:spPr>
        <p:txBody>
          <a:bodyPr>
            <a:normAutofit/>
          </a:bodyPr>
          <a:lstStyle/>
          <a:p>
            <a:pPr marL="292100" indent="-292100"/>
            <a:r>
              <a:rPr lang="en-US" dirty="0">
                <a:latin typeface="Minion Pro"/>
              </a:rPr>
              <a:t>Dispatch</a:t>
            </a:r>
          </a:p>
          <a:p>
            <a:pPr marL="892175" lvl="3" indent="-179388">
              <a:tabLst>
                <a:tab pos="533400" algn="l"/>
              </a:tabLst>
            </a:pPr>
            <a:r>
              <a:rPr lang="en-US" sz="1800" dirty="0">
                <a:latin typeface="Minion Pro"/>
              </a:rPr>
              <a:t>You and your partner respond to an apartment building for a 10-month-old male turning blue and currently crying. It is a cool, summer evening. The air temperature is 76°F (24.4°C). </a:t>
            </a:r>
          </a:p>
          <a:p>
            <a:pPr marL="0" indent="0" algn="ctr">
              <a:buNone/>
            </a:pPr>
            <a:endParaRPr lang="en-US" i="1" dirty="0">
              <a:latin typeface="Minion Pro"/>
            </a:endParaRPr>
          </a:p>
          <a:p>
            <a:pPr marL="0" indent="0" algn="ctr">
              <a:buNone/>
            </a:pPr>
            <a:endParaRPr lang="en-US" i="1" dirty="0"/>
          </a:p>
        </p:txBody>
      </p:sp>
    </p:spTree>
    <p:extLst>
      <p:ext uri="{BB962C8B-B14F-4D97-AF65-F5344CB8AC3E}">
        <p14:creationId xmlns:p14="http://schemas.microsoft.com/office/powerpoint/2010/main" val="1975519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Observations</a:t>
            </a:r>
          </a:p>
        </p:txBody>
      </p:sp>
      <p:pic>
        <p:nvPicPr>
          <p:cNvPr id="4" name="Picture 3" descr="A photo shows an infant with a bluish hue on the skin of the fa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2152278"/>
            <a:ext cx="2481943" cy="3532856"/>
          </a:xfrm>
          <a:prstGeom prst="rect">
            <a:avLst/>
          </a:prstGeom>
        </p:spPr>
      </p:pic>
      <p:sp>
        <p:nvSpPr>
          <p:cNvPr id="11" name="TextBox 10"/>
          <p:cNvSpPr txBox="1"/>
          <p:nvPr/>
        </p:nvSpPr>
        <p:spPr>
          <a:xfrm>
            <a:off x="1303614" y="5661248"/>
            <a:ext cx="2105945" cy="338554"/>
          </a:xfrm>
          <a:prstGeom prst="rect">
            <a:avLst/>
          </a:prstGeom>
          <a:noFill/>
        </p:spPr>
        <p:txBody>
          <a:bodyPr wrap="square" rtlCol="0">
            <a:spAutoFit/>
          </a:bodyPr>
          <a:lstStyle/>
          <a:p>
            <a:pPr algn="ctr"/>
            <a:r>
              <a:rPr lang="en-US" sz="800" dirty="0">
                <a:solidFill>
                  <a:srgbClr val="373739"/>
                </a:solidFill>
                <a:latin typeface="Arial" pitchFamily="34" charset="0"/>
                <a:cs typeface="Arial" pitchFamily="34" charset="0"/>
              </a:rPr>
              <a:t>© St Bartholomew's Hospital, London/Science Source</a:t>
            </a:r>
            <a:endParaRPr lang="en-IN" sz="800" dirty="0">
              <a:solidFill>
                <a:srgbClr val="373739"/>
              </a:solidFill>
              <a:latin typeface="Arial" pitchFamily="34" charset="0"/>
              <a:cs typeface="Arial" pitchFamily="34" charset="0"/>
            </a:endParaRPr>
          </a:p>
        </p:txBody>
      </p:sp>
      <p:sp>
        <p:nvSpPr>
          <p:cNvPr id="13" name="TextBox 12"/>
          <p:cNvSpPr txBox="1"/>
          <p:nvPr/>
        </p:nvSpPr>
        <p:spPr>
          <a:xfrm>
            <a:off x="5049934" y="5661248"/>
            <a:ext cx="3060192" cy="461665"/>
          </a:xfrm>
          <a:prstGeom prst="rect">
            <a:avLst/>
          </a:prstGeom>
          <a:noFill/>
        </p:spPr>
        <p:txBody>
          <a:bodyPr wrap="square" rtlCol="0">
            <a:spAutoFit/>
          </a:bodyPr>
          <a:lstStyle/>
          <a:p>
            <a:pPr algn="ctr"/>
            <a:r>
              <a:rPr lang="en-US" sz="800" dirty="0">
                <a:solidFill>
                  <a:srgbClr val="373739"/>
                </a:solidFill>
                <a:latin typeface="Arial" pitchFamily="34" charset="0"/>
                <a:cs typeface="Arial" pitchFamily="34" charset="0"/>
              </a:rPr>
              <a:t>Used with permission of the American Academy of Pediatrics, Pediatric Education for </a:t>
            </a:r>
            <a:r>
              <a:rPr lang="en-US" sz="800" dirty="0" err="1">
                <a:solidFill>
                  <a:srgbClr val="373739"/>
                </a:solidFill>
                <a:latin typeface="Arial" pitchFamily="34" charset="0"/>
                <a:cs typeface="Arial" pitchFamily="34" charset="0"/>
              </a:rPr>
              <a:t>Prehospital</a:t>
            </a:r>
            <a:r>
              <a:rPr lang="en-US" sz="800" dirty="0">
                <a:solidFill>
                  <a:srgbClr val="373739"/>
                </a:solidFill>
                <a:latin typeface="Arial" pitchFamily="34" charset="0"/>
                <a:cs typeface="Arial" pitchFamily="34" charset="0"/>
              </a:rPr>
              <a:t> Professionals, © American Academy of Pediatrics, 2000</a:t>
            </a:r>
            <a:endParaRPr lang="en-IN" sz="800" dirty="0">
              <a:solidFill>
                <a:srgbClr val="373739"/>
              </a:solidFill>
              <a:latin typeface="Arial" pitchFamily="34" charset="0"/>
              <a:cs typeface="Arial" pitchFamily="34" charset="0"/>
            </a:endParaRPr>
          </a:p>
        </p:txBody>
      </p:sp>
      <p:pic>
        <p:nvPicPr>
          <p:cNvPr id="3074" name="Picture 2" descr="The illustration depicts a triangle that is distinguished into three parts labeling the observations as follows. Appearance: Decreased consolability. Work of Breathing: Grunting or tachypnea. Circulation to skin: Cyanosis." title="An illustration shows the initial observations in a child."/>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4716016" y="2330563"/>
            <a:ext cx="3728029" cy="3330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22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Primary Survey</a:t>
            </a:r>
          </a:p>
        </p:txBody>
      </p:sp>
      <p:sp>
        <p:nvSpPr>
          <p:cNvPr id="5" name="Text Placeholder 4"/>
          <p:cNvSpPr>
            <a:spLocks noGrp="1"/>
          </p:cNvSpPr>
          <p:nvPr>
            <p:ph idx="4294967295"/>
          </p:nvPr>
        </p:nvSpPr>
        <p:spPr>
          <a:xfrm>
            <a:off x="489857" y="2111829"/>
            <a:ext cx="8654143" cy="3482521"/>
          </a:xfrm>
        </p:spPr>
        <p:txBody>
          <a:bodyPr>
            <a:normAutofit/>
          </a:bodyPr>
          <a:lstStyle/>
          <a:p>
            <a:pPr marL="342900" lvl="2" indent="-342900">
              <a:spcBef>
                <a:spcPts val="750"/>
              </a:spcBef>
              <a:buFont typeface="Wingdings" pitchFamily="2" charset="2"/>
              <a:buChar char="§"/>
            </a:pPr>
            <a:r>
              <a:rPr lang="en-US" sz="2100" dirty="0">
                <a:latin typeface="Minion Pro"/>
              </a:rPr>
              <a:t>Primary survey</a:t>
            </a:r>
          </a:p>
          <a:p>
            <a:pPr marL="685800" lvl="3" indent="-342900">
              <a:spcBef>
                <a:spcPts val="750"/>
              </a:spcBef>
              <a:buSzPct val="80000"/>
            </a:pPr>
            <a:r>
              <a:rPr lang="en-US" sz="1800" b="1" dirty="0">
                <a:latin typeface="Minion Pro"/>
              </a:rPr>
              <a:t>X </a:t>
            </a:r>
            <a:r>
              <a:rPr lang="en-US" sz="1800" dirty="0">
                <a:latin typeface="Minion Pro"/>
              </a:rPr>
              <a:t>‒ No bleeding found.</a:t>
            </a:r>
          </a:p>
          <a:p>
            <a:pPr marL="685800" lvl="3" indent="-342900">
              <a:spcBef>
                <a:spcPts val="750"/>
              </a:spcBef>
              <a:buSzPct val="80000"/>
            </a:pPr>
            <a:r>
              <a:rPr lang="en-US" sz="1800" b="1" dirty="0">
                <a:latin typeface="Minion Pro"/>
              </a:rPr>
              <a:t>A</a:t>
            </a:r>
            <a:r>
              <a:rPr lang="en-US" sz="1800" dirty="0">
                <a:latin typeface="Minion Pro"/>
              </a:rPr>
              <a:t> ‒ Patent.</a:t>
            </a:r>
          </a:p>
          <a:p>
            <a:pPr marL="685800" lvl="3" indent="-342900">
              <a:spcBef>
                <a:spcPts val="750"/>
              </a:spcBef>
              <a:buSzPct val="80000"/>
            </a:pPr>
            <a:r>
              <a:rPr lang="en-US" sz="1800" b="1" dirty="0">
                <a:latin typeface="Minion Pro"/>
              </a:rPr>
              <a:t>B</a:t>
            </a:r>
            <a:r>
              <a:rPr lang="en-US" sz="1800" dirty="0">
                <a:latin typeface="Minion Pro"/>
              </a:rPr>
              <a:t> ‒  Respirations rapid with grunting.</a:t>
            </a:r>
          </a:p>
          <a:p>
            <a:pPr marL="644525" lvl="3" indent="-285750">
              <a:spcBef>
                <a:spcPts val="750"/>
              </a:spcBef>
              <a:buSzPct val="80000"/>
              <a:tabLst>
                <a:tab pos="719138" algn="l"/>
              </a:tabLst>
            </a:pPr>
            <a:r>
              <a:rPr lang="en-US" sz="1800" b="1" dirty="0">
                <a:latin typeface="Minion Pro"/>
              </a:rPr>
              <a:t>C</a:t>
            </a:r>
            <a:r>
              <a:rPr lang="en-US" sz="1800" dirty="0">
                <a:latin typeface="Minion Pro"/>
              </a:rPr>
              <a:t> ‒ Brachial</a:t>
            </a:r>
            <a:r>
              <a:rPr lang="en-US" sz="1800" dirty="0">
                <a:latin typeface="Minion Pro"/>
                <a:ea typeface="Times New Roman" panose="02020603050405020304" pitchFamily="18" charset="0"/>
              </a:rPr>
              <a:t> pulses are palpable and rapid. Capillary refill time is 3 seconds. Skin is cyanotic, warm, and clammy.</a:t>
            </a:r>
            <a:endParaRPr lang="en-US" sz="1800" dirty="0">
              <a:latin typeface="Minion Pro"/>
            </a:endParaRPr>
          </a:p>
          <a:p>
            <a:pPr marL="685800" lvl="3" indent="-342900">
              <a:spcBef>
                <a:spcPts val="750"/>
              </a:spcBef>
              <a:buSzPct val="80000"/>
            </a:pPr>
            <a:r>
              <a:rPr lang="en-US" sz="1800" b="1" dirty="0">
                <a:latin typeface="Minion Pro"/>
              </a:rPr>
              <a:t>D</a:t>
            </a:r>
            <a:r>
              <a:rPr lang="en-US" sz="1800" dirty="0">
                <a:latin typeface="Minion Pro"/>
              </a:rPr>
              <a:t> ‒ Crying with grunts; PGCS = 12 (E4, M6, V2).</a:t>
            </a:r>
          </a:p>
          <a:p>
            <a:pPr marL="685800" lvl="3" indent="-342900">
              <a:spcBef>
                <a:spcPts val="750"/>
              </a:spcBef>
              <a:buSzPct val="80000"/>
            </a:pPr>
            <a:r>
              <a:rPr lang="en-US" sz="1800" b="1" dirty="0">
                <a:latin typeface="Minion Pro"/>
              </a:rPr>
              <a:t>E</a:t>
            </a:r>
            <a:r>
              <a:rPr lang="en-US" sz="1800" dirty="0">
                <a:latin typeface="Minion Pro"/>
              </a:rPr>
              <a:t> ‒ No rashes or bruising noted. Mother is holding baby.</a:t>
            </a:r>
          </a:p>
        </p:txBody>
      </p:sp>
    </p:spTree>
    <p:extLst>
      <p:ext uri="{BB962C8B-B14F-4D97-AF65-F5344CB8AC3E}">
        <p14:creationId xmlns:p14="http://schemas.microsoft.com/office/powerpoint/2010/main" val="1109547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Discussion</a:t>
            </a:r>
            <a:endParaRPr lang="en-US" dirty="0"/>
          </a:p>
        </p:txBody>
      </p:sp>
      <p:sp>
        <p:nvSpPr>
          <p:cNvPr id="3" name="Content Placeholder 2"/>
          <p:cNvSpPr>
            <a:spLocks noGrp="1"/>
          </p:cNvSpPr>
          <p:nvPr>
            <p:ph idx="1"/>
          </p:nvPr>
        </p:nvSpPr>
        <p:spPr>
          <a:xfrm>
            <a:off x="694373" y="2198914"/>
            <a:ext cx="7715250" cy="3991004"/>
          </a:xfrm>
        </p:spPr>
        <p:txBody>
          <a:bodyPr/>
          <a:lstStyle/>
          <a:p>
            <a:r>
              <a:rPr lang="en-US" dirty="0">
                <a:latin typeface="Minion Pro"/>
              </a:rPr>
              <a:t>Have you identified this patient's cyanosis as secondary to his recently diagnosed congenital heart defect?</a:t>
            </a:r>
          </a:p>
        </p:txBody>
      </p:sp>
      <p:pic>
        <p:nvPicPr>
          <p:cNvPr id="4" name="Picture 3" descr="A photo shows a pair of adult hands bending the knees of an infant to its chest. The infant has its mouth wide op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5817" y="3105615"/>
            <a:ext cx="4512366" cy="3007677"/>
          </a:xfrm>
          <a:prstGeom prst="rect">
            <a:avLst/>
          </a:prstGeom>
        </p:spPr>
      </p:pic>
      <p:sp>
        <p:nvSpPr>
          <p:cNvPr id="8" name="TextBox 7"/>
          <p:cNvSpPr txBox="1"/>
          <p:nvPr/>
        </p:nvSpPr>
        <p:spPr>
          <a:xfrm>
            <a:off x="3844112" y="6113292"/>
            <a:ext cx="1415772" cy="215444"/>
          </a:xfrm>
          <a:prstGeom prst="rect">
            <a:avLst/>
          </a:prstGeom>
          <a:noFill/>
        </p:spPr>
        <p:txBody>
          <a:bodyPr wrap="none" rtlCol="0">
            <a:spAutoFit/>
          </a:bodyPr>
          <a:lstStyle/>
          <a:p>
            <a:pPr algn="ctr"/>
            <a:r>
              <a:rPr lang="en-IN" sz="800" dirty="0">
                <a:solidFill>
                  <a:srgbClr val="373739"/>
                </a:solidFill>
                <a:latin typeface="Arial" pitchFamily="34" charset="0"/>
                <a:cs typeface="Arial" pitchFamily="34" charset="0"/>
              </a:rPr>
              <a:t>© </a:t>
            </a:r>
            <a:r>
              <a:rPr lang="en-IN" sz="800" dirty="0" err="1">
                <a:solidFill>
                  <a:srgbClr val="373739"/>
                </a:solidFill>
                <a:latin typeface="Arial" pitchFamily="34" charset="0"/>
                <a:cs typeface="Arial" pitchFamily="34" charset="0"/>
              </a:rPr>
              <a:t>DeymosHR</a:t>
            </a:r>
            <a:r>
              <a:rPr lang="en-IN" sz="800" dirty="0">
                <a:solidFill>
                  <a:srgbClr val="373739"/>
                </a:solidFill>
                <a:latin typeface="Arial" pitchFamily="34" charset="0"/>
                <a:cs typeface="Arial" pitchFamily="34" charset="0"/>
              </a:rPr>
              <a:t>/</a:t>
            </a:r>
            <a:r>
              <a:rPr lang="en-IN" sz="800" dirty="0" err="1">
                <a:solidFill>
                  <a:srgbClr val="373739"/>
                </a:solidFill>
                <a:latin typeface="Arial" pitchFamily="34" charset="0"/>
                <a:cs typeface="Arial" pitchFamily="34" charset="0"/>
              </a:rPr>
              <a:t>Shutterstock</a:t>
            </a:r>
            <a:endParaRPr lang="en-IN" sz="800" dirty="0">
              <a:solidFill>
                <a:srgbClr val="373739"/>
              </a:solidFill>
              <a:latin typeface="Arial" pitchFamily="34" charset="0"/>
              <a:cs typeface="Arial" pitchFamily="34" charset="0"/>
            </a:endParaRPr>
          </a:p>
        </p:txBody>
      </p:sp>
    </p:spTree>
    <p:extLst>
      <p:ext uri="{BB962C8B-B14F-4D97-AF65-F5344CB8AC3E}">
        <p14:creationId xmlns:p14="http://schemas.microsoft.com/office/powerpoint/2010/main" val="1322621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Tetralogy of </a:t>
            </a:r>
            <a:r>
              <a:rPr lang="en-US" dirty="0" err="1"/>
              <a:t>Fallot</a:t>
            </a:r>
            <a:endParaRPr lang="en-US" dirty="0"/>
          </a:p>
        </p:txBody>
      </p:sp>
      <p:sp>
        <p:nvSpPr>
          <p:cNvPr id="3" name="Content Placeholder 2"/>
          <p:cNvSpPr>
            <a:spLocks noGrp="1"/>
          </p:cNvSpPr>
          <p:nvPr>
            <p:ph idx="1"/>
          </p:nvPr>
        </p:nvSpPr>
        <p:spPr>
          <a:xfrm>
            <a:off x="694373" y="2231570"/>
            <a:ext cx="7715250" cy="3958347"/>
          </a:xfrm>
        </p:spPr>
        <p:txBody>
          <a:bodyPr/>
          <a:lstStyle/>
          <a:p>
            <a:r>
              <a:rPr lang="en-US" dirty="0">
                <a:latin typeface="Minion Pro" panose="02040503050306020203" pitchFamily="18" charset="0"/>
              </a:rPr>
              <a:t>Ventricular </a:t>
            </a:r>
            <a:r>
              <a:rPr lang="en-US" dirty="0" err="1">
                <a:latin typeface="Minion Pro" panose="02040503050306020203" pitchFamily="18" charset="0"/>
              </a:rPr>
              <a:t>septal</a:t>
            </a:r>
            <a:r>
              <a:rPr lang="en-US" dirty="0">
                <a:latin typeface="Minion Pro" panose="02040503050306020203" pitchFamily="18" charset="0"/>
              </a:rPr>
              <a:t> defect</a:t>
            </a:r>
          </a:p>
          <a:p>
            <a:r>
              <a:rPr lang="en-US" dirty="0">
                <a:latin typeface="Minion Pro" panose="02040503050306020203" pitchFamily="18" charset="0"/>
              </a:rPr>
              <a:t>Pulmonary stenosis/right ventricular outflow tract obstruction</a:t>
            </a:r>
          </a:p>
          <a:p>
            <a:r>
              <a:rPr lang="en-US" dirty="0">
                <a:latin typeface="Minion Pro" panose="02040503050306020203" pitchFamily="18" charset="0"/>
              </a:rPr>
              <a:t>Overriding aorta</a:t>
            </a:r>
          </a:p>
          <a:p>
            <a:r>
              <a:rPr lang="en-US" dirty="0">
                <a:latin typeface="Minion Pro" panose="02040503050306020203" pitchFamily="18" charset="0"/>
              </a:rPr>
              <a:t>Right ventricular hypertrophy</a:t>
            </a:r>
          </a:p>
        </p:txBody>
      </p:sp>
      <p:pic>
        <p:nvPicPr>
          <p:cNvPr id="6" name="Picture 5" descr="Normal Heart: The heart consists of superior and inferior vena cava leading to the right atrium, which leads to the right ventricle. The right ventricle leads to the pulmonary artery. Left atrium leads to the left ventricle, which opens into the aorta. Tetralogy of Fallot: The ventricular septal defect causes the ventricular walls to be fused, thus resulting in the mixing of oxygenated and deoxygenated blood." title="An illustration shows normal heart and heart afflicted by Tetralogy of Fallo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4941" y="3405378"/>
            <a:ext cx="3744686" cy="2621568"/>
          </a:xfrm>
          <a:prstGeom prst="rect">
            <a:avLst/>
          </a:prstGeom>
        </p:spPr>
      </p:pic>
      <p:sp>
        <p:nvSpPr>
          <p:cNvPr id="7" name="TextBox 6"/>
          <p:cNvSpPr txBox="1"/>
          <p:nvPr/>
        </p:nvSpPr>
        <p:spPr>
          <a:xfrm>
            <a:off x="5674633" y="6029627"/>
            <a:ext cx="1805302" cy="215444"/>
          </a:xfrm>
          <a:prstGeom prst="rect">
            <a:avLst/>
          </a:prstGeom>
          <a:noFill/>
        </p:spPr>
        <p:txBody>
          <a:bodyPr wrap="none" rtlCol="0">
            <a:spAutoFit/>
          </a:bodyPr>
          <a:lstStyle/>
          <a:p>
            <a:pPr algn="ctr"/>
            <a:r>
              <a:rPr lang="en-IN" sz="800" dirty="0">
                <a:solidFill>
                  <a:srgbClr val="373739"/>
                </a:solidFill>
                <a:latin typeface="Arial" pitchFamily="34" charset="0"/>
                <a:cs typeface="Arial" pitchFamily="34" charset="0"/>
              </a:rPr>
              <a:t>© Ashraf Photography/</a:t>
            </a:r>
            <a:r>
              <a:rPr lang="en-IN" sz="800" dirty="0" err="1">
                <a:solidFill>
                  <a:srgbClr val="373739"/>
                </a:solidFill>
                <a:latin typeface="Arial" pitchFamily="34" charset="0"/>
                <a:cs typeface="Arial" pitchFamily="34" charset="0"/>
              </a:rPr>
              <a:t>Shutterstock</a:t>
            </a:r>
            <a:endParaRPr lang="en-IN" sz="800" dirty="0">
              <a:solidFill>
                <a:srgbClr val="373739"/>
              </a:solidFill>
              <a:latin typeface="Arial" pitchFamily="34" charset="0"/>
              <a:cs typeface="Arial" pitchFamily="34" charset="0"/>
            </a:endParaRPr>
          </a:p>
        </p:txBody>
      </p:sp>
    </p:spTree>
    <p:extLst>
      <p:ext uri="{BB962C8B-B14F-4D97-AF65-F5344CB8AC3E}">
        <p14:creationId xmlns:p14="http://schemas.microsoft.com/office/powerpoint/2010/main" val="97375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Hypercyanotic Spells</a:t>
            </a:r>
            <a:endParaRPr lang="en-US" dirty="0"/>
          </a:p>
        </p:txBody>
      </p:sp>
      <p:pic>
        <p:nvPicPr>
          <p:cNvPr id="10" name="Picture 9" descr="A photo shows an infant with bluish hue in the skin of the fa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2247496"/>
            <a:ext cx="2493312" cy="3549039"/>
          </a:xfrm>
          <a:prstGeom prst="rect">
            <a:avLst/>
          </a:prstGeom>
        </p:spPr>
      </p:pic>
      <p:sp>
        <p:nvSpPr>
          <p:cNvPr id="12" name="TextBox 11"/>
          <p:cNvSpPr txBox="1"/>
          <p:nvPr/>
        </p:nvSpPr>
        <p:spPr>
          <a:xfrm>
            <a:off x="1040436" y="5791064"/>
            <a:ext cx="2643672" cy="215444"/>
          </a:xfrm>
          <a:prstGeom prst="rect">
            <a:avLst/>
          </a:prstGeom>
          <a:noFill/>
        </p:spPr>
        <p:txBody>
          <a:bodyPr wrap="none" rtlCol="0">
            <a:spAutoFit/>
          </a:bodyPr>
          <a:lstStyle/>
          <a:p>
            <a:pPr algn="ctr"/>
            <a:r>
              <a:rPr lang="en-US" sz="800" dirty="0">
                <a:solidFill>
                  <a:srgbClr val="373739"/>
                </a:solidFill>
                <a:latin typeface="Arial" pitchFamily="34" charset="0"/>
                <a:cs typeface="Arial" pitchFamily="34" charset="0"/>
              </a:rPr>
              <a:t>© St Bartholomew's Hospital, London/Science Source</a:t>
            </a:r>
            <a:endParaRPr lang="en-IN" sz="800" dirty="0">
              <a:solidFill>
                <a:srgbClr val="373739"/>
              </a:solidFill>
              <a:latin typeface="Arial" pitchFamily="34" charset="0"/>
              <a:cs typeface="Arial" pitchFamily="34" charset="0"/>
            </a:endParaRPr>
          </a:p>
        </p:txBody>
      </p:sp>
      <p:pic>
        <p:nvPicPr>
          <p:cNvPr id="8" name="Picture 7" descr="A photo shows a pair of adult hands bending the knees of an infant to its chest. The infant has its mouth wide open.">
            <a:extLst>
              <a:ext uri="{FF2B5EF4-FFF2-40B4-BE49-F238E27FC236}">
                <a16:creationId xmlns:a16="http://schemas.microsoft.com/office/drawing/2014/main" id="{46E8AFBF-D057-6C48-877E-6EF0A108F5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8062" y="2764112"/>
            <a:ext cx="4191000" cy="2793473"/>
          </a:xfrm>
          <a:prstGeom prst="rect">
            <a:avLst/>
          </a:prstGeom>
        </p:spPr>
      </p:pic>
      <p:sp>
        <p:nvSpPr>
          <p:cNvPr id="9" name="TextBox 8">
            <a:extLst>
              <a:ext uri="{FF2B5EF4-FFF2-40B4-BE49-F238E27FC236}">
                <a16:creationId xmlns:a16="http://schemas.microsoft.com/office/drawing/2014/main" id="{091702A6-0D60-284E-98BF-79827BB1C20F}"/>
              </a:ext>
            </a:extLst>
          </p:cNvPr>
          <p:cNvSpPr txBox="1"/>
          <p:nvPr/>
        </p:nvSpPr>
        <p:spPr>
          <a:xfrm>
            <a:off x="5755676" y="5557585"/>
            <a:ext cx="1415772" cy="215444"/>
          </a:xfrm>
          <a:prstGeom prst="rect">
            <a:avLst/>
          </a:prstGeom>
          <a:noFill/>
        </p:spPr>
        <p:txBody>
          <a:bodyPr wrap="none" rtlCol="0">
            <a:spAutoFit/>
          </a:bodyPr>
          <a:lstStyle/>
          <a:p>
            <a:pPr algn="ctr"/>
            <a:r>
              <a:rPr lang="en-IN" sz="800" dirty="0">
                <a:solidFill>
                  <a:srgbClr val="373739"/>
                </a:solidFill>
                <a:latin typeface="Arial" pitchFamily="34" charset="0"/>
                <a:cs typeface="Arial" pitchFamily="34" charset="0"/>
              </a:rPr>
              <a:t>© </a:t>
            </a:r>
            <a:r>
              <a:rPr lang="en-IN" sz="800" dirty="0" err="1">
                <a:solidFill>
                  <a:srgbClr val="373739"/>
                </a:solidFill>
                <a:latin typeface="Arial" pitchFamily="34" charset="0"/>
                <a:cs typeface="Arial" pitchFamily="34" charset="0"/>
              </a:rPr>
              <a:t>DeymosHR</a:t>
            </a:r>
            <a:r>
              <a:rPr lang="en-IN" sz="800" dirty="0">
                <a:solidFill>
                  <a:srgbClr val="373739"/>
                </a:solidFill>
                <a:latin typeface="Arial" pitchFamily="34" charset="0"/>
                <a:cs typeface="Arial" pitchFamily="34" charset="0"/>
              </a:rPr>
              <a:t>/</a:t>
            </a:r>
            <a:r>
              <a:rPr lang="en-IN" sz="800" dirty="0" err="1">
                <a:solidFill>
                  <a:srgbClr val="373739"/>
                </a:solidFill>
                <a:latin typeface="Arial" pitchFamily="34" charset="0"/>
                <a:cs typeface="Arial" pitchFamily="34" charset="0"/>
              </a:rPr>
              <a:t>Shutterstock</a:t>
            </a:r>
            <a:endParaRPr lang="en-IN" sz="800" dirty="0">
              <a:solidFill>
                <a:srgbClr val="373739"/>
              </a:solidFill>
              <a:latin typeface="Arial" pitchFamily="34" charset="0"/>
              <a:cs typeface="Arial" pitchFamily="34" charset="0"/>
            </a:endParaRPr>
          </a:p>
        </p:txBody>
      </p:sp>
    </p:spTree>
    <p:extLst>
      <p:ext uri="{BB962C8B-B14F-4D97-AF65-F5344CB8AC3E}">
        <p14:creationId xmlns:p14="http://schemas.microsoft.com/office/powerpoint/2010/main" val="177368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dirty="0"/>
              <a:t>Detailed Assessment</a:t>
            </a:r>
            <a:br>
              <a:rPr lang="en-US" dirty="0"/>
            </a:br>
            <a:endParaRPr lang="en-US" dirty="0"/>
          </a:p>
        </p:txBody>
      </p:sp>
      <p:sp>
        <p:nvSpPr>
          <p:cNvPr id="3" name="Content Placeholder 2"/>
          <p:cNvSpPr>
            <a:spLocks noGrp="1"/>
          </p:cNvSpPr>
          <p:nvPr>
            <p:ph idx="1"/>
          </p:nvPr>
        </p:nvSpPr>
        <p:spPr>
          <a:xfrm>
            <a:off x="694373" y="2209800"/>
            <a:ext cx="7715250" cy="3980118"/>
          </a:xfrm>
        </p:spPr>
        <p:txBody>
          <a:bodyPr/>
          <a:lstStyle/>
          <a:p>
            <a:r>
              <a:rPr lang="en-US" dirty="0">
                <a:latin typeface="Minion Pro"/>
              </a:rPr>
              <a:t>History taking</a:t>
            </a:r>
          </a:p>
          <a:p>
            <a:pPr lvl="1"/>
            <a:r>
              <a:rPr lang="en-US" b="1" dirty="0">
                <a:latin typeface="Minion Pro"/>
              </a:rPr>
              <a:t>O</a:t>
            </a:r>
            <a:r>
              <a:rPr lang="en-US" dirty="0">
                <a:latin typeface="Minion Pro"/>
              </a:rPr>
              <a:t> – Sudden</a:t>
            </a:r>
          </a:p>
          <a:p>
            <a:pPr lvl="1"/>
            <a:r>
              <a:rPr lang="en-US" b="1" dirty="0">
                <a:latin typeface="Minion Pro"/>
              </a:rPr>
              <a:t>P</a:t>
            </a:r>
            <a:r>
              <a:rPr lang="en-US" dirty="0">
                <a:latin typeface="Minion Pro"/>
              </a:rPr>
              <a:t> – Increase cyanosis with crying</a:t>
            </a:r>
          </a:p>
          <a:p>
            <a:pPr lvl="1"/>
            <a:r>
              <a:rPr lang="en-US" b="1" dirty="0">
                <a:latin typeface="Minion Pro"/>
              </a:rPr>
              <a:t>Q</a:t>
            </a:r>
            <a:r>
              <a:rPr lang="en-US" dirty="0">
                <a:latin typeface="Minion Pro"/>
              </a:rPr>
              <a:t> – No discomfort</a:t>
            </a:r>
          </a:p>
          <a:p>
            <a:pPr lvl="1"/>
            <a:r>
              <a:rPr lang="en-US" b="1" dirty="0">
                <a:latin typeface="Minion Pro"/>
              </a:rPr>
              <a:t>R</a:t>
            </a:r>
            <a:r>
              <a:rPr lang="en-US" dirty="0">
                <a:latin typeface="Minion Pro"/>
              </a:rPr>
              <a:t> – None</a:t>
            </a:r>
          </a:p>
          <a:p>
            <a:pPr lvl="1"/>
            <a:r>
              <a:rPr lang="en-US" b="1" dirty="0">
                <a:latin typeface="Minion Pro"/>
              </a:rPr>
              <a:t>S</a:t>
            </a:r>
            <a:r>
              <a:rPr lang="en-US" dirty="0">
                <a:latin typeface="Minion Pro"/>
              </a:rPr>
              <a:t> – Unable to obtain</a:t>
            </a:r>
          </a:p>
          <a:p>
            <a:pPr lvl="1"/>
            <a:r>
              <a:rPr lang="en-US" b="1" dirty="0">
                <a:latin typeface="Minion Pro"/>
              </a:rPr>
              <a:t>T </a:t>
            </a:r>
            <a:r>
              <a:rPr lang="en-US" dirty="0">
                <a:latin typeface="Minion Pro"/>
              </a:rPr>
              <a:t>– 20 minutes</a:t>
            </a:r>
          </a:p>
        </p:txBody>
      </p:sp>
    </p:spTree>
    <p:extLst>
      <p:ext uri="{BB962C8B-B14F-4D97-AF65-F5344CB8AC3E}">
        <p14:creationId xmlns:p14="http://schemas.microsoft.com/office/powerpoint/2010/main" val="365010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br>
              <a:rPr lang="en-US" dirty="0"/>
            </a:br>
            <a:r>
              <a:rPr lang="en-US" dirty="0"/>
              <a:t>Detailed Assessment</a:t>
            </a:r>
            <a:br>
              <a:rPr lang="en-US" dirty="0"/>
            </a:br>
            <a:endParaRPr lang="en-US" dirty="0"/>
          </a:p>
        </p:txBody>
      </p:sp>
      <p:sp>
        <p:nvSpPr>
          <p:cNvPr id="3" name="Content Placeholder 2"/>
          <p:cNvSpPr>
            <a:spLocks noGrp="1"/>
          </p:cNvSpPr>
          <p:nvPr>
            <p:ph idx="1"/>
          </p:nvPr>
        </p:nvSpPr>
        <p:spPr>
          <a:xfrm>
            <a:off x="694373" y="2318657"/>
            <a:ext cx="7715250" cy="3871261"/>
          </a:xfrm>
        </p:spPr>
        <p:txBody>
          <a:bodyPr/>
          <a:lstStyle/>
          <a:p>
            <a:r>
              <a:rPr lang="en-US" dirty="0">
                <a:latin typeface="Minion Pro"/>
              </a:rPr>
              <a:t>History taking</a:t>
            </a:r>
          </a:p>
          <a:p>
            <a:pPr lvl="1"/>
            <a:r>
              <a:rPr lang="en-US" b="1" dirty="0">
                <a:latin typeface="Minion Pro"/>
              </a:rPr>
              <a:t>S </a:t>
            </a:r>
            <a:r>
              <a:rPr lang="en-US" dirty="0">
                <a:latin typeface="Minion Pro"/>
              </a:rPr>
              <a:t>‒ Tachypnea, cyanosis with crying, grunting.</a:t>
            </a:r>
          </a:p>
          <a:p>
            <a:pPr lvl="1"/>
            <a:r>
              <a:rPr lang="en-US" b="1" dirty="0">
                <a:latin typeface="Minion Pro"/>
              </a:rPr>
              <a:t>A</a:t>
            </a:r>
            <a:r>
              <a:rPr lang="en-US" dirty="0">
                <a:latin typeface="Minion Pro"/>
              </a:rPr>
              <a:t> ‒ No known allergies.</a:t>
            </a:r>
          </a:p>
          <a:p>
            <a:pPr lvl="1"/>
            <a:r>
              <a:rPr lang="en-US" b="1" dirty="0">
                <a:latin typeface="Minion Pro"/>
              </a:rPr>
              <a:t>M</a:t>
            </a:r>
            <a:r>
              <a:rPr lang="en-US" dirty="0">
                <a:latin typeface="Minion Pro"/>
              </a:rPr>
              <a:t> ‒ None.</a:t>
            </a:r>
          </a:p>
          <a:p>
            <a:pPr lvl="1"/>
            <a:r>
              <a:rPr lang="en-US" b="1" dirty="0">
                <a:latin typeface="Minion Pro"/>
              </a:rPr>
              <a:t>P</a:t>
            </a:r>
            <a:r>
              <a:rPr lang="en-US" dirty="0">
                <a:latin typeface="Minion Pro"/>
              </a:rPr>
              <a:t> ‒ Tetralogy of </a:t>
            </a:r>
            <a:r>
              <a:rPr lang="en-US" dirty="0" err="1">
                <a:latin typeface="Minion Pro"/>
              </a:rPr>
              <a:t>Fallot</a:t>
            </a:r>
            <a:r>
              <a:rPr lang="en-US" dirty="0">
                <a:latin typeface="Minion Pro"/>
              </a:rPr>
              <a:t>.</a:t>
            </a:r>
          </a:p>
          <a:p>
            <a:pPr lvl="1"/>
            <a:r>
              <a:rPr lang="en-US" b="1" dirty="0">
                <a:latin typeface="Minion Pro"/>
              </a:rPr>
              <a:t>L</a:t>
            </a:r>
            <a:r>
              <a:rPr lang="en-US" dirty="0">
                <a:latin typeface="Minion Pro"/>
              </a:rPr>
              <a:t> ‒ Bottle 2 hours ago.</a:t>
            </a:r>
          </a:p>
          <a:p>
            <a:pPr lvl="1"/>
            <a:r>
              <a:rPr lang="en-US" b="1" dirty="0">
                <a:latin typeface="Minion Pro"/>
              </a:rPr>
              <a:t>E </a:t>
            </a:r>
            <a:r>
              <a:rPr lang="en-US" dirty="0">
                <a:latin typeface="Minion Pro"/>
              </a:rPr>
              <a:t>‒ Has gotten worse over the 20 minutes. </a:t>
            </a:r>
          </a:p>
          <a:p>
            <a:pPr lvl="1"/>
            <a:r>
              <a:rPr lang="en-US" b="1" dirty="0">
                <a:latin typeface="Minion Pro"/>
              </a:rPr>
              <a:t>R</a:t>
            </a:r>
            <a:r>
              <a:rPr lang="en-US" dirty="0">
                <a:latin typeface="Minion Pro"/>
              </a:rPr>
              <a:t> ‒ History of tetralogy of </a:t>
            </a:r>
            <a:r>
              <a:rPr lang="en-US" dirty="0" err="1">
                <a:latin typeface="Minion Pro"/>
              </a:rPr>
              <a:t>Fallot</a:t>
            </a:r>
            <a:r>
              <a:rPr lang="en-US" dirty="0">
                <a:latin typeface="Minion Pro"/>
              </a:rPr>
              <a:t> and cyanosis.</a:t>
            </a:r>
          </a:p>
        </p:txBody>
      </p:sp>
    </p:spTree>
    <p:extLst>
      <p:ext uri="{BB962C8B-B14F-4D97-AF65-F5344CB8AC3E}">
        <p14:creationId xmlns:p14="http://schemas.microsoft.com/office/powerpoint/2010/main" val="216345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r>
              <a:rPr lang="en-US" dirty="0"/>
              <a:t>Vital Signs</a:t>
            </a:r>
          </a:p>
        </p:txBody>
      </p:sp>
      <p:pic>
        <p:nvPicPr>
          <p:cNvPr id="6" name="Content Placeholder 5" descr="The screenshot shows three waves. The first wave consists of a tall, sharp peak and a small, wide peak occurring at high frequency. The second wave shows a short peak with a notch in the decreasing portion. The third wave shows narrow, flat, and tall peaks occurring at high frequency. The other vital signs are as follows. H R: 177 beats per minute. S p O 2: 70. E t C O 2: 32 millimeters of mercury. R R: 63. 200 J. Time: 14:48. Temperature: 98.6 degrees Fahrenheit. Temperature: 37.0 degrees Celsius. N I B P: 110 by 78 millimeters of mercury." title="A screenshot of vital signs.">
            <a:extLst>
              <a:ext uri="{FF2B5EF4-FFF2-40B4-BE49-F238E27FC236}">
                <a16:creationId xmlns:a16="http://schemas.microsoft.com/office/drawing/2014/main" id="{552E8851-DB08-544F-B462-88B0D95795D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02080" y="1844824"/>
            <a:ext cx="6339840" cy="4779645"/>
          </a:xfrm>
        </p:spPr>
      </p:pic>
    </p:spTree>
    <p:extLst>
      <p:ext uri="{BB962C8B-B14F-4D97-AF65-F5344CB8AC3E}">
        <p14:creationId xmlns:p14="http://schemas.microsoft.com/office/powerpoint/2010/main" val="2680570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Detailed Assessment </a:t>
            </a:r>
            <a:endParaRPr lang="en-US" dirty="0"/>
          </a:p>
        </p:txBody>
      </p:sp>
      <p:pic>
        <p:nvPicPr>
          <p:cNvPr id="4098" name="Picture 2" descr="The results of the exam are as follows. H E E N T: P E R R L. Neuro: Circulation, motor, and sensory, or C M S, intact. Heart and lungs: Lung sounds, such as grunting when he breathes. Heart sounds reveal murmur. Upper extremities: Unremarkable. Capillary fill time is 3 seconds. Abdomen and pelvis: Soft and nontender. Bowel sounds are normal. Lower extremities: Unremarkable." title="An illustration shows a detailed physical examination of a newborn."/>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464958" y="1772816"/>
            <a:ext cx="6214084" cy="4772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34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6675" y="1009650"/>
            <a:ext cx="8448675" cy="828674"/>
          </a:xfrm>
        </p:spPr>
        <p:txBody>
          <a:bodyPr/>
          <a:lstStyle/>
          <a:p>
            <a:r>
              <a:rPr lang="en-US" dirty="0">
                <a:latin typeface="Montserrat ExtraBold"/>
              </a:rPr>
              <a:t>Treatments</a:t>
            </a:r>
          </a:p>
        </p:txBody>
      </p:sp>
      <p:sp>
        <p:nvSpPr>
          <p:cNvPr id="8" name="Text Placeholder 6"/>
          <p:cNvSpPr>
            <a:spLocks noGrp="1"/>
          </p:cNvSpPr>
          <p:nvPr>
            <p:ph idx="1"/>
          </p:nvPr>
        </p:nvSpPr>
        <p:spPr>
          <a:xfrm>
            <a:off x="757238" y="1930018"/>
            <a:ext cx="7886700" cy="4064764"/>
          </a:xfrm>
        </p:spPr>
        <p:txBody>
          <a:bodyPr>
            <a:normAutofit/>
          </a:bodyPr>
          <a:lstStyle/>
          <a:p>
            <a:r>
              <a:rPr lang="en-US" dirty="0">
                <a:latin typeface="Minion Pro"/>
              </a:rPr>
              <a:t>BLS</a:t>
            </a:r>
          </a:p>
          <a:p>
            <a:pPr lvl="1"/>
            <a:r>
              <a:rPr lang="en-US" dirty="0">
                <a:latin typeface="Minion Pro"/>
              </a:rPr>
              <a:t>Place child knee to chest.</a:t>
            </a:r>
          </a:p>
          <a:p>
            <a:pPr lvl="1"/>
            <a:r>
              <a:rPr lang="en-US" dirty="0">
                <a:latin typeface="Minion Pro"/>
              </a:rPr>
              <a:t>Provide blow-by O</a:t>
            </a:r>
            <a:r>
              <a:rPr lang="en-US" baseline="-25000" dirty="0">
                <a:latin typeface="Minion Pro"/>
              </a:rPr>
              <a:t>2</a:t>
            </a:r>
            <a:r>
              <a:rPr lang="en-US" dirty="0">
                <a:latin typeface="Minion Pro"/>
              </a:rPr>
              <a:t>.</a:t>
            </a:r>
          </a:p>
          <a:p>
            <a:r>
              <a:rPr lang="en-US" dirty="0">
                <a:latin typeface="Minion Pro"/>
              </a:rPr>
              <a:t>ALS</a:t>
            </a:r>
          </a:p>
          <a:p>
            <a:pPr lvl="1"/>
            <a:r>
              <a:rPr lang="en-US" dirty="0">
                <a:latin typeface="Minion Pro"/>
              </a:rPr>
              <a:t>BLS treatments.</a:t>
            </a:r>
          </a:p>
          <a:p>
            <a:pPr lvl="1"/>
            <a:r>
              <a:rPr lang="en-US" dirty="0">
                <a:latin typeface="Minion Pro"/>
              </a:rPr>
              <a:t>Establish IV saline lock.</a:t>
            </a:r>
          </a:p>
          <a:p>
            <a:pPr lvl="1"/>
            <a:r>
              <a:rPr lang="en-US" dirty="0">
                <a:latin typeface="Minion Pro"/>
              </a:rPr>
              <a:t>Place on cardiac and respiratory monitor.</a:t>
            </a:r>
          </a:p>
          <a:p>
            <a:pPr lvl="1"/>
            <a:r>
              <a:rPr lang="en-US" dirty="0">
                <a:latin typeface="Minion Pro"/>
              </a:rPr>
              <a:t>Patient can be treated with IV morphine.</a:t>
            </a:r>
          </a:p>
          <a:p>
            <a:r>
              <a:rPr lang="en-US" dirty="0">
                <a:latin typeface="Minion Pro"/>
              </a:rPr>
              <a:t>Critical care</a:t>
            </a:r>
          </a:p>
          <a:p>
            <a:pPr lvl="1"/>
            <a:r>
              <a:rPr lang="en-US" dirty="0">
                <a:latin typeface="Minion Pro"/>
              </a:rPr>
              <a:t>BLS/ALS care</a:t>
            </a:r>
          </a:p>
          <a:p>
            <a:pPr lvl="1"/>
            <a:r>
              <a:rPr lang="en-US" dirty="0">
                <a:latin typeface="Minion Pro"/>
              </a:rPr>
              <a:t>Monitor for signs of respiratory failure.</a:t>
            </a:r>
          </a:p>
          <a:p>
            <a:endParaRPr lang="en-US" sz="2160" dirty="0"/>
          </a:p>
        </p:txBody>
      </p:sp>
    </p:spTree>
    <p:extLst>
      <p:ext uri="{BB962C8B-B14F-4D97-AF65-F5344CB8AC3E}">
        <p14:creationId xmlns:p14="http://schemas.microsoft.com/office/powerpoint/2010/main" val="2556845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Ongoing Management</a:t>
            </a:r>
          </a:p>
        </p:txBody>
      </p:sp>
      <p:sp>
        <p:nvSpPr>
          <p:cNvPr id="3" name="Content Placeholder 2"/>
          <p:cNvSpPr>
            <a:spLocks noGrp="1"/>
          </p:cNvSpPr>
          <p:nvPr>
            <p:ph idx="1"/>
          </p:nvPr>
        </p:nvSpPr>
        <p:spPr>
          <a:xfrm>
            <a:off x="694373" y="2416629"/>
            <a:ext cx="7715250" cy="3773289"/>
          </a:xfrm>
        </p:spPr>
        <p:txBody>
          <a:bodyPr/>
          <a:lstStyle/>
          <a:p>
            <a:r>
              <a:rPr lang="en-US" dirty="0">
                <a:latin typeface="Minion Pro"/>
              </a:rPr>
              <a:t>Reassess the patient.</a:t>
            </a:r>
          </a:p>
          <a:p>
            <a:r>
              <a:rPr lang="en-US" dirty="0">
                <a:latin typeface="Minion Pro"/>
              </a:rPr>
              <a:t>Where is the most appropriate treatment destination and why?</a:t>
            </a:r>
          </a:p>
          <a:p>
            <a:r>
              <a:rPr lang="en-US" dirty="0">
                <a:latin typeface="Minion Pro"/>
              </a:rPr>
              <a:t>Can you safely transport this child in your ambulance?</a:t>
            </a:r>
          </a:p>
        </p:txBody>
      </p:sp>
    </p:spTree>
    <p:extLst>
      <p:ext uri="{BB962C8B-B14F-4D97-AF65-F5344CB8AC3E}">
        <p14:creationId xmlns:p14="http://schemas.microsoft.com/office/powerpoint/2010/main" val="4172414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AE902-9A8F-4374-87B1-3857B69641C6}"/>
              </a:ext>
            </a:extLst>
          </p:cNvPr>
          <p:cNvSpPr>
            <a:spLocks noGrp="1"/>
          </p:cNvSpPr>
          <p:nvPr>
            <p:ph type="title"/>
          </p:nvPr>
        </p:nvSpPr>
        <p:spPr/>
        <p:txBody>
          <a:bodyPr/>
          <a:lstStyle/>
          <a:p>
            <a:r>
              <a:rPr lang="en-US"/>
              <a:t>Case Wrap-Up</a:t>
            </a:r>
            <a:endParaRPr lang="en-US" dirty="0"/>
          </a:p>
        </p:txBody>
      </p:sp>
      <p:sp>
        <p:nvSpPr>
          <p:cNvPr id="3" name="Content Placeholder 2">
            <a:extLst>
              <a:ext uri="{FF2B5EF4-FFF2-40B4-BE49-F238E27FC236}">
                <a16:creationId xmlns:a16="http://schemas.microsoft.com/office/drawing/2014/main" id="{DABAACA7-5F3D-4CD8-94AE-3D61A5796262}"/>
              </a:ext>
            </a:extLst>
          </p:cNvPr>
          <p:cNvSpPr>
            <a:spLocks noGrp="1"/>
          </p:cNvSpPr>
          <p:nvPr>
            <p:ph idx="1"/>
          </p:nvPr>
        </p:nvSpPr>
        <p:spPr>
          <a:xfrm>
            <a:off x="694373" y="2383971"/>
            <a:ext cx="7715250" cy="3805947"/>
          </a:xfrm>
        </p:spPr>
        <p:txBody>
          <a:bodyPr/>
          <a:lstStyle/>
          <a:p>
            <a:r>
              <a:rPr lang="en-US" dirty="0">
                <a:latin typeface="Minion Pro"/>
              </a:rPr>
              <a:t>Diagnosis: Tetralogy of </a:t>
            </a:r>
            <a:r>
              <a:rPr lang="en-US" dirty="0" err="1">
                <a:latin typeface="Minion Pro"/>
              </a:rPr>
              <a:t>Fallot</a:t>
            </a:r>
            <a:r>
              <a:rPr lang="en-US" dirty="0">
                <a:latin typeface="Minion Pro"/>
              </a:rPr>
              <a:t> with “</a:t>
            </a:r>
            <a:r>
              <a:rPr lang="en-US" dirty="0" err="1">
                <a:latin typeface="Minion Pro"/>
              </a:rPr>
              <a:t>tet</a:t>
            </a:r>
            <a:r>
              <a:rPr lang="en-US" dirty="0">
                <a:latin typeface="Minion Pro"/>
              </a:rPr>
              <a:t> spell”</a:t>
            </a:r>
          </a:p>
        </p:txBody>
      </p:sp>
      <p:pic>
        <p:nvPicPr>
          <p:cNvPr id="7" name="Picture 6" descr="An illustration shows the following conditions of the heart during Tetralogy of Fallot: Pulmonary stenosis, overriding aorta, right ventricular hypertrophy, and ventricular septal defec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0701" y="2924944"/>
            <a:ext cx="3602598" cy="3102330"/>
          </a:xfrm>
          <a:prstGeom prst="rect">
            <a:avLst/>
          </a:prstGeom>
        </p:spPr>
      </p:pic>
      <p:sp>
        <p:nvSpPr>
          <p:cNvPr id="8" name="TextBox 7"/>
          <p:cNvSpPr txBox="1"/>
          <p:nvPr/>
        </p:nvSpPr>
        <p:spPr>
          <a:xfrm>
            <a:off x="3369623" y="6000874"/>
            <a:ext cx="2364750" cy="215444"/>
          </a:xfrm>
          <a:prstGeom prst="rect">
            <a:avLst/>
          </a:prstGeom>
          <a:noFill/>
        </p:spPr>
        <p:txBody>
          <a:bodyPr wrap="none" rtlCol="0">
            <a:spAutoFit/>
          </a:bodyPr>
          <a:lstStyle/>
          <a:p>
            <a:r>
              <a:rPr lang="en-IN" sz="800" dirty="0">
                <a:solidFill>
                  <a:srgbClr val="373739"/>
                </a:solidFill>
                <a:latin typeface="Arial" pitchFamily="34" charset="0"/>
                <a:cs typeface="Arial" pitchFamily="34" charset="0"/>
              </a:rPr>
              <a:t>© </a:t>
            </a:r>
            <a:r>
              <a:rPr lang="en-IN" sz="800" dirty="0" err="1">
                <a:solidFill>
                  <a:srgbClr val="373739"/>
                </a:solidFill>
                <a:latin typeface="Arial" pitchFamily="34" charset="0"/>
                <a:cs typeface="Arial" pitchFamily="34" charset="0"/>
              </a:rPr>
              <a:t>Alkov</a:t>
            </a:r>
            <a:r>
              <a:rPr lang="en-IN" sz="800" dirty="0">
                <a:solidFill>
                  <a:srgbClr val="373739"/>
                </a:solidFill>
                <a:latin typeface="Arial" pitchFamily="34" charset="0"/>
                <a:cs typeface="Arial" pitchFamily="34" charset="0"/>
              </a:rPr>
              <a:t>/</a:t>
            </a:r>
            <a:r>
              <a:rPr lang="en-IN" sz="800" dirty="0" err="1">
                <a:solidFill>
                  <a:srgbClr val="373739"/>
                </a:solidFill>
                <a:latin typeface="Arial" pitchFamily="34" charset="0"/>
                <a:cs typeface="Arial" pitchFamily="34" charset="0"/>
              </a:rPr>
              <a:t>iStock</a:t>
            </a:r>
            <a:r>
              <a:rPr lang="en-IN" sz="800" dirty="0">
                <a:solidFill>
                  <a:srgbClr val="373739"/>
                </a:solidFill>
                <a:latin typeface="Arial" pitchFamily="34" charset="0"/>
                <a:cs typeface="Arial" pitchFamily="34" charset="0"/>
              </a:rPr>
              <a:t>/Getty Images Plus/Getty Images</a:t>
            </a:r>
          </a:p>
        </p:txBody>
      </p:sp>
    </p:spTree>
    <p:extLst>
      <p:ext uri="{BB962C8B-B14F-4D97-AF65-F5344CB8AC3E}">
        <p14:creationId xmlns:p14="http://schemas.microsoft.com/office/powerpoint/2010/main" val="2813996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Wrap-Up</a:t>
            </a:r>
          </a:p>
        </p:txBody>
      </p:sp>
      <p:sp>
        <p:nvSpPr>
          <p:cNvPr id="3" name="Content Placeholder 2"/>
          <p:cNvSpPr>
            <a:spLocks noGrp="1"/>
          </p:cNvSpPr>
          <p:nvPr>
            <p:ph idx="1"/>
          </p:nvPr>
        </p:nvSpPr>
        <p:spPr>
          <a:xfrm>
            <a:off x="694373" y="2253343"/>
            <a:ext cx="7715250" cy="3936575"/>
          </a:xfrm>
        </p:spPr>
        <p:txBody>
          <a:bodyPr/>
          <a:lstStyle/>
          <a:p>
            <a:r>
              <a:rPr lang="en-US" dirty="0">
                <a:latin typeface="Minion Pro"/>
              </a:rPr>
              <a:t>Know what is in your OB kit.</a:t>
            </a:r>
          </a:p>
          <a:p>
            <a:r>
              <a:rPr lang="en-US" dirty="0">
                <a:latin typeface="Minion Pro"/>
              </a:rPr>
              <a:t>Recognize OB and neonate complications.</a:t>
            </a:r>
          </a:p>
          <a:p>
            <a:r>
              <a:rPr lang="en-US" dirty="0">
                <a:latin typeface="Minion Pro"/>
              </a:rPr>
              <a:t>Do not forget about caring for the mother post delivery.</a:t>
            </a:r>
          </a:p>
          <a:p>
            <a:r>
              <a:rPr lang="en-US" dirty="0">
                <a:latin typeface="Minion Pro"/>
              </a:rPr>
              <a:t>Prompt recognition and management of congenital heart defects could reduce recovery times and improve patient outcome!</a:t>
            </a:r>
          </a:p>
          <a:p>
            <a:r>
              <a:rPr lang="en-US" dirty="0">
                <a:latin typeface="Minion Pro"/>
              </a:rPr>
              <a:t>Coming up, Lesson 10: Children with Special Healthcare Needs. </a:t>
            </a:r>
          </a:p>
          <a:p>
            <a:endParaRPr lang="en-US" dirty="0"/>
          </a:p>
          <a:p>
            <a:endParaRPr lang="en-US" dirty="0"/>
          </a:p>
        </p:txBody>
      </p:sp>
    </p:spTree>
    <p:extLst>
      <p:ext uri="{BB962C8B-B14F-4D97-AF65-F5344CB8AC3E}">
        <p14:creationId xmlns:p14="http://schemas.microsoft.com/office/powerpoint/2010/main" val="1456256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76537-A340-423B-BABA-C4524C7FA1D0}"/>
              </a:ext>
            </a:extLst>
          </p:cNvPr>
          <p:cNvSpPr>
            <a:spLocks noGrp="1"/>
          </p:cNvSpPr>
          <p:nvPr>
            <p:ph type="title"/>
          </p:nvPr>
        </p:nvSpPr>
        <p:spPr/>
        <p:txBody>
          <a:bodyPr/>
          <a:lstStyle/>
          <a:p>
            <a:br>
              <a:rPr lang="en-US" dirty="0"/>
            </a:br>
            <a:r>
              <a:rPr lang="en-US" dirty="0"/>
              <a:t>Questions? </a:t>
            </a:r>
            <a:br>
              <a:rPr lang="en-US" dirty="0"/>
            </a:br>
            <a:endParaRPr lang="en-US" dirty="0"/>
          </a:p>
        </p:txBody>
      </p:sp>
      <p:pic>
        <p:nvPicPr>
          <p:cNvPr id="4" name="Picture 3" descr="A photo shows three blocks, each with a question mark sign on it.">
            <a:extLst>
              <a:ext uri="{FF2B5EF4-FFF2-40B4-BE49-F238E27FC236}">
                <a16:creationId xmlns:a16="http://schemas.microsoft.com/office/drawing/2014/main" id="{874ED984-2575-A047-9548-BF5C1C1DB8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 y="1854253"/>
            <a:ext cx="8305800" cy="4665847"/>
          </a:xfrm>
          <a:prstGeom prst="rect">
            <a:avLst/>
          </a:prstGeom>
        </p:spPr>
      </p:pic>
      <p:sp>
        <p:nvSpPr>
          <p:cNvPr id="5" name="TextBox 4">
            <a:extLst>
              <a:ext uri="{FF2B5EF4-FFF2-40B4-BE49-F238E27FC236}">
                <a16:creationId xmlns:a16="http://schemas.microsoft.com/office/drawing/2014/main" id="{88B7BDA3-E7B4-4376-BC54-2E002491F2CC}"/>
              </a:ext>
            </a:extLst>
          </p:cNvPr>
          <p:cNvSpPr txBox="1"/>
          <p:nvPr/>
        </p:nvSpPr>
        <p:spPr>
          <a:xfrm>
            <a:off x="2275450" y="6520100"/>
            <a:ext cx="4593100" cy="21544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r>
              <a:rPr lang="en-US" sz="800" dirty="0">
                <a:solidFill>
                  <a:srgbClr val="373739"/>
                </a:solidFill>
                <a:latin typeface="Arial" pitchFamily="34" charset="0"/>
                <a:cs typeface="Arial" pitchFamily="34" charset="0"/>
              </a:rPr>
              <a:t>© </a:t>
            </a:r>
            <a:r>
              <a:rPr lang="en-US" sz="800" dirty="0" err="1">
                <a:solidFill>
                  <a:srgbClr val="373739"/>
                </a:solidFill>
                <a:latin typeface="Arial" pitchFamily="34" charset="0"/>
                <a:cs typeface="Arial" pitchFamily="34" charset="0"/>
              </a:rPr>
              <a:t>Nujumuddin</a:t>
            </a:r>
            <a:r>
              <a:rPr lang="en-US" sz="800" dirty="0">
                <a:solidFill>
                  <a:srgbClr val="373739"/>
                </a:solidFill>
                <a:latin typeface="Arial" pitchFamily="34" charset="0"/>
                <a:cs typeface="Arial" pitchFamily="34" charset="0"/>
              </a:rPr>
              <a:t> Mohamad </a:t>
            </a:r>
            <a:r>
              <a:rPr lang="en-US" sz="800" dirty="0" err="1">
                <a:solidFill>
                  <a:srgbClr val="373739"/>
                </a:solidFill>
                <a:latin typeface="Arial" pitchFamily="34" charset="0"/>
                <a:cs typeface="Arial" pitchFamily="34" charset="0"/>
              </a:rPr>
              <a:t>Yaman</a:t>
            </a:r>
            <a:r>
              <a:rPr lang="en-US" sz="800" dirty="0">
                <a:solidFill>
                  <a:srgbClr val="373739"/>
                </a:solidFill>
                <a:latin typeface="Arial" pitchFamily="34" charset="0"/>
                <a:cs typeface="Arial" pitchFamily="34" charset="0"/>
              </a:rPr>
              <a:t>/</a:t>
            </a:r>
            <a:r>
              <a:rPr lang="en-US" sz="800" dirty="0" err="1">
                <a:solidFill>
                  <a:srgbClr val="373739"/>
                </a:solidFill>
                <a:latin typeface="Arial" pitchFamily="34" charset="0"/>
                <a:cs typeface="Arial" pitchFamily="34" charset="0"/>
              </a:rPr>
              <a:t>EyeEm</a:t>
            </a:r>
            <a:r>
              <a:rPr lang="en-US" sz="800" dirty="0">
                <a:solidFill>
                  <a:srgbClr val="373739"/>
                </a:solidFill>
                <a:latin typeface="Arial" pitchFamily="34" charset="0"/>
                <a:cs typeface="Arial" pitchFamily="34" charset="0"/>
              </a:rPr>
              <a:t>/Getty Images</a:t>
            </a:r>
          </a:p>
        </p:txBody>
      </p:sp>
    </p:spTree>
    <p:extLst>
      <p:ext uri="{BB962C8B-B14F-4D97-AF65-F5344CB8AC3E}">
        <p14:creationId xmlns:p14="http://schemas.microsoft.com/office/powerpoint/2010/main" val="2225201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Educational subjects 16x9">
  <a:themeElements>
    <a:clrScheme name="Custom 2">
      <a:dk1>
        <a:srgbClr val="4196D7"/>
      </a:dk1>
      <a:lt1>
        <a:srgbClr val="6E6E71"/>
      </a:lt1>
      <a:dk2>
        <a:srgbClr val="3C9FAE"/>
      </a:dk2>
      <a:lt2>
        <a:srgbClr val="7A174E"/>
      </a:lt2>
      <a:accent1>
        <a:srgbClr val="EAE62A"/>
      </a:accent1>
      <a:accent2>
        <a:srgbClr val="F05123"/>
      </a:accent2>
      <a:accent3>
        <a:srgbClr val="418AC9"/>
      </a:accent3>
      <a:accent4>
        <a:srgbClr val="B7B7B7"/>
      </a:accent4>
      <a:accent5>
        <a:srgbClr val="00B18A"/>
      </a:accent5>
      <a:accent6>
        <a:srgbClr val="7BABBF"/>
      </a:accent6>
      <a:hlink>
        <a:srgbClr val="004B91"/>
      </a:hlink>
      <a:folHlink>
        <a:srgbClr val="5C284B"/>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27.potx" id="{6B18C398-4F76-4BDC-B8A4-D02A96E0AA82}" vid="{FBF1AC64-E511-41D2-AA23-0E693E79CD77}"/>
    </a:ext>
  </a:extLst>
</a:theme>
</file>

<file path=ppt/theme/theme2.xml><?xml version="1.0" encoding="utf-8"?>
<a:theme xmlns:a="http://schemas.openxmlformats.org/drawingml/2006/main" name="1_Educational subjects 16x9">
  <a:themeElements>
    <a:clrScheme name="Custom 2">
      <a:dk1>
        <a:srgbClr val="4196D7"/>
      </a:dk1>
      <a:lt1>
        <a:srgbClr val="6E6E71"/>
      </a:lt1>
      <a:dk2>
        <a:srgbClr val="3C9FAE"/>
      </a:dk2>
      <a:lt2>
        <a:srgbClr val="7A174E"/>
      </a:lt2>
      <a:accent1>
        <a:srgbClr val="EAE62A"/>
      </a:accent1>
      <a:accent2>
        <a:srgbClr val="F05123"/>
      </a:accent2>
      <a:accent3>
        <a:srgbClr val="418AC9"/>
      </a:accent3>
      <a:accent4>
        <a:srgbClr val="B7B7B7"/>
      </a:accent4>
      <a:accent5>
        <a:srgbClr val="00B18A"/>
      </a:accent5>
      <a:accent6>
        <a:srgbClr val="7BABBF"/>
      </a:accent6>
      <a:hlink>
        <a:srgbClr val="004B91"/>
      </a:hlink>
      <a:folHlink>
        <a:srgbClr val="5C284B"/>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27.potx" id="{6B18C398-4F76-4BDC-B8A4-D02A96E0AA82}" vid="{FBF1AC64-E511-41D2-AA23-0E693E79CD77}"/>
    </a:ext>
  </a:extLst>
</a:theme>
</file>

<file path=ppt/theme/theme3.xml><?xml version="1.0" encoding="utf-8"?>
<a:theme xmlns:a="http://schemas.openxmlformats.org/drawingml/2006/main" name="Educational subjects 16x9">
  <a:themeElements>
    <a:clrScheme name="Custom 2">
      <a:dk1>
        <a:srgbClr val="4196D7"/>
      </a:dk1>
      <a:lt1>
        <a:srgbClr val="6E6E71"/>
      </a:lt1>
      <a:dk2>
        <a:srgbClr val="3C9FAE"/>
      </a:dk2>
      <a:lt2>
        <a:srgbClr val="7A174E"/>
      </a:lt2>
      <a:accent1>
        <a:srgbClr val="EAE62A"/>
      </a:accent1>
      <a:accent2>
        <a:srgbClr val="F05123"/>
      </a:accent2>
      <a:accent3>
        <a:srgbClr val="418AC9"/>
      </a:accent3>
      <a:accent4>
        <a:srgbClr val="B7B7B7"/>
      </a:accent4>
      <a:accent5>
        <a:srgbClr val="00B18A"/>
      </a:accent5>
      <a:accent6>
        <a:srgbClr val="7BABBF"/>
      </a:accent6>
      <a:hlink>
        <a:srgbClr val="004B91"/>
      </a:hlink>
      <a:folHlink>
        <a:srgbClr val="5C284B"/>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27.potx" id="{6B18C398-4F76-4BDC-B8A4-D02A96E0AA82}" vid="{FBF1AC64-E511-41D2-AA23-0E693E79CD7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TotalTime>
  <Words>11022</Words>
  <Application>Microsoft Macintosh PowerPoint</Application>
  <PresentationFormat>On-screen Show (4:3)</PresentationFormat>
  <Paragraphs>1256</Paragraphs>
  <Slides>49</Slides>
  <Notes>49</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49</vt:i4>
      </vt:variant>
    </vt:vector>
  </HeadingPairs>
  <TitlesOfParts>
    <vt:vector size="61" baseType="lpstr">
      <vt:lpstr>Arial</vt:lpstr>
      <vt:lpstr>Calibri</vt:lpstr>
      <vt:lpstr>Corbel</vt:lpstr>
      <vt:lpstr>Courier New</vt:lpstr>
      <vt:lpstr>Gill Sans MT</vt:lpstr>
      <vt:lpstr>Minion Pro</vt:lpstr>
      <vt:lpstr>Montserrat ExtraBold</vt:lpstr>
      <vt:lpstr>Wingdings</vt:lpstr>
      <vt:lpstr>2_Educational subjects 16x9</vt:lpstr>
      <vt:lpstr>1_Educational subjects 16x9</vt:lpstr>
      <vt:lpstr>Educational subjects 16x9</vt:lpstr>
      <vt:lpstr>Office Theme</vt:lpstr>
      <vt:lpstr>PowerPoint Presentation</vt:lpstr>
      <vt:lpstr>Lesson Objectives</vt:lpstr>
      <vt:lpstr>Introduction</vt:lpstr>
      <vt:lpstr>Measuring Fundal Height for Viability</vt:lpstr>
      <vt:lpstr>GTPAL</vt:lpstr>
      <vt:lpstr>High-Risk Deliveries</vt:lpstr>
      <vt:lpstr>OB Complications</vt:lpstr>
      <vt:lpstr> Abnormal Presentations (1 of 2)</vt:lpstr>
      <vt:lpstr>Abnormal Presentations (2 of 2)</vt:lpstr>
      <vt:lpstr>Case Study 1</vt:lpstr>
      <vt:lpstr>Initial Observations</vt:lpstr>
      <vt:lpstr>PowerPoint Presentation</vt:lpstr>
      <vt:lpstr>Discussion</vt:lpstr>
      <vt:lpstr>Stages of Labor</vt:lpstr>
      <vt:lpstr>Post Delivery Care for Mother</vt:lpstr>
      <vt:lpstr>Detailed Assessment</vt:lpstr>
      <vt:lpstr>Detailed Assessment</vt:lpstr>
      <vt:lpstr>Vital Signs</vt:lpstr>
      <vt:lpstr>Detailed Assessment </vt:lpstr>
      <vt:lpstr>Case Progression</vt:lpstr>
      <vt:lpstr>  Newborn Care (1 of 2)  </vt:lpstr>
      <vt:lpstr>  Newborn Care (2 of 2) </vt:lpstr>
      <vt:lpstr>PowerPoint Presentation</vt:lpstr>
      <vt:lpstr>Quick vs. Not Quick with Newborns</vt:lpstr>
      <vt:lpstr>Newborn Resuscitation</vt:lpstr>
      <vt:lpstr>Initial Assessment</vt:lpstr>
      <vt:lpstr>Primary Survey: Newborn Infant</vt:lpstr>
      <vt:lpstr>Newborn Vital Signs</vt:lpstr>
      <vt:lpstr>Meconium Delivery</vt:lpstr>
      <vt:lpstr>Treatment</vt:lpstr>
      <vt:lpstr>Ongoing Management</vt:lpstr>
      <vt:lpstr>Case Wrap-Up</vt:lpstr>
      <vt:lpstr>PowerPoint Presentation</vt:lpstr>
      <vt:lpstr>Congenital Heart Defects: Infant Presentation</vt:lpstr>
      <vt:lpstr>Case Study 2</vt:lpstr>
      <vt:lpstr>Initial Observations</vt:lpstr>
      <vt:lpstr>Primary Survey</vt:lpstr>
      <vt:lpstr>Discussion</vt:lpstr>
      <vt:lpstr>Tetralogy of Fallot</vt:lpstr>
      <vt:lpstr>Hypercyanotic Spells</vt:lpstr>
      <vt:lpstr> Detailed Assessment </vt:lpstr>
      <vt:lpstr> Detailed Assessment </vt:lpstr>
      <vt:lpstr>Vital Signs</vt:lpstr>
      <vt:lpstr>Detailed Assessment </vt:lpstr>
      <vt:lpstr>Treatments</vt:lpstr>
      <vt:lpstr>Ongoing Management</vt:lpstr>
      <vt:lpstr>Case Wrap-Up</vt:lpstr>
      <vt:lpstr>Lesson Wrap-Up</vt:lpstr>
      <vt:lpstr>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91637</dc:creator>
  <cp:lastModifiedBy>Madelene Nieman</cp:lastModifiedBy>
  <cp:revision>74</cp:revision>
  <dcterms:modified xsi:type="dcterms:W3CDTF">2021-10-05T14:27:43Z</dcterms:modified>
</cp:coreProperties>
</file>