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81" r:id="rId2"/>
  </p:sldMasterIdLst>
  <p:notesMasterIdLst>
    <p:notesMasterId r:id="rId43"/>
  </p:notesMasterIdLst>
  <p:sldIdLst>
    <p:sldId id="382" r:id="rId3"/>
    <p:sldId id="261" r:id="rId4"/>
    <p:sldId id="378" r:id="rId5"/>
    <p:sldId id="376" r:id="rId6"/>
    <p:sldId id="379" r:id="rId7"/>
    <p:sldId id="364" r:id="rId8"/>
    <p:sldId id="262" r:id="rId9"/>
    <p:sldId id="383" r:id="rId10"/>
    <p:sldId id="365" r:id="rId11"/>
    <p:sldId id="381" r:id="rId12"/>
    <p:sldId id="366" r:id="rId13"/>
    <p:sldId id="263" r:id="rId14"/>
    <p:sldId id="341" r:id="rId15"/>
    <p:sldId id="367" r:id="rId16"/>
    <p:sldId id="320" r:id="rId17"/>
    <p:sldId id="290" r:id="rId18"/>
    <p:sldId id="291" r:id="rId19"/>
    <p:sldId id="377" r:id="rId20"/>
    <p:sldId id="370" r:id="rId21"/>
    <p:sldId id="294" r:id="rId22"/>
    <p:sldId id="295" r:id="rId23"/>
    <p:sldId id="345" r:id="rId24"/>
    <p:sldId id="324" r:id="rId25"/>
    <p:sldId id="301" r:id="rId26"/>
    <p:sldId id="302" r:id="rId27"/>
    <p:sldId id="303" r:id="rId28"/>
    <p:sldId id="346" r:id="rId29"/>
    <p:sldId id="348" r:id="rId30"/>
    <p:sldId id="350" r:id="rId31"/>
    <p:sldId id="354" r:id="rId32"/>
    <p:sldId id="355" r:id="rId33"/>
    <p:sldId id="347" r:id="rId34"/>
    <p:sldId id="356" r:id="rId35"/>
    <p:sldId id="373" r:id="rId36"/>
    <p:sldId id="375" r:id="rId37"/>
    <p:sldId id="358" r:id="rId38"/>
    <p:sldId id="360" r:id="rId39"/>
    <p:sldId id="361" r:id="rId40"/>
    <p:sldId id="259" r:id="rId41"/>
    <p:sldId id="36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RC" initials="JRC" lastIdx="13" clrIdx="6">
    <p:extLst>
      <p:ext uri="{19B8F6BF-5375-455C-9EA6-DF929625EA0E}">
        <p15:presenceInfo xmlns:p15="http://schemas.microsoft.com/office/powerpoint/2012/main" userId="JRC" providerId="None"/>
      </p:ext>
    </p:extLst>
  </p:cmAuthor>
  <p:cmAuthor id="1" name="kyle vaught" initials="kv" lastIdx="67" clrIdx="0">
    <p:extLst>
      <p:ext uri="{19B8F6BF-5375-455C-9EA6-DF929625EA0E}">
        <p15:presenceInfo xmlns:p15="http://schemas.microsoft.com/office/powerpoint/2012/main" userId="148ee642fe9eb1f4" providerId="Windows Live"/>
      </p:ext>
    </p:extLst>
  </p:cmAuthor>
  <p:cmAuthor id="8" name="S4C" initials="Q" lastIdx="0" clrIdx="7"/>
  <p:cmAuthor id="2" name="John Phelps" initials="JP" lastIdx="51" clrIdx="1">
    <p:extLst>
      <p:ext uri="{19B8F6BF-5375-455C-9EA6-DF929625EA0E}">
        <p15:presenceInfo xmlns:p15="http://schemas.microsoft.com/office/powerpoint/2012/main" userId="3f065e3f0381894b" providerId="Windows Live"/>
      </p:ext>
    </p:extLst>
  </p:cmAuthor>
  <p:cmAuthor id="9" name="Catherine Grainger" initials="CG" lastIdx="7" clrIdx="8">
    <p:extLst>
      <p:ext uri="{19B8F6BF-5375-455C-9EA6-DF929625EA0E}">
        <p15:presenceInfo xmlns:p15="http://schemas.microsoft.com/office/powerpoint/2012/main" userId="Catherine Grainger" providerId="None"/>
      </p:ext>
    </p:extLst>
  </p:cmAuthor>
  <p:cmAuthor id="3" name="Dietrich, Ann" initials="DA" lastIdx="11" clrIdx="2">
    <p:extLst>
      <p:ext uri="{19B8F6BF-5375-455C-9EA6-DF929625EA0E}">
        <p15:presenceInfo xmlns:p15="http://schemas.microsoft.com/office/powerpoint/2012/main" userId="S::dietrica@ohio.edu::5a6fdede-001d-4e26-bfbc-19265bbad2de" providerId="AD"/>
      </p:ext>
    </p:extLst>
  </p:cmAuthor>
  <p:cmAuthor id="4" name="Nancy Hoffmann" initials="NH" lastIdx="57" clrIdx="3">
    <p:extLst>
      <p:ext uri="{19B8F6BF-5375-455C-9EA6-DF929625EA0E}">
        <p15:presenceInfo xmlns:p15="http://schemas.microsoft.com/office/powerpoint/2012/main" userId="d63ea009cb74ca7a" providerId="Windows Live"/>
      </p:ext>
    </p:extLst>
  </p:cmAuthor>
  <p:cmAuthor id="5" name="HEMA" initials="H" lastIdx="16" clrIdx="4">
    <p:extLst>
      <p:ext uri="{19B8F6BF-5375-455C-9EA6-DF929625EA0E}">
        <p15:presenceInfo xmlns:p15="http://schemas.microsoft.com/office/powerpoint/2012/main" userId="HEMA" providerId="None"/>
      </p:ext>
    </p:extLst>
  </p:cmAuthor>
  <p:cmAuthor id="6" name="Heather Ehlers" initials="HE" lastIdx="94" clrIdx="5">
    <p:extLst>
      <p:ext uri="{19B8F6BF-5375-455C-9EA6-DF929625EA0E}">
        <p15:presenceInfo xmlns:p15="http://schemas.microsoft.com/office/powerpoint/2012/main" userId="812a143a31faa2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03" autoAdjust="0"/>
    <p:restoredTop sz="94830" autoAdjust="0"/>
  </p:normalViewPr>
  <p:slideViewPr>
    <p:cSldViewPr snapToGrid="0">
      <p:cViewPr varScale="1">
        <p:scale>
          <a:sx n="117" d="100"/>
          <a:sy n="117" d="100"/>
        </p:scale>
        <p:origin x="1584" y="168"/>
      </p:cViewPr>
      <p:guideLst>
        <p:guide orient="horz" pos="2160"/>
        <p:guide pos="2880"/>
      </p:guideLst>
    </p:cSldViewPr>
  </p:slideViewPr>
  <p:outlineViewPr>
    <p:cViewPr>
      <p:scale>
        <a:sx n="33" d="100"/>
        <a:sy n="33" d="100"/>
      </p:scale>
      <p:origin x="0" y="-15453"/>
    </p:cViewPr>
  </p:outlineViewPr>
  <p:notesTextViewPr>
    <p:cViewPr>
      <p:scale>
        <a:sx n="75" d="100"/>
        <a:sy n="75" d="100"/>
      </p:scale>
      <p:origin x="0" y="0"/>
    </p:cViewPr>
  </p:notesTextViewPr>
  <p:notesViewPr>
    <p:cSldViewPr snapToGrid="0">
      <p:cViewPr varScale="1">
        <p:scale>
          <a:sx n="66" d="100"/>
          <a:sy n="66" d="100"/>
        </p:scale>
        <p:origin x="2467" y="45"/>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D33C4-FBDF-44B9-A303-F6E696DEA1EC}" type="datetimeFigureOut">
              <a:rPr lang="en-US" smtClean="0"/>
              <a:t>10/5/21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59FCF-0482-4CDE-9C27-99B85DB8FEBD}" type="slidenum">
              <a:rPr lang="en-US" smtClean="0"/>
              <a:t>‹#›</a:t>
            </a:fld>
            <a:endParaRPr lang="en-US" dirty="0"/>
          </a:p>
        </p:txBody>
      </p:sp>
    </p:spTree>
    <p:extLst>
      <p:ext uri="{BB962C8B-B14F-4D97-AF65-F5344CB8AC3E}">
        <p14:creationId xmlns:p14="http://schemas.microsoft.com/office/powerpoint/2010/main" val="859156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35525" y="4591050"/>
            <a:ext cx="16529050" cy="1239678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lv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dirty="0">
                <a:ea typeface="+mn-ea"/>
              </a:rPr>
              <a:t>Welcome to Lesson 5: Medical Emergencies in Pediatrics.</a:t>
            </a:r>
          </a:p>
          <a:p>
            <a:pPr marL="0" lv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1CFC7564-24E2-4B82-A943-D8ADDB6D025F}" type="slidenum">
              <a:rPr lang="en-US" smtClean="0"/>
              <a:t>1</a:t>
            </a:fld>
            <a:endParaRPr lang="en-US" dirty="0"/>
          </a:p>
        </p:txBody>
      </p:sp>
    </p:spTree>
    <p:extLst>
      <p:ext uri="{BB962C8B-B14F-4D97-AF65-F5344CB8AC3E}">
        <p14:creationId xmlns:p14="http://schemas.microsoft.com/office/powerpoint/2010/main" val="3466353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the</a:t>
            </a:r>
            <a:r>
              <a:rPr lang="en-US" b="0" baseline="0" dirty="0"/>
              <a:t> learning objectives and the importance of thoroughly understanding each one. </a:t>
            </a:r>
            <a:endParaRPr lang="en-US" b="0" dirty="0">
              <a:latin typeface="Arial" charset="0"/>
            </a:endParaRPr>
          </a:p>
          <a:p>
            <a:pPr marL="628650" lvl="1" indent="-171450" eaLnBrk="1" hangingPunct="1">
              <a:spcBef>
                <a:spcPct val="0"/>
              </a:spcBef>
              <a:buFont typeface="Arial" panose="020B0604020202020204" pitchFamily="34" charset="0"/>
              <a:buChar char="•"/>
            </a:pPr>
            <a:r>
              <a:rPr lang="en-US" b="0" dirty="0"/>
              <a:t>Discuss management of pediatric medical emergencies.</a:t>
            </a:r>
          </a:p>
          <a:p>
            <a:pPr marL="628650" lvl="1" indent="-171450" eaLnBrk="1" hangingPunct="1">
              <a:spcBef>
                <a:spcPct val="0"/>
              </a:spcBef>
              <a:buFont typeface="Arial" panose="020B0604020202020204" pitchFamily="34" charset="0"/>
              <a:buChar char="•"/>
            </a:pPr>
            <a:r>
              <a:rPr lang="en-US" b="0" dirty="0"/>
              <a:t>Differentiate between medical emergencies in pediatrics.</a:t>
            </a:r>
          </a:p>
          <a:p>
            <a:pPr marL="628650" lvl="1" indent="-171450" eaLnBrk="1" hangingPunct="1">
              <a:spcBef>
                <a:spcPct val="0"/>
              </a:spcBef>
              <a:buFont typeface="Arial" panose="020B0604020202020204" pitchFamily="34" charset="0"/>
              <a:buChar char="•"/>
            </a:pPr>
            <a:r>
              <a:rPr lang="en-US" b="0" dirty="0"/>
              <a:t>Discuss management of pediatric patients with medical emergencies using the pediatric assessment triangle and XABCDE.</a:t>
            </a:r>
          </a:p>
          <a:p>
            <a:pPr marL="628650" lvl="1" indent="-171450" eaLnBrk="1" hangingPunct="1">
              <a:spcBef>
                <a:spcPct val="0"/>
              </a:spcBef>
              <a:buFont typeface="Arial" panose="020B0604020202020204" pitchFamily="34" charset="0"/>
              <a:buChar char="•"/>
            </a:pPr>
            <a:r>
              <a:rPr lang="en-US" b="0" dirty="0"/>
              <a:t>Discuss the assessment and management of pain in the pediatric patient, along with the impact that untreated pain has on them. </a:t>
            </a:r>
          </a:p>
          <a:p>
            <a:pPr marL="1371600" lvl="2" indent="-284163">
              <a:spcBef>
                <a:spcPts val="600"/>
              </a:spcBef>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2</a:t>
            </a:fld>
            <a:endParaRPr lang="en-US" dirty="0"/>
          </a:p>
        </p:txBody>
      </p:sp>
    </p:spTree>
    <p:extLst>
      <p:ext uri="{BB962C8B-B14F-4D97-AF65-F5344CB8AC3E}">
        <p14:creationId xmlns:p14="http://schemas.microsoft.com/office/powerpoint/2010/main" val="1767540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r>
              <a:rPr lang="en-US" b="0" dirty="0"/>
              <a:t>Expand on the following points:</a:t>
            </a:r>
          </a:p>
          <a:p>
            <a:pPr marL="171450" indent="-171450">
              <a:buFont typeface="Arial" panose="020B0604020202020204" pitchFamily="34" charset="0"/>
              <a:buChar char="•"/>
            </a:pPr>
            <a:r>
              <a:rPr lang="en-US" b="0" dirty="0"/>
              <a:t>In 2015, 17% of all children in the U.S. pursued emergency care at least once.</a:t>
            </a:r>
          </a:p>
          <a:p>
            <a:pPr marL="628650" lvl="1" indent="-171450">
              <a:buFont typeface="Arial" panose="020B0604020202020204" pitchFamily="34" charset="0"/>
              <a:buChar char="•"/>
            </a:pPr>
            <a:r>
              <a:rPr lang="en-US" b="0" dirty="0"/>
              <a:t>This translates to a rate of roughly 383 per 1000 children visiting the ED per year.</a:t>
            </a:r>
          </a:p>
          <a:p>
            <a:pPr marL="1085850" lvl="2" indent="-171450">
              <a:buFont typeface="Arial" panose="020B0604020202020204" pitchFamily="34" charset="0"/>
              <a:buChar char="•"/>
            </a:pPr>
            <a:r>
              <a:rPr lang="en-US" b="0" dirty="0"/>
              <a:t>Approximately 97% were </a:t>
            </a:r>
            <a:r>
              <a:rPr lang="en-US" dirty="0"/>
              <a:t>treated and discharged from the ED.</a:t>
            </a:r>
          </a:p>
          <a:p>
            <a:pPr marL="171450" lvl="0" indent="-171450">
              <a:buFont typeface="Arial" panose="020B0604020202020204" pitchFamily="34" charset="0"/>
              <a:buChar char="•"/>
            </a:pPr>
            <a:r>
              <a:rPr lang="en-US" dirty="0"/>
              <a:t>Respiratory disorders, injury</a:t>
            </a:r>
            <a:r>
              <a:rPr lang="en-US" b="1" dirty="0"/>
              <a:t>, </a:t>
            </a:r>
            <a:r>
              <a:rPr lang="en-US" b="0" dirty="0"/>
              <a:t>and poisoning were the most common reasons for pediatric ED visits in 2015. </a:t>
            </a:r>
          </a:p>
          <a:p>
            <a:pPr marL="628650" lvl="1" indent="-171450">
              <a:buFont typeface="Arial" panose="020B0604020202020204" pitchFamily="34" charset="0"/>
              <a:buChar char="•"/>
            </a:pPr>
            <a:r>
              <a:rPr lang="en-US" b="0" dirty="0"/>
              <a:t>Respiratory illness, which we covered in Lesson 2, and seizures are the most common prehospital medical emergencies.</a:t>
            </a:r>
          </a:p>
          <a:p>
            <a:pPr marL="1085850" lvl="2" indent="-171450">
              <a:buFont typeface="Arial" panose="020B0604020202020204" pitchFamily="34" charset="0"/>
              <a:buChar char="•"/>
            </a:pPr>
            <a:r>
              <a:rPr lang="en-US" b="0" dirty="0"/>
              <a:t>Upper respiratory disease is the most common diagnosis. </a:t>
            </a:r>
          </a:p>
          <a:p>
            <a:pPr marL="171450" lvl="0" indent="-171450">
              <a:buFont typeface="Arial" panose="020B0604020202020204" pitchFamily="34" charset="0"/>
              <a:buChar char="•"/>
            </a:pPr>
            <a:r>
              <a:rPr lang="en-US" b="0" dirty="0"/>
              <a:t>Fever is common, but typically is not an emergency.</a:t>
            </a:r>
          </a:p>
          <a:p>
            <a:pPr marL="628650" lvl="1" indent="-171450">
              <a:buFont typeface="Arial" panose="020B0604020202020204" pitchFamily="34" charset="0"/>
              <a:buChar char="•"/>
            </a:pPr>
            <a:r>
              <a:rPr lang="en-US" b="0" dirty="0"/>
              <a:t>However, it may be a sign of an underlying illness.</a:t>
            </a:r>
          </a:p>
          <a:p>
            <a:pPr marL="171450" indent="-171450">
              <a:buFont typeface="Arial" panose="020B0604020202020204" pitchFamily="34" charset="0"/>
              <a:buChar char="•"/>
            </a:pPr>
            <a:r>
              <a:rPr lang="en-US" b="0" dirty="0"/>
              <a:t>Infants and children younger than 5 years of age accounted for more than 40% of the pediatric ED visits in the U.S. in 2015.</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59FCF-0482-4CDE-9C27-99B85DB8FEBD}" type="slidenum">
              <a:rPr lang="en-US" smtClean="0"/>
              <a:t>3</a:t>
            </a:fld>
            <a:endParaRPr lang="en-US" dirty="0"/>
          </a:p>
        </p:txBody>
      </p:sp>
    </p:spTree>
    <p:extLst>
      <p:ext uri="{BB962C8B-B14F-4D97-AF65-F5344CB8AC3E}">
        <p14:creationId xmlns:p14="http://schemas.microsoft.com/office/powerpoint/2010/main" val="3231530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r>
              <a:rPr lang="en-US" b="0" dirty="0"/>
              <a:t>Expand on the following points:</a:t>
            </a:r>
          </a:p>
          <a:p>
            <a:pPr marL="171450" indent="-171450">
              <a:buFont typeface="Arial" panose="020B0604020202020204" pitchFamily="34" charset="0"/>
              <a:buChar char="•"/>
            </a:pPr>
            <a:r>
              <a:rPr lang="en-US" b="0" dirty="0"/>
              <a:t>Altered mental status (AMS) in pediatrics is an indicator of a serious or potentially life-threatening medical emergency.</a:t>
            </a:r>
          </a:p>
          <a:p>
            <a:pPr marL="171450" lvl="0" indent="-171450">
              <a:buFont typeface="Arial" panose="020B0604020202020204" pitchFamily="34" charset="0"/>
              <a:buChar char="•"/>
            </a:pPr>
            <a:r>
              <a:rPr lang="en-US" b="0" dirty="0"/>
              <a:t>Many disorders can lead to altered mental status, including m</a:t>
            </a:r>
            <a:r>
              <a:rPr lang="en-US" b="0" dirty="0">
                <a:latin typeface="Times New Roman" panose="02020603050405020304" pitchFamily="18" charset="0"/>
                <a:ea typeface="Times New Roman" panose="02020603050405020304" pitchFamily="18" charset="0"/>
              </a:rPr>
              <a:t>etabolic problems, infectious diseases, intracranial structural abnormalities, trauma, hypoxia, and poisonings.</a:t>
            </a:r>
          </a:p>
          <a:p>
            <a:pPr marL="628650" lvl="1" indent="-171450">
              <a:buFont typeface="Arial" panose="020B0604020202020204" pitchFamily="34" charset="0"/>
              <a:buChar char="•"/>
            </a:pPr>
            <a:r>
              <a:rPr lang="en-US" b="0" dirty="0"/>
              <a:t>Endocrine disorders represent a common pediatric emergency involving AMS—in particular, hypoglycemia is a common cause of pediatric AMS.</a:t>
            </a:r>
          </a:p>
          <a:p>
            <a:pPr marL="1085850" lvl="2" indent="-171450">
              <a:buFont typeface="Arial" panose="020B0604020202020204" pitchFamily="34" charset="0"/>
              <a:buChar char="•"/>
            </a:pPr>
            <a:r>
              <a:rPr lang="en-US" b="0" dirty="0"/>
              <a:t>A child with diabetes may have taken too much insulin, experienced excessive exertion, </a:t>
            </a:r>
            <a:r>
              <a:rPr lang="en-US" b="0" dirty="0">
                <a:solidFill>
                  <a:srgbClr val="FF0000"/>
                </a:solidFill>
              </a:rPr>
              <a:t>vomited after taking insulin</a:t>
            </a:r>
            <a:r>
              <a:rPr lang="en-US" b="0" dirty="0"/>
              <a:t>, or skipped a meal.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mnemonic AEIOUTIPS may be used for remembering and identifying causes of altered mental status: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Alcohol, </a:t>
            </a:r>
            <a:r>
              <a:rPr lang="en-US" b="1" dirty="0"/>
              <a:t>epilepsy/endocrine</a:t>
            </a:r>
            <a:r>
              <a:rPr lang="en-US" dirty="0"/>
              <a:t>, insulin/</a:t>
            </a:r>
            <a:r>
              <a:rPr lang="en-US" b="1" dirty="0"/>
              <a:t>intussusception/intoxication</a:t>
            </a:r>
            <a:r>
              <a:rPr lang="en-US" dirty="0"/>
              <a:t>, oxygen, uremia, </a:t>
            </a:r>
            <a:r>
              <a:rPr lang="en-US" b="1" dirty="0"/>
              <a:t>trauma</a:t>
            </a:r>
            <a:r>
              <a:rPr lang="en-US" dirty="0"/>
              <a:t>/temperature/tumors, </a:t>
            </a:r>
            <a:r>
              <a:rPr lang="en-US" b="1" dirty="0"/>
              <a:t>infection</a:t>
            </a:r>
            <a:r>
              <a:rPr lang="en-US" dirty="0"/>
              <a:t>, psychiatric, </a:t>
            </a:r>
            <a:r>
              <a:rPr lang="en-US" b="0" dirty="0"/>
              <a:t>stroke.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Of these, epilepsy/endocrine issues, intussusception/intoxication, trauma, and infection should be of highest consideration in pediatric patients.</a:t>
            </a:r>
          </a:p>
          <a:p>
            <a:pPr marL="171450" indent="-171450">
              <a:buFont typeface="Arial" panose="020B0604020202020204" pitchFamily="34" charset="0"/>
              <a:buChar char="•"/>
            </a:pPr>
            <a:r>
              <a:rPr lang="en-US" b="0" dirty="0"/>
              <a:t>GCS is a commonly used tool to assess AMS in trauma patients, but it is not intended for use in the medical population. </a:t>
            </a:r>
          </a:p>
          <a:p>
            <a:pPr marL="171450" lvl="0" indent="-171450">
              <a:buFont typeface="Arial" panose="020B0604020202020204" pitchFamily="34" charset="0"/>
              <a:buChar char="•"/>
            </a:pPr>
            <a:r>
              <a:rPr lang="en-US" b="0" dirty="0"/>
              <a:t>AVPU is an additional tool used for assessing mental status that can be quickly used in the field.</a:t>
            </a:r>
          </a:p>
          <a:p>
            <a:pPr marL="628650" lvl="1" indent="-171450">
              <a:buFont typeface="Arial" panose="020B0604020202020204" pitchFamily="34" charset="0"/>
              <a:buChar char="•"/>
            </a:pPr>
            <a:r>
              <a:rPr lang="en-US" b="0" dirty="0"/>
              <a:t>It stands for “alert/awake, verbal, painful, unresponsive” and refers to the patient’s response to a stimulus.</a:t>
            </a:r>
          </a:p>
          <a:p>
            <a:pPr marL="171450" lvl="0" indent="-171450">
              <a:buFont typeface="Arial" panose="020B0604020202020204" pitchFamily="34" charset="0"/>
              <a:buChar char="•"/>
            </a:pPr>
            <a:r>
              <a:rPr lang="en-US" b="0" dirty="0"/>
              <a:t>Other tools include family reports of changes in behavior, especially in special needs children. Ask the family/caregiver, “Is the child’s behavior abnormal?” This is an important component of family-centered care. Family members or other trusted caregivers can better recognize moderate alterations in mental status.  </a:t>
            </a:r>
          </a:p>
          <a:p>
            <a:pPr marL="171450" indent="-171450">
              <a:buFont typeface="Arial" panose="020B0604020202020204" pitchFamily="34" charset="0"/>
              <a:buChar char="•"/>
            </a:pPr>
            <a:r>
              <a:rPr lang="en-US" b="0" dirty="0"/>
              <a:t>Participant engagement:</a:t>
            </a:r>
          </a:p>
          <a:p>
            <a:pPr marL="628650" lvl="1" indent="-171450">
              <a:buFont typeface="Arial" panose="020B0604020202020204" pitchFamily="34" charset="0"/>
              <a:buChar char="•"/>
            </a:pPr>
            <a:r>
              <a:rPr lang="en-US" b="0" dirty="0"/>
              <a:t>Discuss the tools used in your region for assessing altered mental status.</a:t>
            </a:r>
          </a:p>
          <a:p>
            <a:r>
              <a:rPr lang="en-US" b="0" dirty="0"/>
              <a:t>	</a:t>
            </a:r>
          </a:p>
        </p:txBody>
      </p:sp>
      <p:sp>
        <p:nvSpPr>
          <p:cNvPr id="4" name="Slide Number Placeholder 3"/>
          <p:cNvSpPr>
            <a:spLocks noGrp="1"/>
          </p:cNvSpPr>
          <p:nvPr>
            <p:ph type="sldNum" sz="quarter" idx="5"/>
          </p:nvPr>
        </p:nvSpPr>
        <p:spPr/>
        <p:txBody>
          <a:bodyPr/>
          <a:lstStyle/>
          <a:p>
            <a:fld id="{92259FCF-0482-4CDE-9C27-99B85DB8FEBD}" type="slidenum">
              <a:rPr lang="en-US" smtClean="0"/>
              <a:t>4</a:t>
            </a:fld>
            <a:endParaRPr lang="en-US" dirty="0"/>
          </a:p>
        </p:txBody>
      </p:sp>
    </p:spTree>
    <p:extLst>
      <p:ext uri="{BB962C8B-B14F-4D97-AF65-F5344CB8AC3E}">
        <p14:creationId xmlns:p14="http://schemas.microsoft.com/office/powerpoint/2010/main" val="3206224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a:t>
            </a:r>
            <a:r>
              <a:rPr kumimoji="0" lang="en-US" sz="1200" b="0" i="0" u="none" strike="noStrike" kern="1200" cap="none" spc="0" normalizeH="0" baseline="0" noProof="0" dirty="0">
                <a:ln>
                  <a:noFill/>
                </a:ln>
                <a:solidFill>
                  <a:prstClr val="black"/>
                </a:solidFill>
                <a:effectLst/>
                <a:uLnTx/>
                <a:uFillTx/>
                <a:latin typeface="+mn-lt"/>
                <a:ea typeface="+mn-ea"/>
                <a:cs typeface="+mn-cs"/>
              </a:rPr>
              <a:t>the signs and symptoms of hypoglycemia.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Hypoglycemia is a common cause of altered mental status in pediatric patients.</a:t>
            </a:r>
          </a:p>
          <a:p>
            <a:pPr marL="628650" lvl="1" indent="-171450">
              <a:buFont typeface="Arial" panose="020B0604020202020204" pitchFamily="34" charset="0"/>
              <a:buChar char="•"/>
            </a:pPr>
            <a:r>
              <a:rPr lang="en-US" b="0" dirty="0"/>
              <a:t>Adrenergic symptoms include tremor, pallor, rapid heart rate, palpitations, and diaphoresis.</a:t>
            </a:r>
          </a:p>
          <a:p>
            <a:pPr marL="628650" lvl="1" indent="-171450">
              <a:buFont typeface="Arial" panose="020B0604020202020204" pitchFamily="34" charset="0"/>
              <a:buChar char="•"/>
            </a:pPr>
            <a:r>
              <a:rPr lang="en-US" b="0" dirty="0"/>
              <a:t>Neuroglycopenic symptoms include fatigue, lethargy, headaches, behavior changes, drowsiness, unconsciousness, seizure, or coma. Symptom</a:t>
            </a:r>
            <a:r>
              <a:rPr lang="en-US" b="0" baseline="0" dirty="0"/>
              <a:t> severity</a:t>
            </a:r>
            <a:r>
              <a:rPr lang="en-US" b="0" dirty="0"/>
              <a:t> increases with the severity of hypoglycemia and resultant central nervous symptom energy deprivation. </a:t>
            </a:r>
          </a:p>
          <a:p>
            <a:pPr marL="628650" lvl="1" indent="-171450">
              <a:buFont typeface="Arial" panose="020B0604020202020204" pitchFamily="34" charset="0"/>
              <a:buChar char="•"/>
            </a:pPr>
            <a:r>
              <a:rPr lang="en-US" b="0" dirty="0"/>
              <a:t>Behavioral symptoms include irritability, agitation, erratic behavior, quietness, or tantrums; most common in young children.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2B2225B7-14D2-4B83-9463-E78E66ECF1B1}" type="slidenum">
              <a:rPr lang="en-US" smtClean="0"/>
              <a:t>5</a:t>
            </a:fld>
            <a:endParaRPr lang="en-US" dirty="0"/>
          </a:p>
        </p:txBody>
      </p:sp>
    </p:spTree>
    <p:extLst>
      <p:ext uri="{BB962C8B-B14F-4D97-AF65-F5344CB8AC3E}">
        <p14:creationId xmlns:p14="http://schemas.microsoft.com/office/powerpoint/2010/main" val="3343391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Mild or severe hypoglycemia is most commonly due to type 1 diabetes. </a:t>
            </a:r>
          </a:p>
          <a:p>
            <a:pPr marL="171450" indent="-171450">
              <a:buFont typeface="Arial" panose="020B0604020202020204" pitchFamily="34" charset="0"/>
              <a:buChar char="•"/>
            </a:pPr>
            <a:r>
              <a:rPr lang="en-US" b="0" dirty="0"/>
              <a:t>Children are also more prone to hypoglycemia during illness secondary to lower glycogen stores in the liver. </a:t>
            </a:r>
          </a:p>
          <a:p>
            <a:pPr marL="171450" indent="-171450">
              <a:buFont typeface="Arial" panose="020B0604020202020204" pitchFamily="34" charset="0"/>
              <a:buChar char="•"/>
            </a:pPr>
            <a:r>
              <a:rPr lang="en-US" b="0" dirty="0"/>
              <a:t>Additional causes of hypoglycemia include hyperinsulinemia; glucose-processing defects; hepatic glucose production diseases (maple syrup urine disease); hormonal abnormalities; toxins (salicylate ingestion); or certain illnesses (malaria).</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2B2225B7-14D2-4B83-9463-E78E66ECF1B1}" type="slidenum">
              <a:rPr lang="en-US" smtClean="0"/>
              <a:t>6</a:t>
            </a:fld>
            <a:endParaRPr lang="en-US" dirty="0"/>
          </a:p>
        </p:txBody>
      </p:sp>
    </p:spTree>
    <p:extLst>
      <p:ext uri="{BB962C8B-B14F-4D97-AF65-F5344CB8AC3E}">
        <p14:creationId xmlns:p14="http://schemas.microsoft.com/office/powerpoint/2010/main" val="81899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dirty="0"/>
              <a:t>General guidelines:</a:t>
            </a:r>
          </a:p>
          <a:p>
            <a:pPr marL="628650" lvl="1" indent="-171450">
              <a:buFont typeface="Arial" panose="020B0604020202020204" pitchFamily="34" charset="0"/>
              <a:buChar char="•"/>
            </a:pPr>
            <a:r>
              <a:rPr lang="en-US" b="0" dirty="0"/>
              <a:t>Mild: Less than 70 mg/dL, but more than 55 mg/dL.</a:t>
            </a:r>
          </a:p>
          <a:p>
            <a:pPr marL="628650" lvl="1" indent="-171450">
              <a:buFont typeface="Arial" panose="020B0604020202020204" pitchFamily="34" charset="0"/>
              <a:buChar char="•"/>
            </a:pPr>
            <a:r>
              <a:rPr lang="en-US" b="0" dirty="0"/>
              <a:t>Moderate: Between 35</a:t>
            </a:r>
            <a:r>
              <a:rPr lang="en-US" b="0" baseline="0" dirty="0"/>
              <a:t> to </a:t>
            </a:r>
            <a:r>
              <a:rPr lang="en-US" b="0" dirty="0"/>
              <a:t>40 mg/dL</a:t>
            </a:r>
            <a:r>
              <a:rPr lang="en-US" b="0" baseline="0" dirty="0"/>
              <a:t> </a:t>
            </a:r>
            <a:r>
              <a:rPr lang="en-US" b="0" dirty="0"/>
              <a:t>and 55 mg/dL.</a:t>
            </a:r>
          </a:p>
          <a:p>
            <a:pPr marL="628650" lvl="1" indent="-171450">
              <a:buFont typeface="Arial" panose="020B0604020202020204" pitchFamily="34" charset="0"/>
              <a:buChar char="•"/>
            </a:pPr>
            <a:r>
              <a:rPr lang="en-US" b="0" dirty="0"/>
              <a:t>However, these ranges are not fixed and may vary from patient to patient.</a:t>
            </a:r>
          </a:p>
          <a:p>
            <a:pPr marL="171450" indent="-171450">
              <a:buFont typeface="Arial" panose="020B0604020202020204" pitchFamily="34" charset="0"/>
              <a:buChar char="•"/>
            </a:pPr>
            <a:r>
              <a:rPr lang="en-US" dirty="0"/>
              <a:t>Discuss the management of mild/moderate hypoglycemia. </a:t>
            </a:r>
          </a:p>
          <a:p>
            <a:pPr marL="628650" lvl="1" indent="-171450">
              <a:buFont typeface="Arial" panose="020B0604020202020204" pitchFamily="34" charset="0"/>
              <a:buChar char="•"/>
            </a:pPr>
            <a:r>
              <a:rPr lang="en-US" b="0" dirty="0"/>
              <a:t>Pediatric patients with mild to moderate hypoglycemia can be treated with oral glucose if they are alert and able to swallow. </a:t>
            </a:r>
          </a:p>
          <a:p>
            <a:pPr marL="628650" lvl="1" indent="-171450">
              <a:buFont typeface="Arial" panose="020B0604020202020204" pitchFamily="34" charset="0"/>
              <a:buChar char="•"/>
            </a:pPr>
            <a:r>
              <a:rPr lang="en-US" b="0" dirty="0"/>
              <a:t>Oral glucose dosing:</a:t>
            </a:r>
          </a:p>
          <a:p>
            <a:pPr marL="1085850" lvl="2" indent="-171450">
              <a:buFont typeface="Arial" panose="020B0604020202020204" pitchFamily="34" charset="0"/>
              <a:buChar char="•"/>
            </a:pPr>
            <a:r>
              <a:rPr lang="en-US" b="0" dirty="0"/>
              <a:t>0.5</a:t>
            </a:r>
            <a:r>
              <a:rPr lang="en-US" sz="1200" dirty="0"/>
              <a:t>‒</a:t>
            </a:r>
            <a:r>
              <a:rPr lang="en-US" b="0" dirty="0"/>
              <a:t>1 g/kg when blood glucose is less than 60 mg/dL.</a:t>
            </a:r>
          </a:p>
          <a:p>
            <a:pPr marL="1085850" lvl="2" indent="-171450">
              <a:buFont typeface="Arial" panose="020B0604020202020204" pitchFamily="34" charset="0"/>
              <a:buChar char="•"/>
            </a:pPr>
            <a:r>
              <a:rPr lang="en-US" b="0" dirty="0"/>
              <a:t>15</a:t>
            </a:r>
            <a:r>
              <a:rPr lang="en-US" sz="1200" b="0" dirty="0"/>
              <a:t>‒</a:t>
            </a:r>
            <a:r>
              <a:rPr lang="en-US" b="0" dirty="0"/>
              <a:t>20 g when blood glucose is less than 70 mg/dL.</a:t>
            </a:r>
          </a:p>
          <a:p>
            <a:pPr marL="1085850" lvl="2" indent="-171450">
              <a:buFont typeface="Arial" panose="020B0604020202020204" pitchFamily="34" charset="0"/>
              <a:buChar char="•"/>
            </a:pPr>
            <a:r>
              <a:rPr lang="en-US" b="0" dirty="0"/>
              <a:t>Oral glucose may also be administered through an enteral feeding tube.</a:t>
            </a:r>
          </a:p>
          <a:p>
            <a:pPr marL="1543050" lvl="3" indent="-171450">
              <a:buFont typeface="Arial" panose="020B0604020202020204" pitchFamily="34" charset="0"/>
              <a:buChar char="•"/>
            </a:pPr>
            <a:r>
              <a:rPr lang="en-US" b="0" dirty="0"/>
              <a:t>Administer 2 tubes of Glucogel in the tube.</a:t>
            </a:r>
          </a:p>
          <a:p>
            <a:pPr marL="1543050" lvl="3" indent="-171450">
              <a:buFont typeface="Arial" panose="020B0604020202020204" pitchFamily="34" charset="0"/>
              <a:buChar char="•"/>
            </a:pPr>
            <a:r>
              <a:rPr lang="en-US" dirty="0"/>
              <a:t>Flush with 30 mL water</a:t>
            </a:r>
            <a:r>
              <a:rPr lang="en-US" b="0" dirty="0"/>
              <a:t>.</a:t>
            </a:r>
          </a:p>
          <a:p>
            <a:pPr marL="1543050" lvl="3" indent="-171450">
              <a:buFont typeface="Arial" panose="020B0604020202020204" pitchFamily="34" charset="0"/>
              <a:buChar char="•"/>
            </a:pPr>
            <a:r>
              <a:rPr lang="en-US" dirty="0"/>
              <a:t>Reassess blood glucose in 10 to 15 minutes.</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7</a:t>
            </a:fld>
            <a:endParaRPr lang="en-US" dirty="0"/>
          </a:p>
        </p:txBody>
      </p:sp>
    </p:spTree>
    <p:extLst>
      <p:ext uri="{BB962C8B-B14F-4D97-AF65-F5344CB8AC3E}">
        <p14:creationId xmlns:p14="http://schemas.microsoft.com/office/powerpoint/2010/main" val="4007074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dirty="0"/>
              <a:t>General guidelines:</a:t>
            </a:r>
          </a:p>
          <a:p>
            <a:pPr marL="628650" lvl="1" indent="-171450">
              <a:buFont typeface="Arial" panose="020B0604020202020204" pitchFamily="34" charset="0"/>
              <a:buChar char="•"/>
            </a:pPr>
            <a:r>
              <a:rPr lang="en-US" b="0" dirty="0"/>
              <a:t>Mild: Less than 70 mg/dL, but more than 55 mg/dL.</a:t>
            </a:r>
          </a:p>
          <a:p>
            <a:pPr marL="628650" lvl="1" indent="-171450">
              <a:buFont typeface="Arial" panose="020B0604020202020204" pitchFamily="34" charset="0"/>
              <a:buChar char="•"/>
            </a:pPr>
            <a:r>
              <a:rPr lang="en-US" b="0" dirty="0"/>
              <a:t>Moderate: Between 35</a:t>
            </a:r>
            <a:r>
              <a:rPr lang="en-US" b="0" baseline="0" dirty="0"/>
              <a:t> to </a:t>
            </a:r>
            <a:r>
              <a:rPr lang="en-US" b="0" dirty="0"/>
              <a:t>40 mg/dL</a:t>
            </a:r>
            <a:r>
              <a:rPr lang="en-US" b="0" baseline="0" dirty="0"/>
              <a:t> </a:t>
            </a:r>
            <a:r>
              <a:rPr lang="en-US" b="0" dirty="0"/>
              <a:t>and 55 mg/dL.</a:t>
            </a:r>
          </a:p>
          <a:p>
            <a:pPr marL="628650" lvl="1" indent="-171450">
              <a:buFont typeface="Arial" panose="020B0604020202020204" pitchFamily="34" charset="0"/>
              <a:buChar char="•"/>
            </a:pPr>
            <a:r>
              <a:rPr lang="en-US" b="0" dirty="0"/>
              <a:t>However, these ranges are not fixed and may vary from patient to patient.</a:t>
            </a:r>
          </a:p>
          <a:p>
            <a:pPr marL="171450" indent="-171450">
              <a:buFont typeface="Arial" panose="020B0604020202020204" pitchFamily="34" charset="0"/>
              <a:buChar char="•"/>
            </a:pPr>
            <a:r>
              <a:rPr lang="en-US" dirty="0"/>
              <a:t>Discuss the management of mild/moderate hypoglycemia. </a:t>
            </a:r>
          </a:p>
          <a:p>
            <a:pPr marL="628650" lvl="1" indent="-171450">
              <a:buFont typeface="Arial" panose="020B0604020202020204" pitchFamily="34" charset="0"/>
              <a:buChar char="•"/>
            </a:pPr>
            <a:r>
              <a:rPr lang="en-US" b="0" dirty="0"/>
              <a:t>Pediatric patients with mild to moderate hypoglycemia can be treated with oral glucose if they are alert and able to swallow. </a:t>
            </a:r>
          </a:p>
          <a:p>
            <a:pPr marL="628650" lvl="1" indent="-171450">
              <a:buFont typeface="Arial" panose="020B0604020202020204" pitchFamily="34" charset="0"/>
              <a:buChar char="•"/>
            </a:pPr>
            <a:r>
              <a:rPr lang="en-US" b="0" dirty="0"/>
              <a:t>Oral glucose dosing:</a:t>
            </a:r>
          </a:p>
          <a:p>
            <a:pPr marL="1085850" lvl="2" indent="-171450">
              <a:buFont typeface="Arial" panose="020B0604020202020204" pitchFamily="34" charset="0"/>
              <a:buChar char="•"/>
            </a:pPr>
            <a:r>
              <a:rPr lang="en-US" b="0" dirty="0"/>
              <a:t>0.5</a:t>
            </a:r>
            <a:r>
              <a:rPr lang="en-US" sz="1200" dirty="0"/>
              <a:t>‒</a:t>
            </a:r>
            <a:r>
              <a:rPr lang="en-US" b="0" dirty="0"/>
              <a:t>1 g/kg when blood glucose is less than 60 mg/dL.</a:t>
            </a:r>
          </a:p>
          <a:p>
            <a:pPr marL="1085850" lvl="2" indent="-171450">
              <a:buFont typeface="Arial" panose="020B0604020202020204" pitchFamily="34" charset="0"/>
              <a:buChar char="•"/>
            </a:pPr>
            <a:r>
              <a:rPr lang="en-US" b="0" dirty="0"/>
              <a:t>15</a:t>
            </a:r>
            <a:r>
              <a:rPr lang="en-US" sz="1200" b="0" dirty="0"/>
              <a:t>‒</a:t>
            </a:r>
            <a:r>
              <a:rPr lang="en-US" b="0" dirty="0"/>
              <a:t>20 g when blood glucose is less than 70 mg/dL.</a:t>
            </a:r>
          </a:p>
          <a:p>
            <a:pPr marL="1085850" lvl="2" indent="-171450">
              <a:buFont typeface="Arial" panose="020B0604020202020204" pitchFamily="34" charset="0"/>
              <a:buChar char="•"/>
            </a:pPr>
            <a:r>
              <a:rPr lang="en-US" b="0" dirty="0"/>
              <a:t>Oral glucose may also be administered through an enteral feeding tube.</a:t>
            </a:r>
          </a:p>
          <a:p>
            <a:pPr marL="1543050" lvl="3" indent="-171450">
              <a:buFont typeface="Arial" panose="020B0604020202020204" pitchFamily="34" charset="0"/>
              <a:buChar char="•"/>
            </a:pPr>
            <a:r>
              <a:rPr lang="en-US" b="0" dirty="0"/>
              <a:t>Administer 2 tubes of Glucogel in the tube.</a:t>
            </a:r>
          </a:p>
          <a:p>
            <a:pPr marL="1543050" lvl="3" indent="-171450">
              <a:buFont typeface="Arial" panose="020B0604020202020204" pitchFamily="34" charset="0"/>
              <a:buChar char="•"/>
            </a:pPr>
            <a:r>
              <a:rPr lang="en-US" dirty="0"/>
              <a:t>Flush with 30 mL water</a:t>
            </a:r>
            <a:r>
              <a:rPr lang="en-US" b="0" dirty="0"/>
              <a:t>.</a:t>
            </a:r>
          </a:p>
          <a:p>
            <a:pPr marL="1543050" lvl="3" indent="-171450">
              <a:buFont typeface="Arial" panose="020B0604020202020204" pitchFamily="34" charset="0"/>
              <a:buChar char="•"/>
            </a:pPr>
            <a:r>
              <a:rPr lang="en-US" dirty="0"/>
              <a:t>Reassess blood glucose in 10 to 15 minutes.</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8</a:t>
            </a:fld>
            <a:endParaRPr lang="en-US" dirty="0"/>
          </a:p>
        </p:txBody>
      </p:sp>
    </p:spTree>
    <p:extLst>
      <p:ext uri="{BB962C8B-B14F-4D97-AF65-F5344CB8AC3E}">
        <p14:creationId xmlns:p14="http://schemas.microsoft.com/office/powerpoint/2010/main" val="4007074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Hyperglycemia is excess glucose in the bloodstream, generally considered </a:t>
            </a:r>
            <a:r>
              <a:rPr lang="en-US" b="0" dirty="0"/>
              <a:t>to be a </a:t>
            </a:r>
            <a:r>
              <a:rPr lang="en-US" dirty="0"/>
              <a:t>blood glucose level &gt;200 mg/dL. </a:t>
            </a:r>
          </a:p>
          <a:p>
            <a:pPr marL="171450" indent="-171450">
              <a:buFont typeface="Arial" panose="020B0604020202020204" pitchFamily="34" charset="0"/>
              <a:buChar char="•"/>
            </a:pPr>
            <a:r>
              <a:rPr lang="en-US" dirty="0"/>
              <a:t>This can be due to a physiologic response to stress on the body or it can be pathologic (e.g., patients with diabetes). </a:t>
            </a:r>
          </a:p>
          <a:p>
            <a:pPr marL="171450" indent="-171450">
              <a:buFont typeface="Arial" panose="020B0604020202020204" pitchFamily="34" charset="0"/>
              <a:buChar char="•"/>
            </a:pPr>
            <a:r>
              <a:rPr lang="en-US" dirty="0"/>
              <a:t>Onset is generally slower than in hypoglycemia.</a:t>
            </a:r>
          </a:p>
          <a:p>
            <a:pPr marL="171450" indent="-171450">
              <a:buFont typeface="Arial" panose="020B0604020202020204" pitchFamily="34" charset="0"/>
              <a:buChar char="•"/>
            </a:pPr>
            <a:r>
              <a:rPr lang="en-US" dirty="0"/>
              <a:t>Diabetes mellitus is a disorder of glucose utilization</a:t>
            </a:r>
            <a:r>
              <a:rPr lang="en-US" b="0" dirty="0"/>
              <a:t>.</a:t>
            </a:r>
          </a:p>
          <a:p>
            <a:pPr marL="628650" lvl="1" indent="-171450">
              <a:buFont typeface="Arial" panose="020B0604020202020204" pitchFamily="34" charset="0"/>
              <a:buChar char="•"/>
            </a:pPr>
            <a:r>
              <a:rPr lang="en-US" dirty="0"/>
              <a:t>There are two types of diabetes: type 1 and type 2. </a:t>
            </a:r>
          </a:p>
          <a:p>
            <a:pPr marL="1085850" lvl="2" indent="-171450">
              <a:buFont typeface="Arial" panose="020B0604020202020204" pitchFamily="34" charset="0"/>
              <a:buChar char="•"/>
            </a:pPr>
            <a:r>
              <a:rPr lang="en-US" dirty="0"/>
              <a:t>Children are more likely to have type 1, but incidence of type 2 in pediatrics is increasing due to rise in childhood obesity.</a:t>
            </a:r>
          </a:p>
          <a:p>
            <a:pPr marL="171450" lvl="0" indent="-171450">
              <a:buFont typeface="Arial" panose="020B0604020202020204" pitchFamily="34" charset="0"/>
              <a:buChar char="•"/>
            </a:pPr>
            <a:r>
              <a:rPr lang="en-US" dirty="0"/>
              <a:t>Among those patients experiencing a diabetic emergency, they can present with either diabetic ketoacidosis (DKA) or hyperglycemic hyperosmolar state (HHS).   </a:t>
            </a:r>
          </a:p>
        </p:txBody>
      </p:sp>
      <p:sp>
        <p:nvSpPr>
          <p:cNvPr id="4" name="Slide Number Placeholder 3"/>
          <p:cNvSpPr>
            <a:spLocks noGrp="1"/>
          </p:cNvSpPr>
          <p:nvPr>
            <p:ph type="sldNum" sz="quarter" idx="5"/>
          </p:nvPr>
        </p:nvSpPr>
        <p:spPr/>
        <p:txBody>
          <a:bodyPr/>
          <a:lstStyle/>
          <a:p>
            <a:fld id="{92259FCF-0482-4CDE-9C27-99B85DB8FEBD}" type="slidenum">
              <a:rPr lang="en-US" smtClean="0"/>
              <a:t>9</a:t>
            </a:fld>
            <a:endParaRPr lang="en-US" dirty="0"/>
          </a:p>
        </p:txBody>
      </p:sp>
    </p:spTree>
    <p:extLst>
      <p:ext uri="{BB962C8B-B14F-4D97-AF65-F5344CB8AC3E}">
        <p14:creationId xmlns:p14="http://schemas.microsoft.com/office/powerpoint/2010/main" val="3999692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a:t>Instructor Notes</a:t>
            </a:r>
          </a:p>
          <a:p>
            <a:pPr marL="0" indent="0">
              <a:buFont typeface="Arial" panose="020B0604020202020204" pitchFamily="34" charset="0"/>
              <a:buNone/>
            </a:pPr>
            <a:endParaRPr lang="en-US" b="1" dirty="0"/>
          </a:p>
          <a:p>
            <a:pPr marL="171450" lvl="0" indent="-171450">
              <a:buFont typeface="Arial" panose="020B0604020202020204" pitchFamily="34" charset="0"/>
              <a:buChar char="•"/>
            </a:pPr>
            <a:r>
              <a:rPr lang="en-US" dirty="0"/>
              <a:t>Discuss the criteria for DKA, particularly the blood glucose level.</a:t>
            </a:r>
          </a:p>
          <a:p>
            <a:pPr marL="628650" lvl="1" indent="-171450">
              <a:buFont typeface="Arial" panose="020B0604020202020204" pitchFamily="34" charset="0"/>
              <a:buChar char="•"/>
            </a:pPr>
            <a:r>
              <a:rPr lang="en-US" dirty="0"/>
              <a:t>Prehospital providers should not automatically discard the diagnosis of DKA because the glucose level isn’t high enough.</a:t>
            </a:r>
          </a:p>
          <a:p>
            <a:pPr marL="628650" lvl="1" indent="-171450">
              <a:buFont typeface="Arial" panose="020B0604020202020204" pitchFamily="34" charset="0"/>
              <a:buChar char="•"/>
            </a:pPr>
            <a:r>
              <a:rPr lang="en-US" b="0" dirty="0"/>
              <a:t>Signs of DKA:</a:t>
            </a:r>
          </a:p>
          <a:p>
            <a:pPr marL="1085850" lvl="2" indent="-171450">
              <a:buFont typeface="Arial" panose="020B0604020202020204" pitchFamily="34" charset="0"/>
              <a:buChar char="•"/>
            </a:pPr>
            <a:r>
              <a:rPr lang="en-US" dirty="0"/>
              <a:t>Hyperglycemia: Blood glucose of &gt;200 mg/</a:t>
            </a:r>
            <a:r>
              <a:rPr lang="en-US" b="0" dirty="0"/>
              <a:t>dL.</a:t>
            </a:r>
          </a:p>
          <a:p>
            <a:pPr marL="1085850" lvl="2" indent="-171450">
              <a:buFont typeface="Arial" panose="020B0604020202020204" pitchFamily="34" charset="0"/>
              <a:buChar char="•"/>
            </a:pPr>
            <a:r>
              <a:rPr lang="en-US" dirty="0"/>
              <a:t>Metabolic acidosis: </a:t>
            </a:r>
            <a:r>
              <a:rPr lang="en-US" b="0" dirty="0"/>
              <a:t>Venous pH &lt;7.3 or Bicarb &lt;15 mEq/L (15 mmol/L).</a:t>
            </a:r>
          </a:p>
          <a:p>
            <a:pPr marL="1085850" lvl="2" indent="-171450">
              <a:buFont typeface="Arial" panose="020B0604020202020204" pitchFamily="34" charset="0"/>
              <a:buChar char="•"/>
            </a:pPr>
            <a:r>
              <a:rPr lang="en-US" b="0" dirty="0"/>
              <a:t>Ketosis: Presence of ketones in blood (ketonemia) or urine (ketonuria).</a:t>
            </a:r>
          </a:p>
          <a:p>
            <a:pPr marL="628650" lvl="1" indent="-171450">
              <a:buFont typeface="Arial" panose="020B0604020202020204" pitchFamily="34" charset="0"/>
              <a:buChar char="•"/>
            </a:pPr>
            <a:r>
              <a:rPr lang="en-US" b="0" dirty="0"/>
              <a:t>Precipitating factors for DKA include the following:</a:t>
            </a:r>
          </a:p>
          <a:p>
            <a:pPr marL="1085850" lvl="2" indent="-171450">
              <a:buFont typeface="Arial" panose="020B0604020202020204" pitchFamily="34" charset="0"/>
              <a:buChar char="•"/>
            </a:pPr>
            <a:r>
              <a:rPr lang="en-US" b="0" dirty="0"/>
              <a:t>Stress, which can lead to metabolic decompensation.</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Infection is the most common cause.</a:t>
            </a:r>
          </a:p>
          <a:p>
            <a:pPr marL="1085850" lvl="2" indent="-171450">
              <a:buFont typeface="Arial" panose="020B0604020202020204" pitchFamily="34" charset="0"/>
              <a:buChar char="•"/>
            </a:pPr>
            <a:r>
              <a:rPr lang="en-US" b="0" dirty="0"/>
              <a:t>Missed insulin doses.</a:t>
            </a:r>
          </a:p>
          <a:p>
            <a:pPr marL="1085850" lvl="2" indent="-171450">
              <a:buFont typeface="Arial" panose="020B0604020202020204" pitchFamily="34" charset="0"/>
              <a:buChar char="•"/>
            </a:pPr>
            <a:r>
              <a:rPr lang="en-US" b="0" dirty="0"/>
              <a:t>Drugs and alcohol use in adolescents.</a:t>
            </a:r>
          </a:p>
          <a:p>
            <a:pPr marL="628650" lvl="1" indent="-171450">
              <a:buFont typeface="Arial" panose="020B0604020202020204" pitchFamily="34" charset="0"/>
              <a:buChar char="•"/>
            </a:pPr>
            <a:r>
              <a:rPr lang="en-US" b="0" dirty="0"/>
              <a:t>Clinical presentation:</a:t>
            </a:r>
          </a:p>
          <a:p>
            <a:pPr marL="1085850" lvl="2" indent="-171450">
              <a:buFont typeface="Arial" panose="020B0604020202020204" pitchFamily="34" charset="0"/>
              <a:buChar char="•"/>
            </a:pPr>
            <a:r>
              <a:rPr lang="en-US" b="0" dirty="0"/>
              <a:t>Classic signs of DKA are more difficult to ascertain the younger the child is.  </a:t>
            </a:r>
          </a:p>
          <a:p>
            <a:pPr marL="1085850" lvl="2" indent="-171450">
              <a:buFont typeface="Arial" panose="020B0604020202020204" pitchFamily="34" charset="0"/>
              <a:buChar char="•"/>
            </a:pPr>
            <a:r>
              <a:rPr lang="en-US" b="0" dirty="0"/>
              <a:t>Symptoms include polyuria, polydipsia, and weight loss. </a:t>
            </a:r>
          </a:p>
          <a:p>
            <a:pPr marL="1085850" lvl="2" indent="-171450">
              <a:buFont typeface="Arial" panose="020B0604020202020204" pitchFamily="34" charset="0"/>
              <a:buChar char="•"/>
            </a:pPr>
            <a:r>
              <a:rPr lang="en-US" b="0" dirty="0"/>
              <a:t>Majority of patients who present in DKA do so prior to being diagnosed with diabetes. </a:t>
            </a:r>
          </a:p>
          <a:p>
            <a:pPr marL="1543050" lvl="3" indent="-171450">
              <a:buFont typeface="Arial" panose="020B0604020202020204" pitchFamily="34" charset="0"/>
              <a:buChar char="•"/>
            </a:pPr>
            <a:r>
              <a:rPr lang="en-US" b="0" dirty="0"/>
              <a:t>Thus, the history is often absent.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Consider a new diagnosis of diabetes in dehydrated children with polyuria, polydipsia, or “ketone “smelling breath.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the criteria for HHS.</a:t>
            </a:r>
          </a:p>
          <a:p>
            <a:pPr marL="628650" lvl="1" indent="-171450">
              <a:buFont typeface="Arial" panose="020B0604020202020204" pitchFamily="34" charset="0"/>
              <a:buChar char="•"/>
            </a:pPr>
            <a:r>
              <a:rPr lang="en-US" b="0" dirty="0"/>
              <a:t>Is associated </a:t>
            </a:r>
            <a:r>
              <a:rPr lang="en-US" dirty="0"/>
              <a:t>with type 2 DM. </a:t>
            </a:r>
          </a:p>
          <a:p>
            <a:pPr marL="628650" lvl="1" indent="-171450">
              <a:buFont typeface="Arial" panose="020B0604020202020204" pitchFamily="34" charset="0"/>
              <a:buChar char="•"/>
            </a:pPr>
            <a:r>
              <a:rPr lang="en-US" dirty="0"/>
              <a:t>An increasing number of older children are beginning to develop type 2 DM due to obesity, placing them at risk for HHS.  </a:t>
            </a:r>
          </a:p>
          <a:p>
            <a:pPr marL="628650" lvl="1" indent="-171450">
              <a:buFont typeface="Arial" panose="020B0604020202020204" pitchFamily="34" charset="0"/>
              <a:buChar char="•"/>
            </a:pPr>
            <a:r>
              <a:rPr lang="en-US" dirty="0"/>
              <a:t>Marked hyperglycemia </a:t>
            </a:r>
            <a:r>
              <a:rPr lang="en-US" b="0" dirty="0"/>
              <a:t>with a blood glucose of &gt;600 mg/dL.</a:t>
            </a:r>
          </a:p>
          <a:p>
            <a:pPr marL="628650" lvl="1" indent="-171450">
              <a:buFont typeface="Arial" panose="020B0604020202020204" pitchFamily="34" charset="0"/>
              <a:buChar char="•"/>
            </a:pPr>
            <a:r>
              <a:rPr lang="en-US" b="0" dirty="0"/>
              <a:t>Metabolic acidosis is less severe than in DKA, with a venous pH &gt;7.25  and an arterial pH &gt;7.30.</a:t>
            </a:r>
          </a:p>
          <a:p>
            <a:pPr marL="628650" lvl="1" indent="-171450">
              <a:buFont typeface="Arial" panose="020B0604020202020204" pitchFamily="34" charset="0"/>
              <a:buChar char="•"/>
            </a:pPr>
            <a:r>
              <a:rPr lang="en-US" b="0" dirty="0"/>
              <a:t>Small amounts of ketones may be found in the urine, and ketonemia is mild or absent.</a:t>
            </a:r>
          </a:p>
          <a:p>
            <a:pPr marL="628650" lvl="1" indent="-171450">
              <a:buFont typeface="Arial" panose="020B0604020202020204" pitchFamily="34" charset="0"/>
              <a:buChar char="•"/>
            </a:pPr>
            <a:r>
              <a:rPr lang="en-US" b="0" dirty="0"/>
              <a:t>Altered consciousness or seizure occurs in approximately 50% of cases.</a:t>
            </a:r>
          </a:p>
          <a:p>
            <a:pPr marL="171450" indent="-171450">
              <a:buFont typeface="Arial" panose="020B0604020202020204" pitchFamily="34" charset="0"/>
              <a:buChar char="•"/>
            </a:pPr>
            <a:r>
              <a:rPr lang="en-US" dirty="0"/>
              <a:t>Some children may have mixed features of DKA and HHS.</a:t>
            </a:r>
          </a:p>
          <a:p>
            <a:endParaRPr lang="en-US" dirty="0"/>
          </a:p>
        </p:txBody>
      </p:sp>
      <p:sp>
        <p:nvSpPr>
          <p:cNvPr id="4" name="Slide Number Placeholder 3"/>
          <p:cNvSpPr>
            <a:spLocks noGrp="1"/>
          </p:cNvSpPr>
          <p:nvPr>
            <p:ph type="sldNum" sz="quarter" idx="5"/>
          </p:nvPr>
        </p:nvSpPr>
        <p:spPr/>
        <p:txBody>
          <a:bodyPr/>
          <a:lstStyle/>
          <a:p>
            <a:fld id="{92259FCF-0482-4CDE-9C27-99B85DB8FEBD}" type="slidenum">
              <a:rPr lang="en-US" smtClean="0"/>
              <a:t>10</a:t>
            </a:fld>
            <a:endParaRPr lang="en-US" dirty="0"/>
          </a:p>
        </p:txBody>
      </p:sp>
    </p:spTree>
    <p:extLst>
      <p:ext uri="{BB962C8B-B14F-4D97-AF65-F5344CB8AC3E}">
        <p14:creationId xmlns:p14="http://schemas.microsoft.com/office/powerpoint/2010/main" val="1811426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dirty="0"/>
              <a:t>Discuss the management of DKA and HHS.</a:t>
            </a:r>
          </a:p>
          <a:p>
            <a:pPr marL="628650" lvl="1" indent="-171450">
              <a:buFont typeface="Arial" panose="020B0604020202020204" pitchFamily="34" charset="0"/>
              <a:buChar char="•"/>
            </a:pPr>
            <a:r>
              <a:rPr lang="en-US" b="0" dirty="0"/>
              <a:t>You must estimate the degree of dehydration; this may be challenging.</a:t>
            </a:r>
          </a:p>
          <a:p>
            <a:pPr marL="1085850" lvl="2" indent="-171450">
              <a:buFont typeface="Arial" panose="020B0604020202020204" pitchFamily="34" charset="0"/>
              <a:buChar char="•"/>
            </a:pPr>
            <a:r>
              <a:rPr lang="en-US" b="0" dirty="0"/>
              <a:t>Knowing the child’s body weight will assist with calculations in determining the degree of dehydration.</a:t>
            </a:r>
          </a:p>
          <a:p>
            <a:pPr marL="1085850" lvl="2" indent="-171450">
              <a:buFont typeface="Arial" panose="020B0604020202020204" pitchFamily="34" charset="0"/>
              <a:buChar char="•"/>
            </a:pPr>
            <a:r>
              <a:rPr lang="en-US" b="0" dirty="0"/>
              <a:t>Skin turgor, tachycardia, prolonged capillary refill and dry mucous membranes are associated with dehydration in a child.</a:t>
            </a:r>
          </a:p>
          <a:p>
            <a:pPr marL="628650" lvl="1" indent="-171450">
              <a:buFont typeface="Arial" panose="020B0604020202020204" pitchFamily="34" charset="0"/>
              <a:buChar char="•"/>
            </a:pPr>
            <a:r>
              <a:rPr lang="en-US" b="0" dirty="0"/>
              <a:t>Assess child’s level of consciousness.</a:t>
            </a:r>
          </a:p>
          <a:p>
            <a:pPr marL="628650" lvl="1" indent="-171450">
              <a:buFont typeface="Arial" panose="020B0604020202020204" pitchFamily="34" charset="0"/>
              <a:buChar char="•"/>
            </a:pPr>
            <a:r>
              <a:rPr lang="en-US" b="0" dirty="0"/>
              <a:t>Fluid replacement should be provided slowly to correct the dehydration.</a:t>
            </a:r>
          </a:p>
          <a:p>
            <a:pPr marL="1085850" lvl="2" indent="-171450">
              <a:buFont typeface="Arial" panose="020B0604020202020204" pitchFamily="34" charset="0"/>
              <a:buChar char="•"/>
            </a:pPr>
            <a:r>
              <a:rPr lang="en-US" b="0" dirty="0"/>
              <a:t>Saline 0.9%, 10 mL/kg should be administered to achieve a clinical response. </a:t>
            </a:r>
          </a:p>
          <a:p>
            <a:pPr marL="628650" lvl="1" indent="-171450">
              <a:buFont typeface="Arial" panose="020B0604020202020204" pitchFamily="34" charset="0"/>
              <a:buChar char="•"/>
            </a:pPr>
            <a:r>
              <a:rPr lang="en-US" b="0" dirty="0"/>
              <a:t>Although serum potassium is elevated at presentation, this is only a representation of the shift of intracellular potassium to the extracellular space.  </a:t>
            </a:r>
          </a:p>
          <a:p>
            <a:pPr marL="1085850" lvl="2" indent="-171450">
              <a:buFont typeface="Arial" panose="020B0604020202020204" pitchFamily="34" charset="0"/>
              <a:buChar char="•"/>
            </a:pPr>
            <a:r>
              <a:rPr lang="en-US" sz="1200" b="0" kern="1200" dirty="0">
                <a:solidFill>
                  <a:schemeClr val="tx1"/>
                </a:solidFill>
                <a:latin typeface="+mn-lt"/>
                <a:ea typeface="+mn-ea"/>
                <a:cs typeface="+mn-cs"/>
              </a:rPr>
              <a:t>The H+/K+ transporter helps to buffer the increasing acidity in the body by pushing K+ outside of the cells into the intravascular space. </a:t>
            </a:r>
            <a:endParaRPr lang="en-US" b="0" dirty="0"/>
          </a:p>
          <a:p>
            <a:pPr marL="1085850" lvl="2" indent="-171450">
              <a:buFont typeface="Arial" panose="020B0604020202020204" pitchFamily="34" charset="0"/>
              <a:buChar char="•"/>
            </a:pPr>
            <a:r>
              <a:rPr lang="en-US" b="0" dirty="0"/>
              <a:t>There is still an overall deficit in potassium; t</a:t>
            </a:r>
            <a:r>
              <a:rPr lang="en-US" sz="1200" b="0" kern="1200" dirty="0">
                <a:solidFill>
                  <a:schemeClr val="tx1"/>
                </a:solidFill>
                <a:latin typeface="+mn-lt"/>
                <a:ea typeface="+mn-ea"/>
                <a:cs typeface="+mn-cs"/>
              </a:rPr>
              <a:t>his relative hyperkalemia places patients at risk for arrhythmias.</a:t>
            </a:r>
          </a:p>
          <a:p>
            <a:pPr marL="1543050" lvl="3" indent="-171450">
              <a:buFont typeface="Arial" panose="020B0604020202020204" pitchFamily="34" charset="0"/>
              <a:buChar char="•"/>
            </a:pPr>
            <a:r>
              <a:rPr lang="en-US" b="0" dirty="0"/>
              <a:t>Therefore, ECGs should be monitored for DKA patients</a:t>
            </a:r>
            <a:endParaRPr lang="en-US" sz="1200" b="0" kern="1200" dirty="0">
              <a:solidFill>
                <a:schemeClr val="tx1"/>
              </a:solidFill>
              <a:latin typeface="+mn-lt"/>
              <a:ea typeface="+mn-ea"/>
              <a:cs typeface="+mn-cs"/>
            </a:endParaRPr>
          </a:p>
          <a:p>
            <a:pPr marL="628650" lvl="1" indent="-171450">
              <a:buFont typeface="Arial" panose="020B0604020202020204" pitchFamily="34" charset="0"/>
              <a:buChar char="•"/>
            </a:pPr>
            <a:r>
              <a:rPr lang="en-US" b="0" dirty="0"/>
              <a:t>HHS occasionally occurs in younger pediatric patients, though it most often occurs in adolescents with type 2 diabetes. </a:t>
            </a:r>
          </a:p>
          <a:p>
            <a:pPr marL="1085850" lvl="2" indent="-171450">
              <a:buFont typeface="Arial" panose="020B0604020202020204" pitchFamily="34" charset="0"/>
              <a:buChar char="•"/>
            </a:pPr>
            <a:r>
              <a:rPr lang="en-US" b="0" dirty="0"/>
              <a:t>In HHS, the goals of initial fluid therapy are to expand the intravascular and extravascular volumes and to restore renal perfusion. </a:t>
            </a:r>
          </a:p>
          <a:p>
            <a:pPr marL="1085850" lvl="2" indent="-171450">
              <a:buFont typeface="Arial" panose="020B0604020202020204" pitchFamily="34" charset="0"/>
              <a:buChar char="•"/>
            </a:pPr>
            <a:r>
              <a:rPr lang="en-US" b="0" dirty="0"/>
              <a:t>Administer a fluid bolus and reassess.  </a:t>
            </a:r>
          </a:p>
        </p:txBody>
      </p:sp>
      <p:sp>
        <p:nvSpPr>
          <p:cNvPr id="4" name="Slide Number Placeholder 3"/>
          <p:cNvSpPr>
            <a:spLocks noGrp="1"/>
          </p:cNvSpPr>
          <p:nvPr>
            <p:ph type="sldNum" sz="quarter" idx="5"/>
          </p:nvPr>
        </p:nvSpPr>
        <p:spPr/>
        <p:txBody>
          <a:bodyPr/>
          <a:lstStyle/>
          <a:p>
            <a:fld id="{92259FCF-0482-4CDE-9C27-99B85DB8FEBD}" type="slidenum">
              <a:rPr lang="en-US" smtClean="0"/>
              <a:t>11</a:t>
            </a:fld>
            <a:endParaRPr lang="en-US" dirty="0"/>
          </a:p>
        </p:txBody>
      </p:sp>
    </p:spTree>
    <p:extLst>
      <p:ext uri="{BB962C8B-B14F-4D97-AF65-F5344CB8AC3E}">
        <p14:creationId xmlns:p14="http://schemas.microsoft.com/office/powerpoint/2010/main" val="275996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endParaRPr lang="en-US" dirty="0"/>
          </a:p>
          <a:p>
            <a:pPr marL="171450" indent="-171450">
              <a:buFont typeface="Arial" panose="020B0604020202020204" pitchFamily="34" charset="0"/>
              <a:buChar char="•"/>
            </a:pPr>
            <a:r>
              <a:rPr lang="en-US" dirty="0"/>
              <a:t>A fever is defined as a temperature greater than 100.4</a:t>
            </a:r>
            <a:r>
              <a:rPr lang="en-US" sz="1200" b="1" dirty="0">
                <a:solidFill>
                  <a:schemeClr val="tx2"/>
                </a:solidFill>
                <a:latin typeface="+mn-lt"/>
              </a:rPr>
              <a:t>°</a:t>
            </a:r>
            <a:r>
              <a:rPr lang="en-US" dirty="0"/>
              <a:t>F (38</a:t>
            </a:r>
            <a:r>
              <a:rPr lang="en-US" sz="1200" b="1" dirty="0">
                <a:solidFill>
                  <a:schemeClr val="tx2"/>
                </a:solidFill>
                <a:latin typeface="+mn-lt"/>
              </a:rPr>
              <a:t>°</a:t>
            </a:r>
            <a:r>
              <a:rPr lang="en-US" dirty="0"/>
              <a:t>C) in children</a:t>
            </a:r>
            <a:r>
              <a:rPr lang="en-US" b="0" dirty="0"/>
              <a:t>.</a:t>
            </a:r>
          </a:p>
          <a:p>
            <a:pPr marL="171450" indent="-171450">
              <a:buFont typeface="Arial" panose="020B0604020202020204" pitchFamily="34" charset="0"/>
              <a:buChar char="•"/>
            </a:pPr>
            <a:r>
              <a:rPr lang="en-US" dirty="0"/>
              <a:t>Discuss the pathogenesis of fever.</a:t>
            </a:r>
          </a:p>
          <a:p>
            <a:pPr marL="628650" lvl="1" indent="-171450">
              <a:buFont typeface="Arial" panose="020B0604020202020204" pitchFamily="34" charset="0"/>
              <a:buChar char="•"/>
            </a:pPr>
            <a:r>
              <a:rPr lang="en-US" dirty="0"/>
              <a:t>Several endogenous pyrogenic cytokines such as interleukin 1 and 6 enter the blood and are transmitted to the hypothalamus where the body sets a new homeostasis temperature.  </a:t>
            </a:r>
          </a:p>
          <a:p>
            <a:pPr marL="1085850" lvl="2" indent="-171450">
              <a:buFont typeface="Arial" panose="020B0604020202020204" pitchFamily="34" charset="0"/>
              <a:buChar char="•"/>
            </a:pPr>
            <a:r>
              <a:rPr lang="en-US" dirty="0"/>
              <a:t>Once the new target temperature is set the body increases its metabolic rate and increases muscle tone and activity.  </a:t>
            </a:r>
          </a:p>
          <a:p>
            <a:pPr marL="1085850" lvl="2" indent="-171450">
              <a:buFont typeface="Arial" panose="020B0604020202020204" pitchFamily="34" charset="0"/>
              <a:buChar char="•"/>
            </a:pPr>
            <a:r>
              <a:rPr lang="en-US" dirty="0"/>
              <a:t>The body also diminishes perfusion of the skin in order to retain heat.  </a:t>
            </a:r>
          </a:p>
          <a:p>
            <a:pPr marL="171450" lvl="0" indent="-171450">
              <a:buFont typeface="Arial" panose="020B0604020202020204" pitchFamily="34" charset="0"/>
              <a:buChar char="•"/>
            </a:pPr>
            <a:r>
              <a:rPr lang="en-US" b="0" dirty="0"/>
              <a:t>Benefits</a:t>
            </a:r>
          </a:p>
          <a:p>
            <a:pPr marL="628650" lvl="1" indent="-171450">
              <a:buFont typeface="Arial" panose="020B0604020202020204" pitchFamily="34" charset="0"/>
              <a:buChar char="•"/>
            </a:pPr>
            <a:r>
              <a:rPr lang="en-US" b="0" dirty="0"/>
              <a:t>Slows the growth and reproduction of some bacteria and viruses.</a:t>
            </a:r>
          </a:p>
          <a:p>
            <a:pPr marL="628650" lvl="1" indent="-171450">
              <a:buFont typeface="Arial" panose="020B0604020202020204" pitchFamily="34" charset="0"/>
              <a:buChar char="•"/>
            </a:pPr>
            <a:r>
              <a:rPr lang="en-US" b="0" dirty="0"/>
              <a:t>Enhances neutrophil production and T-lymphocyte proliferation.</a:t>
            </a:r>
          </a:p>
          <a:p>
            <a:pPr marL="171450" lvl="0" indent="-171450">
              <a:buFont typeface="Arial" panose="020B0604020202020204" pitchFamily="34" charset="0"/>
              <a:buChar char="•"/>
            </a:pPr>
            <a:r>
              <a:rPr lang="en-US" b="0" dirty="0"/>
              <a:t>Myths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the fever phobia that parents may have.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How do we educate and alleviate fear in the family as part of family-centered care?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Parents often express the need to normalize their child's temperature.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Parents will administer antipyretics even if there is minimal to no fever present.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As many as ONE-HALF of parents administer an incorrect dose, with approximately 15% giving too much.</a:t>
            </a:r>
          </a:p>
          <a:p>
            <a:pPr marL="628650" lvl="1" indent="-171450">
              <a:buFont typeface="Arial" panose="020B0604020202020204" pitchFamily="34" charset="0"/>
              <a:buChar char="•"/>
            </a:pPr>
            <a:r>
              <a:rPr lang="en-US" b="0" dirty="0"/>
              <a:t>Discuss the belief that high fevers in febrile illnesses are more dangerous despite there being no evidence to associate a fever of greater than 104</a:t>
            </a:r>
            <a:r>
              <a:rPr lang="en-US" sz="1200" b="1" dirty="0">
                <a:solidFill>
                  <a:schemeClr val="tx2"/>
                </a:solidFill>
                <a:latin typeface="+mn-lt"/>
              </a:rPr>
              <a:t>°</a:t>
            </a:r>
            <a:r>
              <a:rPr lang="en-US" b="0" dirty="0"/>
              <a:t>F</a:t>
            </a:r>
            <a:r>
              <a:rPr lang="en-US" b="1" dirty="0"/>
              <a:t> </a:t>
            </a:r>
            <a:r>
              <a:rPr lang="en-US" b="0" dirty="0"/>
              <a:t>with an increased risk of adverse outcomes. </a:t>
            </a:r>
          </a:p>
          <a:p>
            <a:pPr marL="1085850" lvl="2" indent="-171450">
              <a:buFont typeface="Arial" panose="020B0604020202020204" pitchFamily="34" charset="0"/>
              <a:buChar char="•"/>
            </a:pPr>
            <a:r>
              <a:rPr lang="en-US" b="0" dirty="0"/>
              <a:t>This is not to say that a heat stroke with 104</a:t>
            </a:r>
            <a:r>
              <a:rPr lang="en-US" sz="1200" b="0" dirty="0">
                <a:solidFill>
                  <a:schemeClr val="tx2"/>
                </a:solidFill>
                <a:latin typeface="+mn-lt"/>
              </a:rPr>
              <a:t>°</a:t>
            </a:r>
            <a:r>
              <a:rPr lang="en-US" b="0" dirty="0"/>
              <a:t>F temperature is not dangerous, just that a child with a fever is a far different situation from that of heat stroke.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However, there are situations in which a fever could be indicative of a more serious medical issue.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Fever in children younger than 3 months is always concerning for bacterial illness.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The higher the fever (&lt;104ºF), the greater the likelihood of a more severe infection.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Some children with a history of febrile seizures may be prone to recurrent febrile seizures</a:t>
            </a:r>
            <a:r>
              <a:rPr lang="en-US" sz="1200" b="1" kern="1200" dirty="0">
                <a:solidFill>
                  <a:schemeClr val="tx1"/>
                </a:solidFill>
                <a:latin typeface="+mn-lt"/>
                <a:ea typeface="+mn-ea"/>
                <a:cs typeface="+mn-cs"/>
              </a:rPr>
              <a:t>, </a:t>
            </a:r>
            <a:r>
              <a:rPr lang="en-US" sz="1200" b="0" kern="1200" dirty="0">
                <a:solidFill>
                  <a:schemeClr val="tx1"/>
                </a:solidFill>
                <a:latin typeface="+mn-lt"/>
                <a:ea typeface="+mn-ea"/>
                <a:cs typeface="+mn-cs"/>
              </a:rPr>
              <a:t>and this may be part of the parents’ effort to control fevers.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Management</a:t>
            </a:r>
          </a:p>
          <a:p>
            <a:pPr marL="628650" lvl="1" indent="-171450">
              <a:buFont typeface="Arial" panose="020B0604020202020204" pitchFamily="34" charset="0"/>
              <a:buChar char="•"/>
            </a:pPr>
            <a:r>
              <a:rPr lang="en-US" b="0" dirty="0"/>
              <a:t>Fevers are managed with antipyretic medications.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Antipyretics should only be given on a case-by-case basis guided by local protocol.</a:t>
            </a:r>
          </a:p>
          <a:p>
            <a:pPr marL="1543050" lvl="3" indent="-171450">
              <a:buFont typeface="Arial" panose="020B0604020202020204" pitchFamily="34" charset="0"/>
              <a:buChar char="•"/>
            </a:pPr>
            <a:r>
              <a:rPr lang="en-US" b="0" dirty="0"/>
              <a:t>Ibuprofen: 10 mg/kg q6h </a:t>
            </a:r>
          </a:p>
          <a:p>
            <a:pPr marL="1543050" lvl="3" indent="-171450">
              <a:buFont typeface="Arial" panose="020B0604020202020204" pitchFamily="34" charset="0"/>
              <a:buChar char="•"/>
            </a:pPr>
            <a:r>
              <a:rPr lang="en-US" b="0" dirty="0"/>
              <a:t>Tylenol: 15 mg/kg q4h</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Cases in which short-term fever reduction may be indicated include underlying disease or injuries, such as burns, or to reduce discomfort.</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12</a:t>
            </a:fld>
            <a:endParaRPr lang="en-US" dirty="0"/>
          </a:p>
        </p:txBody>
      </p:sp>
    </p:spTree>
    <p:extLst>
      <p:ext uri="{BB962C8B-B14F-4D97-AF65-F5344CB8AC3E}">
        <p14:creationId xmlns:p14="http://schemas.microsoft.com/office/powerpoint/2010/main" val="117439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r>
              <a:rPr lang="en-US" b="0" dirty="0"/>
              <a:t>Seizures can be defined as sudden abnormal or hyperexcitable electrical activity in the brain. The phenotypic presentation of the seizure depends on what part of the brain is impacted. </a:t>
            </a:r>
          </a:p>
          <a:p>
            <a:pPr marL="171450" lvl="0" indent="-171450">
              <a:buFont typeface="Arial" panose="020B0604020202020204" pitchFamily="34" charset="0"/>
              <a:buChar char="•"/>
            </a:pPr>
            <a:r>
              <a:rPr lang="en-US" b="0" dirty="0"/>
              <a:t>Not all seizures are associated with generalized tonic-clonic (GTC) activity or altered mental status. </a:t>
            </a:r>
          </a:p>
          <a:p>
            <a:pPr marL="628650" lvl="1" indent="-171450">
              <a:buFont typeface="Arial" panose="020B0604020202020204" pitchFamily="34" charset="0"/>
              <a:buChar char="•"/>
            </a:pPr>
            <a:r>
              <a:rPr lang="en-US" b="0" dirty="0"/>
              <a:t>Seizures in young children can be very subtle and difficult to recognize. </a:t>
            </a:r>
          </a:p>
          <a:p>
            <a:pPr marL="1085850" lvl="2" indent="-171450">
              <a:buFont typeface="Arial" panose="020B0604020202020204" pitchFamily="34" charset="0"/>
              <a:buChar char="•"/>
            </a:pPr>
            <a:r>
              <a:rPr lang="en-US" b="0" dirty="0"/>
              <a:t>Lip smacking, extremity or facial twitching, eye deviation, cyanosis, and jaw clenching can be signs of a seizure.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Very young infants who are just gaining gross motor skills will not present with GTC activity because the neuromuscular system is still very much developing.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Therefore, any subtle event reported by caregivers might have been a seizure.</a:t>
            </a:r>
          </a:p>
          <a:p>
            <a:pPr marL="171450" lvl="0" indent="-171450">
              <a:buFont typeface="Arial" panose="020B0604020202020204" pitchFamily="34" charset="0"/>
              <a:buChar char="•"/>
            </a:pPr>
            <a:r>
              <a:rPr lang="en-US" b="0" dirty="0"/>
              <a:t>Two general types: focal or partial seizures and generalized seizures.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Focal or partial seizures originate within networks limited to one hemisphere.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 focal seizure may or may not be associated with impaired awareness.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Focal seizures can start with a focal motor activity that can sometimes occur with anatomic spread.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May appear as turning of eyes or head or with vocalization or arrest of speech.</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Sensory seizures can occur with paresthesia; disorientation; vertigo; and smell, sound, and sight phenomena.</a:t>
            </a:r>
          </a:p>
          <a:p>
            <a:pPr marL="628650" lvl="1" indent="-171450" defTabSz="931774">
              <a:buFont typeface="Arial" panose="020B0604020202020204" pitchFamily="34" charset="0"/>
              <a:buChar char="•"/>
              <a:defRPr/>
            </a:pPr>
            <a:r>
              <a:rPr lang="en-US" b="0" dirty="0"/>
              <a:t>Generalized seizures originate at some point within the brain and engage bilateral networks.</a:t>
            </a:r>
          </a:p>
          <a:p>
            <a:pPr marL="1085850" lvl="2" indent="-171450" defTabSz="931774">
              <a:buFont typeface="Arial" panose="020B0604020202020204" pitchFamily="34" charset="0"/>
              <a:buChar char="•"/>
              <a:defRPr/>
            </a:pPr>
            <a:r>
              <a:rPr lang="en-US" b="0" dirty="0"/>
              <a:t>Motor impacts are bilateral.   </a:t>
            </a:r>
          </a:p>
          <a:p>
            <a:pPr marL="1085850" lvl="2" indent="-171450" defTabSz="931774">
              <a:buFont typeface="Arial" panose="020B0604020202020204" pitchFamily="34" charset="0"/>
              <a:buChar char="•"/>
              <a:defRPr/>
            </a:pPr>
            <a:r>
              <a:rPr lang="en-US" b="0" dirty="0"/>
              <a:t>Motor activity can be present or absent.</a:t>
            </a:r>
          </a:p>
          <a:p>
            <a:pPr marL="1543050" lvl="3" indent="-171450" defTabSz="931774">
              <a:buFont typeface="Arial" panose="020B0604020202020204" pitchFamily="34" charset="0"/>
              <a:buChar char="•"/>
              <a:defRPr/>
            </a:pPr>
            <a:r>
              <a:rPr lang="en-US" b="0" dirty="0"/>
              <a:t>Patients experiencing an absence seizure may appear as if they are having a focal seizure with impairment of awareness.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p:txBody>
      </p:sp>
      <p:sp>
        <p:nvSpPr>
          <p:cNvPr id="4" name="Slide Number Placeholder 3"/>
          <p:cNvSpPr>
            <a:spLocks noGrp="1"/>
          </p:cNvSpPr>
          <p:nvPr>
            <p:ph type="sldNum" sz="quarter" idx="5"/>
          </p:nvPr>
        </p:nvSpPr>
        <p:spPr/>
        <p:txBody>
          <a:bodyPr/>
          <a:lstStyle/>
          <a:p>
            <a:fld id="{2B2225B7-14D2-4B83-9463-E78E66ECF1B1}" type="slidenum">
              <a:rPr lang="en-US" smtClean="0"/>
              <a:t>13</a:t>
            </a:fld>
            <a:endParaRPr lang="en-US" dirty="0"/>
          </a:p>
        </p:txBody>
      </p:sp>
    </p:spTree>
    <p:extLst>
      <p:ext uri="{BB962C8B-B14F-4D97-AF65-F5344CB8AC3E}">
        <p14:creationId xmlns:p14="http://schemas.microsoft.com/office/powerpoint/2010/main" val="1317573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Two additional types of seizure activity include febrile seizures and status epilepticus.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 febrile seizure is a seizure occurring in a child 6 months to 5 years of age that is accompanied by a fever (100.4°F or greater) without central nervous system infection.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Febrile seizures are classified as simple or complex.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 simple seizure lasts 15 minutes or less, is not associated with any neurologic findings, and doesn't recur within 24 hours.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Children who have a simple febrile seizure and are well-appearing do not require routine diagnostic testing (laboratory tests, neuroimaging, or electroencephalography), except as indicated to discern the cause of the fever.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However, we cannot know if the child’s seizures will recur or become prolonged, and so any child with a suspected febrile seizure should be transported to the ED for monitoring.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In addition, any child younger than 6 months who presents with a fever carries a higher risk for bacterial infections, including meningitis, and any child with persistent alteration in mental status may have meningitis. These children should also be transported for additional testing and treatment.</a:t>
            </a:r>
            <a:endParaRPr lang="en-US" b="0" dirty="0"/>
          </a:p>
          <a:p>
            <a:pPr marL="628650" lvl="1" indent="-171450">
              <a:buFont typeface="Arial" panose="020B0604020202020204" pitchFamily="34" charset="0"/>
              <a:buChar char="•"/>
            </a:pPr>
            <a:r>
              <a:rPr lang="en-US" b="0" dirty="0"/>
              <a:t>Managing a febrile seizure that lasts longer than 5 minutes is the same as an afebrile seizure.  </a:t>
            </a:r>
          </a:p>
          <a:p>
            <a:pPr marL="628650" lvl="1" indent="-171450">
              <a:buFont typeface="Arial" panose="020B0604020202020204" pitchFamily="34" charset="0"/>
              <a:buChar char="•"/>
            </a:pPr>
            <a:r>
              <a:rPr lang="en-US" b="0" dirty="0"/>
              <a:t>Negative neurologic outcomes, such as neurologic deficits, intellectual impairment, and behavioral disorders, are rare following febrile seizures.  </a:t>
            </a:r>
          </a:p>
          <a:p>
            <a:pPr marL="171450" lvl="0" indent="-171450">
              <a:buFont typeface="Arial" panose="020B0604020202020204" pitchFamily="34" charset="0"/>
              <a:buChar char="•"/>
            </a:pPr>
            <a:r>
              <a:rPr lang="en-US" b="0" dirty="0"/>
              <a:t>Status epilepticus is seizure activity that persists for</a:t>
            </a:r>
            <a:r>
              <a:rPr lang="en-US" b="0" baseline="0" dirty="0"/>
              <a:t> longer </a:t>
            </a:r>
            <a:r>
              <a:rPr lang="en-US" b="0" dirty="0"/>
              <a:t>than 5 minutes.</a:t>
            </a:r>
          </a:p>
          <a:p>
            <a:pPr marL="628650" lvl="1" indent="-171450">
              <a:buFont typeface="Arial" panose="020B0604020202020204" pitchFamily="34" charset="0"/>
              <a:buChar char="•"/>
            </a:pPr>
            <a:r>
              <a:rPr lang="en-US" b="0" dirty="0"/>
              <a:t>Benzodiazepines are first-line treatment. </a:t>
            </a:r>
          </a:p>
          <a:p>
            <a:pPr marL="628650" lvl="1" indent="-171450">
              <a:buFont typeface="Arial" panose="020B0604020202020204" pitchFamily="34" charset="0"/>
              <a:buChar char="•"/>
            </a:pPr>
            <a:r>
              <a:rPr lang="en-US" b="0" dirty="0"/>
              <a:t>Patients who persist with seizure activity despite medication administration should be treated with additional anticonvulsant medication. </a:t>
            </a:r>
          </a:p>
          <a:p>
            <a:pPr marL="628650" lvl="1" indent="-171450">
              <a:buFont typeface="Arial" panose="020B0604020202020204" pitchFamily="34" charset="0"/>
              <a:buChar char="•"/>
            </a:pPr>
            <a:r>
              <a:rPr lang="en-US" b="0" dirty="0"/>
              <a:t>It is difficult to determine if seizures will reoccur, so transportation to an appropriate pediatric facility is critical.  </a:t>
            </a:r>
          </a:p>
          <a:p>
            <a:endParaRPr lang="en-US" b="0" dirty="0"/>
          </a:p>
          <a:p>
            <a:endParaRPr lang="en-US" dirty="0"/>
          </a:p>
        </p:txBody>
      </p:sp>
      <p:sp>
        <p:nvSpPr>
          <p:cNvPr id="4" name="Slide Number Placeholder 3"/>
          <p:cNvSpPr>
            <a:spLocks noGrp="1"/>
          </p:cNvSpPr>
          <p:nvPr>
            <p:ph type="sldNum" sz="quarter" idx="5"/>
          </p:nvPr>
        </p:nvSpPr>
        <p:spPr/>
        <p:txBody>
          <a:bodyPr/>
          <a:lstStyle/>
          <a:p>
            <a:fld id="{92259FCF-0482-4CDE-9C27-99B85DB8FEBD}" type="slidenum">
              <a:rPr lang="en-US" smtClean="0"/>
              <a:t>14</a:t>
            </a:fld>
            <a:endParaRPr lang="en-US" dirty="0"/>
          </a:p>
        </p:txBody>
      </p:sp>
    </p:spTree>
    <p:extLst>
      <p:ext uri="{BB962C8B-B14F-4D97-AF65-F5344CB8AC3E}">
        <p14:creationId xmlns:p14="http://schemas.microsoft.com/office/powerpoint/2010/main" val="3210305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r>
              <a:rPr lang="en-US"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Most seizures stop prior to </a:t>
            </a:r>
            <a:r>
              <a:rPr lang="en-US" b="0" dirty="0"/>
              <a:t>the arrival of EMS, and so management is largely supportive.</a:t>
            </a:r>
          </a:p>
          <a:p>
            <a:pPr marL="628650" lvl="1" indent="-171450">
              <a:buFont typeface="Arial" panose="020B0604020202020204" pitchFamily="34" charset="0"/>
              <a:buChar char="•"/>
            </a:pPr>
            <a:r>
              <a:rPr lang="en-US" b="0" dirty="0"/>
              <a:t>Initial interventions include:</a:t>
            </a:r>
          </a:p>
          <a:p>
            <a:pPr marL="1085850" lvl="2" indent="-171450">
              <a:buFont typeface="Arial" panose="020B0604020202020204" pitchFamily="34" charset="0"/>
              <a:buChar char="•"/>
            </a:pPr>
            <a:r>
              <a:rPr lang="en-US" b="0" dirty="0"/>
              <a:t>Maintain a patent airway.</a:t>
            </a:r>
          </a:p>
          <a:p>
            <a:pPr marL="1543050" lvl="3" indent="-171450">
              <a:buFont typeface="Arial" panose="020B0604020202020204" pitchFamily="34" charset="0"/>
              <a:buChar char="•"/>
            </a:pPr>
            <a:r>
              <a:rPr lang="en-US" b="0" dirty="0"/>
              <a:t>Position the child in the lateral recumbent position.</a:t>
            </a:r>
          </a:p>
          <a:p>
            <a:pPr marL="1543050" lvl="3" indent="-171450">
              <a:buFont typeface="Arial" panose="020B0604020202020204" pitchFamily="34" charset="0"/>
              <a:buChar char="•"/>
            </a:pPr>
            <a:r>
              <a:rPr lang="en-US" b="0" dirty="0"/>
              <a:t>Suction and clear the mouth of vomit.</a:t>
            </a:r>
          </a:p>
          <a:p>
            <a:pPr marL="1085850" lvl="2" indent="-171450">
              <a:buFont typeface="Arial" panose="020B0604020202020204" pitchFamily="34" charset="0"/>
              <a:buChar char="•"/>
            </a:pPr>
            <a:r>
              <a:rPr lang="en-US" b="0" dirty="0"/>
              <a:t>Ensure adequate ventilations.</a:t>
            </a:r>
          </a:p>
          <a:p>
            <a:pPr marL="1543050" lvl="3" indent="-171450">
              <a:buFont typeface="Arial" panose="020B0604020202020204" pitchFamily="34" charset="0"/>
              <a:buChar char="•"/>
            </a:pPr>
            <a:r>
              <a:rPr lang="en-US" b="0" dirty="0"/>
              <a:t>Attempt to assist ventilations if the child’s oxygen is &lt;90% or the child is cyanotic.</a:t>
            </a:r>
          </a:p>
          <a:p>
            <a:pPr marL="1085850" lvl="2" indent="-171450">
              <a:buFont typeface="Arial" panose="020B0604020202020204" pitchFamily="34" charset="0"/>
              <a:buChar char="•"/>
            </a:pPr>
            <a:r>
              <a:rPr lang="en-US" b="0" dirty="0"/>
              <a:t>Protect circulatory status.</a:t>
            </a:r>
          </a:p>
          <a:p>
            <a:pPr marL="1543050" lvl="3" indent="-171450">
              <a:buFont typeface="Arial" panose="020B0604020202020204" pitchFamily="34" charset="0"/>
              <a:buChar char="•"/>
            </a:pPr>
            <a:r>
              <a:rPr lang="en-US" b="0" dirty="0"/>
              <a:t>Poor perfusion is likely due to hypoxia and metabolic acidosis from a prolonged seizure.</a:t>
            </a:r>
          </a:p>
          <a:p>
            <a:pPr marL="1085850" lvl="2" indent="-171450">
              <a:buFont typeface="Arial" panose="020B0604020202020204" pitchFamily="34" charset="0"/>
              <a:buChar char="•"/>
            </a:pPr>
            <a:r>
              <a:rPr lang="en-US" b="0" dirty="0"/>
              <a:t>Assess blood glucose and treat hypoglycemia, if present.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If the seizure is still in progress when EMS arrives, stopping the seizure is critical for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Benzodiazepines are still the first-line drug treatment.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Midazolam is commonly used due to its rapid onset and ability to administer it intranasally.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Delays</a:t>
            </a:r>
            <a:r>
              <a:rPr lang="en-US" sz="1200" b="0" kern="1200" dirty="0">
                <a:solidFill>
                  <a:schemeClr val="tx1"/>
                </a:solidFill>
                <a:latin typeface="+mn-lt"/>
                <a:ea typeface="+mn-ea"/>
                <a:cs typeface="+mn-cs"/>
              </a:rPr>
              <a:t> in administration of benzodiazepines are associated with refractory seizures—the longer it takes treat, the harder it is to treat.</a:t>
            </a:r>
            <a:endParaRPr lang="en-US" b="0" dirty="0"/>
          </a:p>
          <a:p>
            <a:pPr marL="628650" lvl="1" indent="-171450">
              <a:buFont typeface="Arial" panose="020B0604020202020204" pitchFamily="34" charset="0"/>
              <a:buChar char="•"/>
            </a:pPr>
            <a:r>
              <a:rPr lang="en-US" b="0" dirty="0"/>
              <a:t>Second-line medications should be administered with continued seizures.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Medication options are shown in the table, but always guide your treatment based on your local protocols.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Participant engagement: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how seizures are managed in your region.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What medications are used in your organization/agency?</a:t>
            </a:r>
          </a:p>
          <a:p>
            <a:endParaRPr lang="en-US" dirty="0"/>
          </a:p>
        </p:txBody>
      </p:sp>
      <p:sp>
        <p:nvSpPr>
          <p:cNvPr id="4" name="Slide Number Placeholder 3"/>
          <p:cNvSpPr>
            <a:spLocks noGrp="1"/>
          </p:cNvSpPr>
          <p:nvPr>
            <p:ph type="sldNum" sz="quarter" idx="10"/>
          </p:nvPr>
        </p:nvSpPr>
        <p:spPr/>
        <p:txBody>
          <a:bodyPr/>
          <a:lstStyle/>
          <a:p>
            <a:fld id="{7D9ABA14-E0BF-4CBF-A78A-9309057C9CEC}" type="slidenum">
              <a:rPr lang="en-US" smtClean="0"/>
              <a:pPr/>
              <a:t>15</a:t>
            </a:fld>
            <a:endParaRPr lang="en-US" dirty="0"/>
          </a:p>
        </p:txBody>
      </p:sp>
    </p:spTree>
    <p:extLst>
      <p:ext uri="{BB962C8B-B14F-4D97-AF65-F5344CB8AC3E}">
        <p14:creationId xmlns:p14="http://schemas.microsoft.com/office/powerpoint/2010/main" val="2467518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defTabSz="931774">
              <a:defRPr/>
            </a:pPr>
            <a:r>
              <a:rPr lang="en-US" dirty="0"/>
              <a:t>Instructor</a:t>
            </a:r>
            <a:r>
              <a:rPr lang="en-US" baseline="0" dirty="0"/>
              <a:t> Note</a:t>
            </a:r>
            <a:r>
              <a:rPr lang="en-US" b="0" baseline="0" dirty="0"/>
              <a:t>s</a:t>
            </a:r>
          </a:p>
          <a:p>
            <a:pPr defTabSz="931774">
              <a:defRPr/>
            </a:pPr>
            <a:endParaRPr lang="en-US" baseline="0" dirty="0"/>
          </a:p>
          <a:p>
            <a:pPr marL="171450" indent="-171450" defTabSz="931774">
              <a:buFont typeface="Arial" panose="020B0604020202020204" pitchFamily="34" charset="0"/>
              <a:buChar char="•"/>
              <a:defRPr/>
            </a:pPr>
            <a:r>
              <a:rPr lang="en-US" dirty="0"/>
              <a:t>For students other than prehospital practitioners, dispatch information can be modified.</a:t>
            </a:r>
          </a:p>
          <a:p>
            <a:pPr marL="171450" indent="-171450" defTabSz="931774">
              <a:buFont typeface="Arial" panose="020B0604020202020204" pitchFamily="34" charset="0"/>
              <a:buChar char="•"/>
              <a:defRPr/>
            </a:pPr>
            <a:r>
              <a:rPr lang="en-US" b="0" dirty="0"/>
              <a:t>Present the case</a:t>
            </a:r>
            <a:r>
              <a:rPr lang="en-US" b="1" dirty="0"/>
              <a:t>.</a:t>
            </a:r>
          </a:p>
          <a:p>
            <a:pPr marL="628650" lvl="1" indent="-171450" defTabSz="931774">
              <a:buFont typeface="Arial" panose="020B0604020202020204" pitchFamily="34" charset="0"/>
              <a:buChar char="•"/>
              <a:defRPr/>
            </a:pPr>
            <a:r>
              <a:rPr lang="en-US" dirty="0"/>
              <a:t>What are your initial concerns and possible differential diagnosis </a:t>
            </a:r>
            <a:r>
              <a:rPr lang="en-US" b="0" dirty="0"/>
              <a:t>based on </a:t>
            </a:r>
            <a:r>
              <a:rPr lang="en-US" dirty="0"/>
              <a:t>the dispatch information?</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Initial</a:t>
            </a:r>
            <a:r>
              <a:rPr lang="en-US" baseline="0" dirty="0"/>
              <a:t> impression begins when the dispatch information is received. </a:t>
            </a:r>
          </a:p>
          <a:p>
            <a:pPr marL="1085850" lvl="2" indent="-171450" defTabSz="931774">
              <a:buFont typeface="Arial" panose="020B0604020202020204" pitchFamily="34" charset="0"/>
              <a:buChar char="•"/>
              <a:defRPr/>
            </a:pPr>
            <a:r>
              <a:rPr lang="en-US" dirty="0"/>
              <a:t>Initial concern: Altered mental status</a:t>
            </a:r>
            <a:r>
              <a:rPr lang="en-US" b="0" dirty="0"/>
              <a:t>.</a:t>
            </a:r>
          </a:p>
          <a:p>
            <a:pPr marL="1085850" lvl="2" indent="-171450" defTabSz="931774">
              <a:buFont typeface="Arial" panose="020B0604020202020204" pitchFamily="34" charset="0"/>
              <a:buChar char="•"/>
              <a:defRPr/>
            </a:pPr>
            <a:r>
              <a:rPr lang="en-US" dirty="0"/>
              <a:t>Differential diagnosis:</a:t>
            </a:r>
          </a:p>
          <a:p>
            <a:pPr marL="1543050" lvl="3" indent="-171450" defTabSz="931774">
              <a:buFont typeface="Arial" panose="020B0604020202020204" pitchFamily="34" charset="0"/>
              <a:buChar char="•"/>
              <a:defRPr/>
            </a:pPr>
            <a:r>
              <a:rPr lang="en-US" dirty="0"/>
              <a:t>AMS in pediatrics has a broad </a:t>
            </a:r>
            <a:r>
              <a:rPr lang="en-US" b="0" dirty="0"/>
              <a:t>differential.</a:t>
            </a:r>
          </a:p>
          <a:p>
            <a:pPr marL="2000250" lvl="4" indent="-171450" defTabSz="931774">
              <a:buFont typeface="Arial" panose="020B0604020202020204" pitchFamily="34" charset="0"/>
              <a:buChar char="•"/>
              <a:defRPr/>
            </a:pPr>
            <a:r>
              <a:rPr lang="en-US" dirty="0"/>
              <a:t>Trauma: </a:t>
            </a:r>
            <a:r>
              <a:rPr lang="en-US" b="0" dirty="0"/>
              <a:t>Epidural/subdural</a:t>
            </a:r>
            <a:r>
              <a:rPr lang="en-US" dirty="0"/>
              <a:t>/subarachnoid hematoma, concussion, obstructive shock</a:t>
            </a:r>
          </a:p>
          <a:p>
            <a:pPr marL="2000250" lvl="4" indent="-171450" defTabSz="931774">
              <a:buFont typeface="Arial" panose="020B0604020202020204" pitchFamily="34" charset="0"/>
              <a:buChar char="•"/>
              <a:defRPr/>
            </a:pPr>
            <a:r>
              <a:rPr lang="en-US" dirty="0"/>
              <a:t>Hypoxia: Respiratory illness, shock (cardiogenic, distributive, neurogenic, hypovolemic)</a:t>
            </a:r>
          </a:p>
          <a:p>
            <a:pPr marL="2000250" lvl="4" indent="-171450" defTabSz="931774">
              <a:buFont typeface="Arial" panose="020B0604020202020204" pitchFamily="34" charset="0"/>
              <a:buChar char="•"/>
              <a:defRPr/>
            </a:pPr>
            <a:r>
              <a:rPr lang="en-US" dirty="0"/>
              <a:t>Infection: CNS infections, UTI, pneumonia</a:t>
            </a:r>
          </a:p>
          <a:p>
            <a:pPr marL="2000250" lvl="4" indent="-171450" defTabSz="931774">
              <a:buFont typeface="Arial" panose="020B0604020202020204" pitchFamily="34" charset="0"/>
              <a:buChar char="•"/>
              <a:defRPr/>
            </a:pPr>
            <a:r>
              <a:rPr lang="en-US" dirty="0"/>
              <a:t>Neurogenic: Seizure, ICP </a:t>
            </a:r>
            <a:r>
              <a:rPr lang="en-US" b="0" dirty="0"/>
              <a:t>as a result of </a:t>
            </a:r>
            <a:r>
              <a:rPr lang="en-US" dirty="0"/>
              <a:t>shunt malfunction, aneurysm </a:t>
            </a:r>
          </a:p>
          <a:p>
            <a:pPr marL="2000250" lvl="4" indent="-171450" defTabSz="931774">
              <a:buFont typeface="Arial" panose="020B0604020202020204" pitchFamily="34" charset="0"/>
              <a:buChar char="•"/>
              <a:defRPr/>
            </a:pPr>
            <a:r>
              <a:rPr lang="en-US" dirty="0"/>
              <a:t>Poisoning: Carbon monoxide, alcohol, fertilizers, pesticides</a:t>
            </a:r>
          </a:p>
          <a:p>
            <a:pPr marL="2000250" lvl="4" indent="-171450" defTabSz="931774">
              <a:buFont typeface="Arial" panose="020B0604020202020204" pitchFamily="34" charset="0"/>
              <a:buChar char="•"/>
              <a:defRPr/>
            </a:pPr>
            <a:r>
              <a:rPr lang="en-US" b="0" dirty="0"/>
              <a:t>Metabolic disorders: </a:t>
            </a:r>
            <a:r>
              <a:rPr lang="en-US" dirty="0"/>
              <a:t>Hypoglycemia, DKA, hepatic encephalopathy </a:t>
            </a:r>
          </a:p>
          <a:p>
            <a:pPr marL="2000250" lvl="4" indent="-171450" defTabSz="931774">
              <a:buFont typeface="Arial" panose="020B0604020202020204" pitchFamily="34" charset="0"/>
              <a:buChar char="•"/>
              <a:defRPr/>
            </a:pPr>
            <a:r>
              <a:rPr lang="en-US" dirty="0"/>
              <a:t>Cardiac arrhythmias</a:t>
            </a:r>
          </a:p>
          <a:p>
            <a:pPr marL="2000250" lvl="4" indent="-171450" defTabSz="931774">
              <a:buFont typeface="Arial" panose="020B0604020202020204" pitchFamily="34" charset="0"/>
              <a:buChar char="•"/>
              <a:defRPr/>
            </a:pPr>
            <a:r>
              <a:rPr lang="en-US" dirty="0"/>
              <a:t>Intestinal obstructions</a:t>
            </a:r>
          </a:p>
          <a:p>
            <a:pPr marL="628650" lvl="1" indent="-171450" defTabSz="931774">
              <a:buFont typeface="Arial" panose="020B0604020202020204" pitchFamily="34" charset="0"/>
              <a:buChar char="•"/>
              <a:defRPr/>
            </a:pPr>
            <a:r>
              <a:rPr lang="en-US" dirty="0"/>
              <a:t>Discuss the importance of scene assessment and aware</a:t>
            </a:r>
            <a:r>
              <a:rPr lang="en-US" b="0" dirty="0"/>
              <a:t>ness.</a:t>
            </a:r>
          </a:p>
          <a:p>
            <a:pPr marL="1085850" lvl="2" indent="-171450" defTabSz="931774">
              <a:buFont typeface="Arial" panose="020B0604020202020204" pitchFamily="34" charset="0"/>
              <a:buChar char="•"/>
              <a:defRPr/>
            </a:pPr>
            <a:r>
              <a:rPr lang="en-US" b="0" dirty="0"/>
              <a:t>Expand on how it applies to this case.</a:t>
            </a:r>
          </a:p>
          <a:p>
            <a:pPr marL="914400" lvl="2" indent="0" defTabSz="931774">
              <a:buFont typeface="Arial" panose="020B0604020202020204" pitchFamily="34" charset="0"/>
              <a:buNone/>
              <a:defRPr/>
            </a:pP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Case 1 involves a 2-year-old male with a fever and AMS.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Diagnosis: </a:t>
            </a:r>
            <a:r>
              <a:rPr lang="en-US" sz="1200" dirty="0"/>
              <a:t>Meningococcal sepsis </a:t>
            </a:r>
            <a:endParaRPr lang="en-US" dirty="0"/>
          </a:p>
          <a:p>
            <a:r>
              <a:rPr lang="en-US" dirty="0"/>
              <a:t> </a:t>
            </a:r>
          </a:p>
          <a:p>
            <a:pPr marL="685800" lvl="3" indent="-342900">
              <a:spcBef>
                <a:spcPts val="750"/>
              </a:spcBef>
              <a:buSzPct val="80000"/>
              <a:buFont typeface="Arial" panose="020B0604020202020204" pitchFamily="34" charset="0"/>
              <a:buChar char="•"/>
            </a:pPr>
            <a:endParaRPr lang="en-US" sz="2400" dirty="0"/>
          </a:p>
          <a:p>
            <a:endParaRPr lang="en-US" baseline="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16</a:t>
            </a:fld>
            <a:endParaRPr lang="en-US" dirty="0"/>
          </a:p>
        </p:txBody>
      </p:sp>
    </p:spTree>
    <p:extLst>
      <p:ext uri="{BB962C8B-B14F-4D97-AF65-F5344CB8AC3E}">
        <p14:creationId xmlns:p14="http://schemas.microsoft.com/office/powerpoint/2010/main" val="4064052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b="0" baseline="0" dirty="0"/>
              <a:t>Discuss the initial findings at the scene and the PAT findings.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As you arrive at the front entrance of the home you are met by the </a:t>
            </a:r>
            <a:r>
              <a:rPr lang="en-US" b="0" kern="0" dirty="0"/>
              <a:t>father, who appears extremely anxious.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PAT</a:t>
            </a:r>
          </a:p>
          <a:p>
            <a:pPr marL="1600200" lvl="5" indent="-342900">
              <a:spcBef>
                <a:spcPts val="750"/>
              </a:spcBef>
              <a:buSzPct val="80000"/>
              <a:buFont typeface="Arial" panose="020B0604020202020204" pitchFamily="34" charset="0"/>
              <a:buChar char="•"/>
            </a:pPr>
            <a:r>
              <a:rPr lang="en-US" sz="1200" b="0" dirty="0"/>
              <a:t>Appearance: Lethargic.</a:t>
            </a:r>
          </a:p>
          <a:p>
            <a:pPr marL="1600200" marR="0" lvl="5"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Work of breathing: Rapid, shallow, and labored.</a:t>
            </a:r>
          </a:p>
          <a:p>
            <a:pPr marL="1600200" marR="0" lvl="5" indent="-34290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Circulation: Skin is warm and flushed with petechial rash.</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dirty="0"/>
              <a:t>Father tells you that the previous day the child was taken </a:t>
            </a:r>
            <a:r>
              <a:rPr lang="en-US" kern="0" dirty="0"/>
              <a:t>to see his PCP due to fever.</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dirty="0"/>
              <a:t>He was diagnosed with a nonspecific respiratory infection.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dirty="0"/>
              <a:t>Father advises they have r</a:t>
            </a:r>
            <a:r>
              <a:rPr lang="en-US" sz="1200" dirty="0"/>
              <a:t>ecently traveled internationally.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dirty="0"/>
              <a:t>Discuss additional precautions or concerns that may be warranted based on initial observations. </a:t>
            </a:r>
          </a:p>
          <a:p>
            <a:pPr marL="171450" lvl="0" indent="-171450">
              <a:buFont typeface="Arial" panose="020B0604020202020204" pitchFamily="34" charset="0"/>
              <a:buChar char="•"/>
            </a:pPr>
            <a:r>
              <a:rPr lang="en-US" baseline="0" dirty="0"/>
              <a:t>Is this patient “Quick” or “Not Quick”?</a:t>
            </a:r>
          </a:p>
          <a:p>
            <a:pPr marL="628650" lvl="1" indent="-171450">
              <a:buFont typeface="Arial" panose="020B0604020202020204" pitchFamily="34" charset="0"/>
              <a:buChar char="•"/>
            </a:pPr>
            <a:r>
              <a:rPr lang="en-US" baseline="0" dirty="0"/>
              <a:t>The patient is “Quick</a:t>
            </a:r>
            <a:r>
              <a:rPr lang="en-US" b="0" baseline="0" dirty="0"/>
              <a:t>.</a:t>
            </a:r>
            <a:r>
              <a:rPr lang="en-US" baseline="0" dirty="0"/>
              <a:t>” </a:t>
            </a:r>
          </a:p>
          <a:p>
            <a:pPr marL="1085850" lvl="2" indent="-171450">
              <a:buFont typeface="Arial" panose="020B0604020202020204" pitchFamily="34" charset="0"/>
              <a:buChar char="•"/>
            </a:pPr>
            <a:r>
              <a:rPr lang="en-US" baseline="0" dirty="0"/>
              <a:t>Expand how this determination was made</a:t>
            </a:r>
            <a:r>
              <a:rPr lang="en-US" b="0" baseline="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 identified any possible red flags?</a:t>
            </a:r>
          </a:p>
          <a:p>
            <a:pPr marL="628650" lvl="1" indent="-171450">
              <a:buFont typeface="Arial" panose="020B0604020202020204" pitchFamily="34" charset="0"/>
              <a:buChar char="•"/>
            </a:pPr>
            <a:r>
              <a:rPr lang="en-US" sz="1200" dirty="0"/>
              <a:t>Altered mental status</a:t>
            </a:r>
          </a:p>
          <a:p>
            <a:pPr marL="628650" lvl="1" indent="-171450">
              <a:buFont typeface="Arial" panose="020B0604020202020204" pitchFamily="34" charset="0"/>
              <a:buChar char="•"/>
            </a:pPr>
            <a:r>
              <a:rPr lang="en-US" sz="1200" dirty="0"/>
              <a:t>Recent travel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Participant engagement:</a:t>
            </a:r>
          </a:p>
          <a:p>
            <a:pPr marL="640080" lvl="2" indent="-182880">
              <a:buFont typeface="Arial" panose="020B0604020202020204" pitchFamily="34" charset="0"/>
              <a:buChar char="•"/>
              <a:defRPr sz="1700"/>
            </a:pPr>
            <a:r>
              <a:rPr lang="en-US" sz="1200" dirty="0"/>
              <a:t>Remind participants that completing a thorough assessment and history in pediatrics </a:t>
            </a:r>
            <a:r>
              <a:rPr lang="en-US" sz="1200" baseline="0" dirty="0"/>
              <a:t>is of utmost importance</a:t>
            </a: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17</a:t>
            </a:fld>
            <a:endParaRPr lang="en-US" dirty="0"/>
          </a:p>
        </p:txBody>
      </p:sp>
    </p:spTree>
    <p:extLst>
      <p:ext uri="{BB962C8B-B14F-4D97-AF65-F5344CB8AC3E}">
        <p14:creationId xmlns:p14="http://schemas.microsoft.com/office/powerpoint/2010/main" val="2444883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Instructor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dirty="0"/>
              <a:t>Personal Protective Equipment (PPE)</a:t>
            </a:r>
          </a:p>
          <a:p>
            <a:pPr marL="628650" lvl="1" indent="-171450">
              <a:buFont typeface="Arial" panose="020B0604020202020204" pitchFamily="34" charset="0"/>
              <a:buChar char="•"/>
            </a:pPr>
            <a:r>
              <a:rPr lang="en-US" b="0" dirty="0"/>
              <a:t>Various types of PPE are available for use by healthcare providers, patients, and caregivers.</a:t>
            </a:r>
          </a:p>
          <a:p>
            <a:pPr marL="1085850" lvl="2" indent="-171450">
              <a:buFont typeface="Arial" panose="020B0604020202020204" pitchFamily="34" charset="0"/>
              <a:buChar char="•"/>
            </a:pPr>
            <a:r>
              <a:rPr lang="en-US" dirty="0"/>
              <a:t>Follow your local guidelines </a:t>
            </a:r>
            <a:r>
              <a:rPr lang="en-US" b="0" dirty="0"/>
              <a:t>in the use of PPE at your agency.</a:t>
            </a:r>
          </a:p>
          <a:p>
            <a:pPr marL="1085850" lvl="2" indent="-171450">
              <a:buFont typeface="Arial" panose="020B0604020202020204" pitchFamily="34" charset="0"/>
              <a:buChar char="•"/>
            </a:pPr>
            <a:r>
              <a:rPr lang="en-US" b="0" dirty="0"/>
              <a:t>A single pair of gloves should be worn during all patient contact for any potential exposure to infectious agent or bodily fluids.</a:t>
            </a:r>
          </a:p>
          <a:p>
            <a:pPr marL="1085850" lvl="2" indent="-171450">
              <a:buFont typeface="Arial" panose="020B0604020202020204" pitchFamily="34" charset="0"/>
              <a:buChar char="•"/>
            </a:pPr>
            <a:r>
              <a:rPr lang="en-US" dirty="0"/>
              <a:t>Goggles, face shields, and surgical masks should be worn during any aerosolizing procedures or in the presence of a patient with active cough.</a:t>
            </a:r>
          </a:p>
          <a:p>
            <a:pPr marL="1543050" lvl="3" indent="-171450">
              <a:buFont typeface="Arial" panose="020B0604020202020204" pitchFamily="34" charset="0"/>
              <a:buChar char="•"/>
            </a:pPr>
            <a:r>
              <a:rPr lang="en-US" dirty="0"/>
              <a:t>An N95 mask should be worn by healthcare providers to protect themselves and others.</a:t>
            </a:r>
          </a:p>
          <a:p>
            <a:pPr marL="1543050" lvl="3" indent="-171450">
              <a:buFont typeface="Arial" panose="020B0604020202020204" pitchFamily="34" charset="0"/>
              <a:buChar char="•"/>
            </a:pPr>
            <a:r>
              <a:rPr lang="en-US" dirty="0"/>
              <a:t>Healthcare provider </a:t>
            </a:r>
            <a:r>
              <a:rPr lang="en-US" b="0" dirty="0"/>
              <a:t>PPE must be fit tested and properly maintained.</a:t>
            </a:r>
          </a:p>
          <a:p>
            <a:pPr marL="1543050" lvl="3" indent="-171450">
              <a:buFont typeface="Arial" panose="020B0604020202020204" pitchFamily="34" charset="0"/>
              <a:buChar char="•"/>
            </a:pPr>
            <a:r>
              <a:rPr lang="en-US" b="0" dirty="0"/>
              <a:t>A facemask or respirator should be used by all healthcare workers in the ambulance </a:t>
            </a:r>
            <a:r>
              <a:rPr lang="en-US" dirty="0"/>
              <a:t>when transporting a potentially infectious patient.</a:t>
            </a:r>
          </a:p>
          <a:p>
            <a:pPr marL="1085850" lvl="2" indent="-171450">
              <a:buFont typeface="Arial" panose="020B0604020202020204" pitchFamily="34" charset="0"/>
              <a:buChar char="•"/>
            </a:pPr>
            <a:r>
              <a:rPr lang="en-US" dirty="0"/>
              <a:t>Impermeable/isolation gowns should be worn for situations in which splash and liquid exposures would likely occur.</a:t>
            </a:r>
          </a:p>
          <a:p>
            <a:pPr marL="1085850" lvl="2" indent="-171450">
              <a:buFont typeface="Arial" panose="020B0604020202020204" pitchFamily="34" charset="0"/>
              <a:buChar char="•"/>
            </a:pPr>
            <a:r>
              <a:rPr lang="en-US" dirty="0"/>
              <a:t>PPE should be doffed with care to avoid self</a:t>
            </a:r>
            <a:r>
              <a:rPr lang="en-US" b="1" dirty="0"/>
              <a:t>-</a:t>
            </a:r>
            <a:r>
              <a:rPr lang="en-US" dirty="0"/>
              <a:t>contamination. </a:t>
            </a:r>
          </a:p>
          <a:p>
            <a:pPr marL="1085850" lvl="2" indent="-171450">
              <a:buFont typeface="Arial" panose="020B0604020202020204" pitchFamily="34" charset="0"/>
              <a:buChar char="•"/>
            </a:pPr>
            <a:r>
              <a:rPr lang="en-US" dirty="0"/>
              <a:t>Potential exposures should be reported according to your agency’s protocols. </a:t>
            </a:r>
          </a:p>
          <a:p>
            <a:pPr marL="171450" indent="-171450">
              <a:buFont typeface="Arial" panose="020B0604020202020204" pitchFamily="34" charset="0"/>
              <a:buChar char="•"/>
            </a:pPr>
            <a:r>
              <a:rPr lang="en-US" dirty="0"/>
              <a:t>Arriving EMS</a:t>
            </a:r>
          </a:p>
          <a:p>
            <a:pPr marL="628650" lvl="1" indent="-171450">
              <a:buFont typeface="Arial" panose="020B0604020202020204" pitchFamily="34" charset="0"/>
              <a:buChar char="•"/>
            </a:pPr>
            <a:r>
              <a:rPr lang="en-US" dirty="0"/>
              <a:t>Assess patient upon arrival (at a </a:t>
            </a:r>
            <a:r>
              <a:rPr lang="en-US" b="0" dirty="0"/>
              <a:t>distance of 6 feet </a:t>
            </a:r>
            <a:r>
              <a:rPr lang="en-US" dirty="0"/>
              <a:t>when possible)</a:t>
            </a:r>
            <a:r>
              <a:rPr lang="en-US" b="0" dirty="0"/>
              <a:t>.</a:t>
            </a:r>
          </a:p>
          <a:p>
            <a:pPr marL="628650" lvl="1" indent="-171450">
              <a:buFont typeface="Arial" panose="020B0604020202020204" pitchFamily="34" charset="0"/>
              <a:buChar char="•"/>
            </a:pPr>
            <a:r>
              <a:rPr lang="en-US" b="0" dirty="0"/>
              <a:t>Be prepared to adjust PPE precautions as the situation dictates.</a:t>
            </a:r>
          </a:p>
          <a:p>
            <a:pPr marL="1085850" lvl="2" indent="-171450">
              <a:buFont typeface="Arial" panose="020B0604020202020204" pitchFamily="34" charset="0"/>
              <a:buChar char="•"/>
            </a:pPr>
            <a:r>
              <a:rPr lang="en-US" b="0" dirty="0"/>
              <a:t>You may need to add layers of PPE as the situation changes.</a:t>
            </a:r>
          </a:p>
          <a:p>
            <a:pPr marL="457200" lvl="1" indent="0">
              <a:buFont typeface="Arial" panose="020B0604020202020204" pitchFamily="34" charset="0"/>
              <a:buNone/>
            </a:pPr>
            <a:r>
              <a:rPr lang="en-US" dirty="0"/>
              <a:t>• Wash your hands before and after patient care.</a:t>
            </a:r>
          </a:p>
          <a:p>
            <a:pPr marL="1085850" lvl="2" indent="-171450">
              <a:buFont typeface="Arial" panose="020B0604020202020204" pitchFamily="34" charset="0"/>
              <a:buChar char="•"/>
            </a:pPr>
            <a:r>
              <a:rPr lang="en-US" dirty="0"/>
              <a:t>Hand sanitizer can be used as a substitute when hand washing is not available.</a:t>
            </a:r>
          </a:p>
          <a:p>
            <a:pPr marL="171450" indent="-171450">
              <a:buFont typeface="Arial" panose="020B0604020202020204" pitchFamily="34" charset="0"/>
              <a:buChar char="•"/>
            </a:pPr>
            <a:r>
              <a:rPr lang="en-US" dirty="0"/>
              <a:t>Patient care considerations</a:t>
            </a:r>
          </a:p>
          <a:p>
            <a:pPr marL="628650" lvl="1" indent="-171450">
              <a:buFont typeface="Arial" panose="020B0604020202020204" pitchFamily="34" charset="0"/>
              <a:buChar char="•"/>
            </a:pPr>
            <a:r>
              <a:rPr lang="en-US" dirty="0"/>
              <a:t>For patients with an active cough or who are immunocompromised, a surgical mask should be provided for them to wear.</a:t>
            </a:r>
          </a:p>
          <a:p>
            <a:pPr marL="171450" lvl="0" indent="-171450">
              <a:buFont typeface="Arial" panose="020B0604020202020204" pitchFamily="34" charset="0"/>
              <a:buChar char="•"/>
            </a:pPr>
            <a:r>
              <a:rPr lang="en-US" b="0" dirty="0"/>
              <a:t>Family considerations</a:t>
            </a:r>
          </a:p>
          <a:p>
            <a:pPr marL="628650" lvl="1" indent="-171450">
              <a:buFont typeface="Arial" panose="020B0604020202020204" pitchFamily="34" charset="0"/>
              <a:buChar char="•"/>
            </a:pPr>
            <a:r>
              <a:rPr lang="en-US" dirty="0"/>
              <a:t>When it is appropriate for family to accompany EMS clinicians and the patient, the same PPE should be provided to them as is provided to the patient.  </a:t>
            </a:r>
          </a:p>
          <a:p>
            <a:pPr marL="1085850" lvl="2" indent="-171450">
              <a:buFont typeface="Arial" panose="020B0604020202020204" pitchFamily="34" charset="0"/>
              <a:buChar char="•"/>
            </a:pPr>
            <a:r>
              <a:rPr lang="en-US" dirty="0"/>
              <a:t>If they are incapable of tolerating a surgical mask or similar PPE, a reevaluation of their accompaniment should be conducted.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59FCF-0482-4CDE-9C27-99B85DB8FEBD}" type="slidenum">
              <a:rPr lang="en-US" smtClean="0"/>
              <a:t>18</a:t>
            </a:fld>
            <a:endParaRPr lang="en-US" dirty="0"/>
          </a:p>
        </p:txBody>
      </p:sp>
    </p:spTree>
    <p:extLst>
      <p:ext uri="{BB962C8B-B14F-4D97-AF65-F5344CB8AC3E}">
        <p14:creationId xmlns:p14="http://schemas.microsoft.com/office/powerpoint/2010/main" val="3408795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dirty="0"/>
              <a:t>Instructor Notes</a:t>
            </a:r>
          </a:p>
          <a:p>
            <a:endParaRPr lang="en-US" sz="1200" baseline="0" dirty="0"/>
          </a:p>
          <a:p>
            <a:pPr marL="171450" indent="-171450">
              <a:buFont typeface="Arial" panose="020B0604020202020204" pitchFamily="34" charset="0"/>
              <a:buChar char="•"/>
            </a:pPr>
            <a:r>
              <a:rPr lang="en-US" sz="1200" baseline="0" dirty="0"/>
              <a:t>Discuss the primary survey</a:t>
            </a:r>
            <a:r>
              <a:rPr lang="en-US" sz="1200" b="1" baseline="0" dirty="0"/>
              <a:t>.</a:t>
            </a:r>
          </a:p>
          <a:p>
            <a:pPr marL="628650" lvl="1" indent="-171450">
              <a:buFont typeface="Arial" panose="020B0604020202020204" pitchFamily="34" charset="0"/>
              <a:buChar char="•"/>
            </a:pPr>
            <a:r>
              <a:rPr lang="en-US" sz="1200" baseline="0" dirty="0"/>
              <a:t>Note that the PAT is completed prior to </a:t>
            </a:r>
            <a:r>
              <a:rPr lang="en-US" sz="1200" b="0" baseline="0" dirty="0"/>
              <a:t>the primary survey.</a:t>
            </a:r>
          </a:p>
          <a:p>
            <a:pPr marL="1085850" lvl="2" indent="-171450">
              <a:buFont typeface="Arial" panose="020B0604020202020204" pitchFamily="34" charset="0"/>
              <a:buChar char="•"/>
            </a:pPr>
            <a:r>
              <a:rPr lang="en-US" sz="1200" b="0" baseline="0" dirty="0"/>
              <a:t>Ask participants to explain any abnormal findings of the patient, whether physically and/or developmentally. </a:t>
            </a:r>
          </a:p>
          <a:p>
            <a:pPr marL="171450" marR="0" lvl="2" indent="-17145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Discuss any life threats identified in this case.</a:t>
            </a:r>
          </a:p>
          <a:p>
            <a:pPr marL="971550" marR="0" lvl="4" indent="-171450" algn="l" defTabSz="914400" rtl="0" eaLnBrk="1" fontAlgn="auto" latinLnBrk="0" hangingPunct="1">
              <a:lnSpc>
                <a:spcPct val="100000"/>
              </a:lnSpc>
              <a:spcBef>
                <a:spcPts val="750"/>
              </a:spcBef>
              <a:spcAft>
                <a:spcPts val="0"/>
              </a:spcAft>
              <a:buClrTx/>
              <a:buSzPct val="80000"/>
              <a:buFont typeface="Arial" panose="020B0604020202020204" pitchFamily="34" charset="0"/>
              <a:buChar char="•"/>
              <a:tabLst/>
              <a:defRPr/>
            </a:pPr>
            <a:r>
              <a:rPr lang="en-US" sz="1200" b="0" dirty="0"/>
              <a:t>There are life threats: </a:t>
            </a:r>
            <a:r>
              <a:rPr lang="en-US" sz="1200" b="0" baseline="0" dirty="0"/>
              <a:t>tachypnea with shallow breaths and weak pulses.</a:t>
            </a:r>
          </a:p>
          <a:p>
            <a:pPr marL="342900" lvl="2" indent="-342900">
              <a:spcBef>
                <a:spcPts val="750"/>
              </a:spcBef>
              <a:buFont typeface="Arial" panose="020B0604020202020204" pitchFamily="34" charset="0"/>
              <a:buChar char="•"/>
            </a:pPr>
            <a:r>
              <a:rPr lang="en-US" sz="1200" b="0" dirty="0"/>
              <a:t>Primary survey</a:t>
            </a:r>
          </a:p>
          <a:p>
            <a:pPr marL="635000" lvl="3" indent="-292100">
              <a:spcBef>
                <a:spcPts val="750"/>
              </a:spcBef>
              <a:buSzPct val="80000"/>
              <a:buFont typeface="Wingdings" charset="2"/>
              <a:buChar char="§"/>
            </a:pPr>
            <a:r>
              <a:rPr lang="en-US" sz="1200" b="0" dirty="0"/>
              <a:t>X ‒ No bleeding found.</a:t>
            </a:r>
          </a:p>
          <a:p>
            <a:pPr marL="635000" lvl="3" indent="-292100">
              <a:spcBef>
                <a:spcPts val="750"/>
              </a:spcBef>
              <a:buSzPct val="80000"/>
              <a:buFont typeface="Wingdings" charset="2"/>
              <a:buChar char="§"/>
            </a:pPr>
            <a:r>
              <a:rPr lang="en-US" sz="1200" b="0" dirty="0"/>
              <a:t>A ‒ Open.</a:t>
            </a:r>
          </a:p>
          <a:p>
            <a:pPr marL="635000" lvl="3" indent="-292100">
              <a:spcBef>
                <a:spcPts val="750"/>
              </a:spcBef>
              <a:buSzPct val="80000"/>
              <a:buFont typeface="Wingdings" charset="2"/>
              <a:buChar char="§"/>
            </a:pPr>
            <a:r>
              <a:rPr lang="en-US" sz="1200" b="0" dirty="0"/>
              <a:t>B ‒ Respirations are rapid, labored, and shallow. Lung sounds are clear bilaterally.</a:t>
            </a:r>
          </a:p>
          <a:p>
            <a:pPr marL="635000" lvl="3" indent="-292100">
              <a:spcBef>
                <a:spcPts val="750"/>
              </a:spcBef>
              <a:buSzPct val="80000"/>
              <a:buFont typeface="Wingdings" charset="2"/>
              <a:buChar char="§"/>
            </a:pPr>
            <a:r>
              <a:rPr lang="en-US" sz="1200" b="0" dirty="0"/>
              <a:t>C ‒ Brachial</a:t>
            </a:r>
            <a:r>
              <a:rPr lang="en-US" sz="1200" b="0" dirty="0">
                <a:ea typeface="Times New Roman" panose="02020603050405020304" pitchFamily="18" charset="0"/>
              </a:rPr>
              <a:t> pulses are weak. Capillary refill is time slow. Skin is warm and flushed.</a:t>
            </a:r>
            <a:endParaRPr lang="en-US" sz="1200" b="0" dirty="0"/>
          </a:p>
          <a:p>
            <a:pPr marL="635000" marR="0" lvl="3" indent="-292100" algn="l" defTabSz="914400" rtl="0" eaLnBrk="1" fontAlgn="auto" latinLnBrk="0" hangingPunct="1">
              <a:lnSpc>
                <a:spcPct val="100000"/>
              </a:lnSpc>
              <a:spcBef>
                <a:spcPts val="750"/>
              </a:spcBef>
              <a:spcAft>
                <a:spcPts val="0"/>
              </a:spcAft>
              <a:buClrTx/>
              <a:buSzPct val="80000"/>
              <a:buFont typeface="Wingdings" charset="2"/>
              <a:buChar char="§"/>
              <a:tabLst/>
              <a:defRPr/>
            </a:pPr>
            <a:r>
              <a:rPr lang="en-US" sz="1200" b="0" dirty="0"/>
              <a:t>D ‒ Lethargic and responsive to pain; GCS = 11 (E2, V4, M5).</a:t>
            </a:r>
          </a:p>
          <a:p>
            <a:pPr marL="635000" marR="0" lvl="3" indent="-292100" algn="l" defTabSz="914400" rtl="0" eaLnBrk="1" fontAlgn="auto" latinLnBrk="0" hangingPunct="1">
              <a:lnSpc>
                <a:spcPct val="100000"/>
              </a:lnSpc>
              <a:spcBef>
                <a:spcPts val="750"/>
              </a:spcBef>
              <a:spcAft>
                <a:spcPts val="0"/>
              </a:spcAft>
              <a:buClrTx/>
              <a:buSzPct val="80000"/>
              <a:buFont typeface="Wingdings" charset="2"/>
              <a:buChar char="§"/>
              <a:tabLst/>
              <a:defRPr/>
            </a:pPr>
            <a:r>
              <a:rPr lang="en-US" sz="1200" b="0" dirty="0"/>
              <a:t>E ‒Lying on couch. A rash can be seen on his skin.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Discuss treatment options per local guidelines and policy.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Treatment should be focused on aggressive resuscitation.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Apply blow-by oxygen.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Are there any indications of trauma? (No, but patient appears septic.)</a:t>
            </a:r>
          </a:p>
          <a:p>
            <a:endParaRPr lang="en-US" sz="1200" baseline="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19</a:t>
            </a:fld>
            <a:endParaRPr lang="en-US" dirty="0"/>
          </a:p>
        </p:txBody>
      </p:sp>
    </p:spTree>
    <p:extLst>
      <p:ext uri="{BB962C8B-B14F-4D97-AF65-F5344CB8AC3E}">
        <p14:creationId xmlns:p14="http://schemas.microsoft.com/office/powerpoint/2010/main" val="4064052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628650" lvl="1" indent="-171450">
              <a:buFont typeface="Arial" panose="020B0604020202020204" pitchFamily="34" charset="0"/>
              <a:buChar char="•"/>
            </a:pPr>
            <a:r>
              <a:rPr lang="en-US" dirty="0"/>
              <a:t>O – Sudden</a:t>
            </a:r>
          </a:p>
          <a:p>
            <a:pPr marL="628650" lvl="1" indent="-171450">
              <a:buFont typeface="Arial" panose="020B0604020202020204" pitchFamily="34" charset="0"/>
              <a:buChar char="•"/>
            </a:pPr>
            <a:r>
              <a:rPr lang="en-US" dirty="0"/>
              <a:t>P – None</a:t>
            </a:r>
          </a:p>
          <a:p>
            <a:pPr marL="628650" lvl="1" indent="-171450">
              <a:buFont typeface="Arial" panose="020B0604020202020204" pitchFamily="34" charset="0"/>
              <a:buChar char="•"/>
            </a:pPr>
            <a:r>
              <a:rPr lang="en-US" dirty="0"/>
              <a:t>Q – None</a:t>
            </a:r>
          </a:p>
          <a:p>
            <a:pPr marL="628650" lvl="1" indent="-171450">
              <a:buFont typeface="Arial" panose="020B0604020202020204" pitchFamily="34" charset="0"/>
              <a:buChar char="•"/>
            </a:pPr>
            <a:r>
              <a:rPr lang="en-US" dirty="0"/>
              <a:t>R – None</a:t>
            </a:r>
          </a:p>
          <a:p>
            <a:pPr marL="628650" lvl="1" indent="-171450">
              <a:buFont typeface="Arial" panose="020B0604020202020204" pitchFamily="34" charset="0"/>
              <a:buChar char="•"/>
            </a:pPr>
            <a:r>
              <a:rPr lang="en-US" dirty="0"/>
              <a:t>S – Unknown</a:t>
            </a:r>
          </a:p>
          <a:p>
            <a:pPr marL="628650" lvl="1" indent="-171450">
              <a:buFont typeface="Arial" panose="020B0604020202020204" pitchFamily="34" charset="0"/>
              <a:buChar char="•"/>
            </a:pPr>
            <a:r>
              <a:rPr lang="en-US" dirty="0"/>
              <a:t>T – 24 hours</a:t>
            </a:r>
          </a:p>
          <a:p>
            <a:pPr marL="171450" lvl="0" indent="-171450">
              <a:buFont typeface="Arial" panose="020B0604020202020204" pitchFamily="34" charset="0"/>
              <a:buChar char="•"/>
            </a:pPr>
            <a:r>
              <a:rPr lang="en-US" dirty="0"/>
              <a:t>Participant engagement:</a:t>
            </a:r>
          </a:p>
          <a:p>
            <a:pPr marL="628650" lvl="1" indent="-171450">
              <a:buFont typeface="Arial" panose="020B0604020202020204" pitchFamily="34" charset="0"/>
              <a:buChar char="•"/>
            </a:pPr>
            <a:r>
              <a:rPr lang="en-US" dirty="0"/>
              <a:t>Discuss the </a:t>
            </a:r>
            <a:r>
              <a:rPr lang="en-US" b="0" dirty="0"/>
              <a:t>importance of continuously reevaluating the patient.</a:t>
            </a:r>
          </a:p>
          <a:p>
            <a:pPr marL="628650" lvl="1" indent="-171450">
              <a:buFont typeface="Arial" panose="020B0604020202020204" pitchFamily="34" charset="0"/>
              <a:buChar char="•"/>
            </a:pPr>
            <a:r>
              <a:rPr lang="en-US" dirty="0"/>
              <a:t>Discuss questions that should be asked given </a:t>
            </a:r>
            <a:r>
              <a:rPr lang="en-US" b="0" dirty="0"/>
              <a:t>the patient’s physiologic </a:t>
            </a:r>
            <a:r>
              <a:rPr lang="en-US" dirty="0"/>
              <a:t>presentation.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899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Review history </a:t>
            </a:r>
            <a:r>
              <a:rPr lang="en-US" sz="1200" b="0" dirty="0"/>
              <a:t>taking using SAMPLER.</a:t>
            </a:r>
          </a:p>
          <a:p>
            <a:pPr marL="565150" lvl="2" indent="-273050">
              <a:buSzPct val="80000"/>
              <a:buFont typeface="Wingdings" charset="2"/>
              <a:buChar char="§"/>
              <a:tabLst>
                <a:tab pos="1028700" algn="l"/>
              </a:tabLst>
            </a:pPr>
            <a:r>
              <a:rPr lang="en-US" sz="1200" b="0" dirty="0"/>
              <a:t>S ‒ Altered mental status, weak brachial pulse, tachypnea.</a:t>
            </a:r>
          </a:p>
          <a:p>
            <a:pPr marL="565150" lvl="2" indent="-273050">
              <a:buSzPct val="80000"/>
              <a:buFont typeface="Wingdings" charset="2"/>
              <a:buChar char="§"/>
            </a:pPr>
            <a:r>
              <a:rPr lang="en-US" sz="1200" b="0" dirty="0"/>
              <a:t>A</a:t>
            </a:r>
            <a:r>
              <a:rPr lang="en-US" sz="1200" b="0" baseline="0" dirty="0"/>
              <a:t> </a:t>
            </a:r>
            <a:r>
              <a:rPr lang="en-US" sz="1200" b="0" dirty="0"/>
              <a:t>‒ No known allergies.</a:t>
            </a:r>
          </a:p>
          <a:p>
            <a:pPr marL="565150" lvl="2" indent="-273050">
              <a:buSzPct val="80000"/>
              <a:buFont typeface="Wingdings" charset="2"/>
              <a:buChar char="§"/>
            </a:pPr>
            <a:r>
              <a:rPr lang="en-US" sz="1200" b="0" dirty="0"/>
              <a:t>M ‒ None.</a:t>
            </a:r>
            <a:endParaRPr lang="en-US" sz="1200" b="0" baseline="-25000" dirty="0"/>
          </a:p>
          <a:p>
            <a:pPr marL="565150" lvl="2" indent="-273050">
              <a:buSzPct val="80000"/>
              <a:buFont typeface="Wingdings" charset="2"/>
              <a:buChar char="§"/>
            </a:pPr>
            <a:r>
              <a:rPr lang="en-US" sz="1200" b="0" dirty="0"/>
              <a:t>P ‒  Recent nondescript respiratory infection.</a:t>
            </a:r>
          </a:p>
          <a:p>
            <a:pPr marL="565150" lvl="2" indent="-273050">
              <a:buSzPct val="80000"/>
              <a:buFont typeface="Wingdings" charset="2"/>
              <a:buChar char="§"/>
            </a:pPr>
            <a:r>
              <a:rPr lang="en-US" sz="1200" b="0" dirty="0"/>
              <a:t>L ‒ Not eating or drinking.</a:t>
            </a:r>
          </a:p>
          <a:p>
            <a:pPr marL="565150" lvl="2" indent="-273050">
              <a:buSzPct val="80000"/>
              <a:buFont typeface="Wingdings" charset="2"/>
              <a:buChar char="§"/>
            </a:pPr>
            <a:r>
              <a:rPr lang="en-US" sz="1200" b="0" dirty="0"/>
              <a:t>E ‒ Has gotten worse over the last 24 hours.</a:t>
            </a:r>
          </a:p>
          <a:p>
            <a:pPr marL="565150" lvl="2" indent="-273050">
              <a:buSzPct val="80000"/>
              <a:buFont typeface="Wingdings" charset="2"/>
              <a:buChar char="§"/>
            </a:pPr>
            <a:r>
              <a:rPr lang="en-US" sz="1200" b="0" dirty="0"/>
              <a:t>R – Recent travel without recommended vaccinations.</a:t>
            </a:r>
          </a:p>
          <a:p>
            <a:pPr marL="171450" indent="-171450">
              <a:buFont typeface="Arial" panose="020B0604020202020204" pitchFamily="34" charset="0"/>
              <a:buChar char="•"/>
            </a:pPr>
            <a:r>
              <a:rPr lang="en-US" sz="1200" b="0" dirty="0"/>
              <a:t>In a physiologically unstable child, limit on-scene assessment.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A focused history assessment assists prehospital providers in refining their differential diagnosis.  </a:t>
            </a:r>
          </a:p>
          <a:p>
            <a:pPr marL="1085850" lvl="2" indent="-171450">
              <a:buFont typeface="Arial" panose="020B0604020202020204" pitchFamily="34" charset="0"/>
              <a:buChar char="•"/>
            </a:pPr>
            <a:r>
              <a:rPr lang="en-US" sz="1200" b="0" dirty="0"/>
              <a:t>Focused history</a:t>
            </a:r>
          </a:p>
          <a:p>
            <a:pPr marL="1543050" lvl="3" indent="-171450">
              <a:buFont typeface="Arial" panose="020B0604020202020204" pitchFamily="34" charset="0"/>
              <a:buChar char="•"/>
            </a:pPr>
            <a:r>
              <a:rPr lang="en-US" sz="1200" b="0" dirty="0"/>
              <a:t>Known exposure to illness.</a:t>
            </a:r>
          </a:p>
          <a:p>
            <a:pPr marL="2000250" lvl="4" indent="-171450">
              <a:buFont typeface="Arial" panose="020B0604020202020204" pitchFamily="34" charset="0"/>
              <a:buChar char="•"/>
            </a:pPr>
            <a:r>
              <a:rPr lang="en-US" sz="1200" b="0" dirty="0"/>
              <a:t>Recent travel through Guinea, returned 2 days prior.</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Perinatal hx for patients &lt;1 month of age.</a:t>
            </a:r>
          </a:p>
          <a:p>
            <a:pPr marL="1543050" lvl="3" indent="-171450">
              <a:buFont typeface="Arial" panose="020B0604020202020204" pitchFamily="34" charset="0"/>
              <a:buChar char="•"/>
            </a:pPr>
            <a:r>
              <a:rPr lang="en-US" sz="1200" b="0" dirty="0"/>
              <a:t>Onset of symptoms and rapidity of progression.</a:t>
            </a:r>
          </a:p>
          <a:p>
            <a:pPr marL="2000250" lvl="4" indent="-171450">
              <a:buFont typeface="Arial" panose="020B0604020202020204" pitchFamily="34" charset="0"/>
              <a:buChar char="•"/>
            </a:pPr>
            <a:r>
              <a:rPr lang="en-US" sz="1200" b="0" dirty="0"/>
              <a:t>Symptoms began 24 hours ago and have gotten worse since that time.</a:t>
            </a:r>
          </a:p>
          <a:p>
            <a:pPr marL="1543050" lvl="3" indent="-171450">
              <a:buFont typeface="Arial" panose="020B0604020202020204" pitchFamily="34" charset="0"/>
              <a:buChar char="•"/>
            </a:pPr>
            <a:r>
              <a:rPr lang="en-US" sz="1200" b="0" dirty="0"/>
              <a:t>Presence of fever.</a:t>
            </a:r>
          </a:p>
          <a:p>
            <a:pPr marL="1543050" lvl="3" indent="-171450">
              <a:buFont typeface="Arial" panose="020B0604020202020204" pitchFamily="34" charset="0"/>
              <a:buChar char="•"/>
            </a:pPr>
            <a:r>
              <a:rPr lang="en-US" sz="1200" b="0" dirty="0"/>
              <a:t>Associated symptoms and signs:</a:t>
            </a:r>
          </a:p>
          <a:p>
            <a:pPr marL="2000250" lvl="4" indent="-171450">
              <a:buFont typeface="Arial" panose="020B0604020202020204" pitchFamily="34" charset="0"/>
              <a:buChar char="•"/>
            </a:pPr>
            <a:r>
              <a:rPr lang="en-US" sz="1200" b="0" dirty="0"/>
              <a:t>Rash (petechiae). </a:t>
            </a:r>
          </a:p>
          <a:p>
            <a:pPr marL="2000250" lvl="4" indent="-171450">
              <a:buFont typeface="Arial" panose="020B0604020202020204" pitchFamily="34" charset="0"/>
              <a:buChar char="•"/>
            </a:pPr>
            <a:r>
              <a:rPr lang="en-US" sz="1200" b="0" dirty="0"/>
              <a:t>Parent reported that patient held his head and cried prior to the onset of fever the day before.</a:t>
            </a:r>
          </a:p>
          <a:p>
            <a:pPr marL="2000250" lvl="4" indent="-171450">
              <a:buFont typeface="Arial" panose="020B0604020202020204" pitchFamily="34" charset="0"/>
              <a:buChar char="•"/>
            </a:pPr>
            <a:r>
              <a:rPr lang="en-US" sz="1200" dirty="0"/>
              <a:t>Adipsia.</a:t>
            </a:r>
          </a:p>
          <a:p>
            <a:pPr marL="1543050" lvl="3" indent="-171450">
              <a:buFont typeface="Arial" panose="020B0604020202020204" pitchFamily="34" charset="0"/>
              <a:buChar char="•"/>
            </a:pPr>
            <a:r>
              <a:rPr lang="en-US" sz="1200" dirty="0"/>
              <a:t>Immunization hx: No immunizations.</a:t>
            </a:r>
          </a:p>
          <a:p>
            <a:pPr marL="457200" lvl="1" indent="-622300">
              <a:buSzPct val="80000"/>
              <a:buFont typeface="Wingdings" charset="2"/>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352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Instructor Note</a:t>
            </a:r>
            <a:r>
              <a:rPr lang="en-US" b="0" dirty="0"/>
              <a:t>s</a:t>
            </a:r>
          </a:p>
          <a:p>
            <a:endParaRPr lang="en-US" dirty="0"/>
          </a:p>
          <a:p>
            <a:pPr marL="171450" indent="-171450">
              <a:buFont typeface="Arial" panose="020B0604020202020204" pitchFamily="34" charset="0"/>
              <a:buChar char="•"/>
            </a:pPr>
            <a:r>
              <a:rPr lang="en-US" dirty="0"/>
              <a:t>Discuss what the vital signs tell us 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90% on room air.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Is oxygen needed?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Discuss treatment options in your region.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 is 26.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Discuss reason for low 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sepsis, as lactate levels rise, carbon dioxide levels fall.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Respiratory rate is 45.</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pressure is 94/64.</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glucose is 94 mg/dL (5.2 mmol/L).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 indicates sinus tachycardia.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Weight is 23 kg.</a:t>
            </a:r>
          </a:p>
          <a:p>
            <a:pPr marL="171450" indent="-171450">
              <a:buFont typeface="Arial" panose="020B0604020202020204" pitchFamily="34" charset="0"/>
              <a:buChar char="•"/>
              <a:defRPr/>
            </a:pPr>
            <a:r>
              <a:rPr lang="en-US" b="0" dirty="0"/>
              <a:t>Participant engagement: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expected typical vital signs for age.</a:t>
            </a:r>
          </a:p>
          <a:p>
            <a:pPr marL="0" indent="0">
              <a:buFont typeface="Arial"/>
              <a:buNone/>
              <a:defRPr/>
            </a:pPr>
            <a:endParaRPr lang="en-US"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22</a:t>
            </a:fld>
            <a:endParaRPr lang="en-US" altLang="en-US" sz="1300" dirty="0">
              <a:solidFill>
                <a:prstClr val="black"/>
              </a:solidFill>
            </a:endParaRPr>
          </a:p>
        </p:txBody>
      </p:sp>
    </p:spTree>
    <p:extLst>
      <p:ext uri="{BB962C8B-B14F-4D97-AF65-F5344CB8AC3E}">
        <p14:creationId xmlns:p14="http://schemas.microsoft.com/office/powerpoint/2010/main" val="455967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lnSpcReduction="20000"/>
          </a:bodyPr>
          <a:lstStyle/>
          <a:p>
            <a:r>
              <a:rPr lang="en-US" b="0" dirty="0"/>
              <a:t>Instructor Notes</a:t>
            </a:r>
          </a:p>
          <a:p>
            <a:endParaRPr lang="en-US" b="0" dirty="0"/>
          </a:p>
          <a:p>
            <a:r>
              <a:rPr lang="en-US" b="0" i="1" dirty="0"/>
              <a:t>*Ask students: Given the age of this child, would you perform a head-to-toe or toe-to-head assessment?  Or, in a critically ill child, does it matter?</a:t>
            </a:r>
          </a:p>
          <a:p>
            <a:endParaRPr lang="en-US" b="1"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 clear and equal bilaterally. Heart sounds are normal,</a:t>
            </a:r>
            <a:r>
              <a:rPr lang="en-US" sz="1400" baseline="0" dirty="0">
                <a:solidFill>
                  <a:prstClr val="black"/>
                </a:solidFill>
              </a:rPr>
              <a:t> </a:t>
            </a:r>
            <a:r>
              <a:rPr lang="en-US" sz="1400" dirty="0">
                <a:solidFill>
                  <a:prstClr val="black"/>
                </a:solidFill>
              </a:rPr>
              <a:t>no murmur.</a:t>
            </a:r>
          </a:p>
          <a:p>
            <a:pPr marL="1200150" lvl="2" indent="-285750" defTabSz="914400">
              <a:buFont typeface="Arial" panose="020B0604020202020204" pitchFamily="34" charset="0"/>
              <a:buChar char="•"/>
              <a:defRPr/>
            </a:pPr>
            <a:r>
              <a:rPr lang="en-US" sz="1200" dirty="0">
                <a:solidFill>
                  <a:prstClr val="black"/>
                </a:solidFill>
              </a:rPr>
              <a:t>Respirations rapid with intercostal retractions. </a:t>
            </a:r>
            <a:endParaRPr lang="en-US" b="1" dirty="0"/>
          </a:p>
          <a:p>
            <a:pPr marL="171450" indent="-171450">
              <a:buFont typeface="Arial" panose="020B0604020202020204" pitchFamily="34" charset="0"/>
              <a:buChar char="•"/>
            </a:pPr>
            <a:r>
              <a:rPr lang="en-US" b="1" dirty="0"/>
              <a:t>Neuro</a:t>
            </a:r>
          </a:p>
          <a:p>
            <a:pPr marL="628650" lvl="1" indent="-171450">
              <a:buFont typeface="Arial" panose="020B0604020202020204" pitchFamily="34" charset="0"/>
              <a:buChar char="•"/>
            </a:pPr>
            <a:r>
              <a:rPr lang="en-US" dirty="0"/>
              <a:t>AMS, </a:t>
            </a:r>
            <a:r>
              <a:rPr lang="en-US" b="0" dirty="0"/>
              <a:t>lethargic.</a:t>
            </a:r>
          </a:p>
          <a:p>
            <a:pPr marL="171450" indent="-171450">
              <a:buFont typeface="Arial" panose="020B0604020202020204" pitchFamily="34" charset="0"/>
              <a:buChar char="•"/>
            </a:pPr>
            <a:r>
              <a:rPr lang="en-US" b="1" dirty="0"/>
              <a:t>Abdomen and pelvis</a:t>
            </a:r>
          </a:p>
          <a:p>
            <a:pPr marL="628650" lvl="1" indent="-171450">
              <a:buFont typeface="Arial" panose="020B0604020202020204" pitchFamily="34" charset="0"/>
              <a:buChar char="•"/>
            </a:pPr>
            <a:r>
              <a:rPr lang="en-US" dirty="0"/>
              <a:t>Soft, nontender. Bowel </a:t>
            </a:r>
            <a:r>
              <a:rPr lang="en-US" b="0" dirty="0"/>
              <a:t>sounds are normal.</a:t>
            </a:r>
          </a:p>
          <a:p>
            <a:pPr marL="628650" lvl="1" indent="-171450">
              <a:buFont typeface="Arial" panose="020B0604020202020204" pitchFamily="34" charset="0"/>
              <a:buChar char="•"/>
            </a:pPr>
            <a:r>
              <a:rPr lang="en-US" sz="1200" b="0" dirty="0">
                <a:solidFill>
                  <a:prstClr val="black"/>
                </a:solidFill>
                <a:latin typeface="+mn-lt"/>
              </a:rPr>
              <a:t>Nonblanching rash present.</a:t>
            </a:r>
            <a:endParaRPr lang="en-US" b="0" dirty="0"/>
          </a:p>
          <a:p>
            <a:pPr marL="171450" indent="-171450">
              <a:buFont typeface="Arial" panose="020B0604020202020204" pitchFamily="34" charset="0"/>
              <a:buChar char="•"/>
            </a:pPr>
            <a:r>
              <a:rPr lang="en-US" b="1" dirty="0"/>
              <a:t>Upper extremities</a:t>
            </a:r>
          </a:p>
          <a:p>
            <a:pPr marL="628650" lvl="1" indent="-171450">
              <a:buFont typeface="Arial" panose="020B0604020202020204" pitchFamily="34" charset="0"/>
              <a:buChar char="•"/>
            </a:pPr>
            <a:r>
              <a:rPr lang="en-US" sz="1200" dirty="0">
                <a:solidFill>
                  <a:prstClr val="black"/>
                </a:solidFill>
                <a:latin typeface="+mn-lt"/>
              </a:rPr>
              <a:t>Nonblanching rash present</a:t>
            </a:r>
            <a:r>
              <a:rPr lang="en-US" sz="1200" b="0" dirty="0">
                <a:solidFill>
                  <a:prstClr val="black"/>
                </a:solidFill>
                <a:latin typeface="+mn-lt"/>
              </a:rPr>
              <a:t>.</a:t>
            </a:r>
          </a:p>
          <a:p>
            <a:pPr marL="628650" lvl="1" indent="-171450">
              <a:buFont typeface="Arial" panose="020B0604020202020204" pitchFamily="34" charset="0"/>
              <a:buChar char="•"/>
            </a:pPr>
            <a:r>
              <a:rPr lang="en-US" sz="1200" b="0" dirty="0">
                <a:ea typeface="Times New Roman" panose="02020603050405020304" pitchFamily="18" charset="0"/>
              </a:rPr>
              <a:t>Capillary refill time is slow.</a:t>
            </a:r>
            <a:endParaRPr lang="en-US" b="0" dirty="0"/>
          </a:p>
          <a:p>
            <a:pPr marL="171450" indent="-171450">
              <a:buFont typeface="Arial" panose="020B0604020202020204" pitchFamily="34" charset="0"/>
              <a:buChar char="•"/>
            </a:pPr>
            <a:r>
              <a:rPr lang="en-US" b="1" dirty="0"/>
              <a:t>Lower extremities</a:t>
            </a:r>
          </a:p>
          <a:p>
            <a:pPr marL="628650" lvl="1" indent="-171450">
              <a:buFont typeface="Arial" panose="020B0604020202020204" pitchFamily="34" charset="0"/>
              <a:buChar char="•"/>
            </a:pPr>
            <a:r>
              <a:rPr lang="en-US" sz="1200" dirty="0">
                <a:solidFill>
                  <a:prstClr val="black"/>
                </a:solidFill>
                <a:latin typeface="+mn-lt"/>
              </a:rPr>
              <a:t>Nonblanching rash presen</a:t>
            </a:r>
            <a:r>
              <a:rPr lang="en-US" sz="1200" b="0" dirty="0">
                <a:solidFill>
                  <a:prstClr val="black"/>
                </a:solidFill>
                <a:latin typeface="+mn-lt"/>
              </a:rPr>
              <a:t>t.</a:t>
            </a:r>
          </a:p>
          <a:p>
            <a:pPr marL="628650" lvl="1" indent="-171450">
              <a:buFont typeface="Arial" panose="020B0604020202020204" pitchFamily="34" charset="0"/>
              <a:buChar char="•"/>
            </a:pPr>
            <a:r>
              <a:rPr lang="en-US" sz="1200" b="0" dirty="0">
                <a:ea typeface="Times New Roman" panose="02020603050405020304" pitchFamily="18" charset="0"/>
              </a:rPr>
              <a:t>Capillary refill time is slow.</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3995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p>
          <a:p>
            <a:endParaRPr lang="en-US" dirty="0"/>
          </a:p>
          <a:p>
            <a:pPr marL="171450" indent="-171450">
              <a:buFont typeface="Arial" panose="020B0604020202020204" pitchFamily="34" charset="0"/>
              <a:buChar char="•"/>
            </a:pPr>
            <a:r>
              <a:rPr lang="en-US" dirty="0"/>
              <a:t>Ask students how they would </a:t>
            </a:r>
            <a:r>
              <a:rPr lang="en-US" b="0" dirty="0"/>
              <a:t>treat this patient according to their local protocol and scope of practice.</a:t>
            </a:r>
          </a:p>
          <a:p>
            <a:pPr marL="628650" lvl="1" indent="-171450">
              <a:buFont typeface="Arial" panose="020B0604020202020204" pitchFamily="34" charset="0"/>
              <a:buChar char="•"/>
            </a:pPr>
            <a:r>
              <a:rPr lang="en-US" b="0" dirty="0"/>
              <a:t>The patient should be treated with</a:t>
            </a:r>
            <a:r>
              <a:rPr lang="en-US" b="0" baseline="0" dirty="0"/>
              <a:t> aggressive airway, breathing, and circulatory management and monitoring. </a:t>
            </a:r>
          </a:p>
          <a:p>
            <a:pPr marL="628650" lvl="1" indent="-171450">
              <a:buFont typeface="Arial" panose="020B0604020202020204" pitchFamily="34" charset="0"/>
              <a:buChar char="•"/>
            </a:pPr>
            <a:r>
              <a:rPr lang="en-US" b="0" dirty="0"/>
              <a:t>Be prepared for rapid</a:t>
            </a:r>
            <a:r>
              <a:rPr lang="en-US" b="0" baseline="0" dirty="0"/>
              <a:t> deterioration. </a:t>
            </a:r>
          </a:p>
          <a:p>
            <a:pPr marL="628650" lvl="1" indent="-171450">
              <a:buFont typeface="Arial" panose="020B0604020202020204" pitchFamily="34" charset="0"/>
              <a:buChar char="•"/>
            </a:pPr>
            <a:r>
              <a:rPr lang="en-US" b="0" baseline="0" dirty="0"/>
              <a:t>Given the likelihood of infectious illness, be sure to take appropriate safety precautions.</a:t>
            </a:r>
          </a:p>
          <a:p>
            <a:pPr marL="171450" indent="-171450">
              <a:buFont typeface="Arial" panose="020B0604020202020204" pitchFamily="34" charset="0"/>
              <a:buChar char="•"/>
            </a:pPr>
            <a:r>
              <a:rPr lang="en-US" sz="1200" b="0" dirty="0">
                <a:ln/>
                <a:solidFill>
                  <a:schemeClr val="accent4"/>
                </a:solidFill>
              </a:rPr>
              <a:t>Patient management:</a:t>
            </a:r>
          </a:p>
          <a:p>
            <a:pPr marL="628650" lvl="1" indent="-171450">
              <a:buFont typeface="Arial" panose="020B0604020202020204" pitchFamily="34" charset="0"/>
              <a:buChar char="•"/>
            </a:pPr>
            <a:r>
              <a:rPr lang="en-US" sz="1200" b="0" dirty="0">
                <a:ln/>
                <a:solidFill>
                  <a:schemeClr val="accent4"/>
                </a:solidFill>
              </a:rPr>
              <a:t>What are your goals for this patient?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Promptly identify distributive shock and intervene for patients who require escalation of therapy.</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Deliver appropriate therapy by differentiating other causes of AMS.</a:t>
            </a:r>
            <a:endParaRPr lang="en-US" sz="1200" b="0" i="0" kern="1200" dirty="0">
              <a:ln/>
              <a:solidFill>
                <a:schemeClr val="accent4"/>
              </a:solidFill>
              <a:effectLst/>
              <a:latin typeface="+mn-lt"/>
              <a:ea typeface="+mn-ea"/>
              <a:cs typeface="+mn-cs"/>
            </a:endParaRPr>
          </a:p>
          <a:p>
            <a:pPr marL="628650" lvl="1" indent="-171450">
              <a:buFont typeface="Arial" panose="020B0604020202020204" pitchFamily="34" charset="0"/>
              <a:buChar char="•"/>
            </a:pPr>
            <a:r>
              <a:rPr lang="en-US" sz="1200" b="0" dirty="0">
                <a:ln/>
                <a:solidFill>
                  <a:schemeClr val="accent4"/>
                </a:solidFill>
              </a:rPr>
              <a:t>What conditions are part of your potential differential diagnosis?</a:t>
            </a:r>
          </a:p>
          <a:p>
            <a:pPr marL="1085850" lvl="2" indent="-171450" defTabSz="931774">
              <a:buFont typeface="Arial" panose="020B0604020202020204" pitchFamily="34" charset="0"/>
              <a:buChar char="•"/>
              <a:defRPr/>
            </a:pPr>
            <a:r>
              <a:rPr lang="en-US" b="0" dirty="0"/>
              <a:t>Trauma: Epidural/subdural/subarachnoid hematoma, concussion, obstructive shock; less likely with fever, but still a possibility.</a:t>
            </a:r>
          </a:p>
          <a:p>
            <a:pPr marL="1085850" lvl="2" indent="-171450" defTabSz="931774">
              <a:buFont typeface="Arial" panose="020B0604020202020204" pitchFamily="34" charset="0"/>
              <a:buChar char="•"/>
              <a:defRPr/>
            </a:pPr>
            <a:r>
              <a:rPr lang="en-US" b="0" dirty="0"/>
              <a:t>Hypoxia: Respiratory illness, shock (cardiogenic, distributive, neurogenic, hypovolemic)</a:t>
            </a:r>
            <a:r>
              <a:rPr lang="en-US" b="0" baseline="0" dirty="0"/>
              <a:t>; </a:t>
            </a:r>
            <a:r>
              <a:rPr lang="en-US" b="0" dirty="0"/>
              <a:t>very high on differential.</a:t>
            </a:r>
          </a:p>
          <a:p>
            <a:pPr marL="1085850" lvl="2" indent="-171450" defTabSz="931774">
              <a:buFont typeface="Arial" panose="020B0604020202020204" pitchFamily="34" charset="0"/>
              <a:buChar char="•"/>
              <a:defRPr/>
            </a:pPr>
            <a:r>
              <a:rPr lang="en-US" b="0" dirty="0"/>
              <a:t>Infection: CNS infections, UTI, pneumonia; very likely.</a:t>
            </a:r>
          </a:p>
          <a:p>
            <a:pPr marL="1085850" lvl="2" indent="-171450" defTabSz="931774">
              <a:buFont typeface="Arial" panose="020B0604020202020204" pitchFamily="34" charset="0"/>
              <a:buChar char="•"/>
              <a:defRPr/>
            </a:pPr>
            <a:r>
              <a:rPr lang="en-US" b="0" dirty="0"/>
              <a:t>Neurogenic: Seizure, ICP (shunt malfunction), aneurysm; less likely because the patient does not have a shunt or a history of seizures.</a:t>
            </a:r>
          </a:p>
          <a:p>
            <a:pPr marL="1085850" lvl="2" indent="-171450" defTabSz="931774">
              <a:buFont typeface="Arial" panose="020B0604020202020204" pitchFamily="34" charset="0"/>
              <a:buChar char="•"/>
              <a:defRPr/>
            </a:pPr>
            <a:r>
              <a:rPr lang="en-US" b="0" dirty="0"/>
              <a:t>Poisoning: Carbon monoxide, alcohol, fertilizers, pesticides; less likely with no known exposure.</a:t>
            </a:r>
          </a:p>
          <a:p>
            <a:pPr marL="1085850" lvl="2" indent="-171450" defTabSz="931774">
              <a:buFont typeface="Arial" panose="020B0604020202020204" pitchFamily="34" charset="0"/>
              <a:buChar char="•"/>
              <a:defRPr/>
            </a:pPr>
            <a:r>
              <a:rPr lang="en-US" b="0" dirty="0"/>
              <a:t>Metabolic disorders: Hypoglycemia, DKA, hepatic encephalopathy; still a possibility.</a:t>
            </a:r>
          </a:p>
          <a:p>
            <a:pPr marL="1085850" lvl="2" indent="-171450" defTabSz="931774">
              <a:buFont typeface="Arial" panose="020B0604020202020204" pitchFamily="34" charset="0"/>
              <a:buChar char="•"/>
              <a:defRPr/>
            </a:pPr>
            <a:r>
              <a:rPr lang="en-US" b="0" dirty="0"/>
              <a:t>Cardiac arrhythmias: ECG showed sinus tachycardia, so less likely, but patient should still be monitored.</a:t>
            </a:r>
          </a:p>
          <a:p>
            <a:pPr marL="1085850" lvl="2" indent="-171450" defTabSz="931774">
              <a:buFont typeface="Arial" panose="020B0604020202020204" pitchFamily="34" charset="0"/>
              <a:buChar char="•"/>
              <a:defRPr/>
            </a:pPr>
            <a:r>
              <a:rPr lang="en-US" b="0" dirty="0"/>
              <a:t>Intestinal obstructions: Possibility if a rupture occurred.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24</a:t>
            </a:fld>
            <a:endParaRPr lang="en-US" dirty="0"/>
          </a:p>
        </p:txBody>
      </p:sp>
    </p:spTree>
    <p:extLst>
      <p:ext uri="{BB962C8B-B14F-4D97-AF65-F5344CB8AC3E}">
        <p14:creationId xmlns:p14="http://schemas.microsoft.com/office/powerpoint/2010/main" val="3102754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dirty="0"/>
              <a:t>Instructor </a:t>
            </a:r>
            <a:r>
              <a:rPr lang="en-US" b="0" dirty="0"/>
              <a:t>Notes</a:t>
            </a:r>
          </a:p>
          <a:p>
            <a:pPr defTabSz="931774">
              <a:defRPr/>
            </a:pPr>
            <a:endParaRPr lang="en-US" b="1" dirty="0"/>
          </a:p>
          <a:p>
            <a:pPr marL="171450" indent="-171450" defTabSz="931774">
              <a:buFont typeface="Arial" panose="020B0604020202020204" pitchFamily="34" charset="0"/>
              <a:buChar char="•"/>
              <a:defRPr/>
            </a:pPr>
            <a:r>
              <a:rPr lang="en-US" dirty="0"/>
              <a:t>Discuss ongoing management options based on scope of practice and local protocols. </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The patient is continuously monitored during transport while you prepare intubation and positive pressure ventilation equipment.  </a:t>
            </a: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There are no further changes during transport to the emergency department. </a:t>
            </a: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n/>
              </a:rPr>
              <a:t>What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a:t>
            </a:r>
            <a:r>
              <a:rPr lang="en-US" dirty="0"/>
              <a:t>transportation destination options for pediatrics in your region.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child should be transported to the closest appropriate facility. </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Discuss policies and procedures for transporting pediatric patients in your region.</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The father handed you the child’s car seat to use during transport. </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Will you allow </a:t>
            </a:r>
            <a:r>
              <a:rPr lang="en-US" b="0" dirty="0">
                <a:ln/>
              </a:rPr>
              <a:t>a family member to </a:t>
            </a:r>
            <a:r>
              <a:rPr lang="en-US" dirty="0">
                <a:ln/>
              </a:rPr>
              <a:t>ride in the ambulance?</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Family-centered care is a priority, so we recommend allowing one parent to ride in the ambulance with the EMS crew if safety allows and the appropriate PPE is available.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We encourage EMS to include this family member in the care of their child as a member of their care team. </a:t>
            </a:r>
          </a:p>
          <a:p>
            <a:pPr marL="1543050" marR="0" lvl="3"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Family members should maintain a </a:t>
            </a:r>
            <a:r>
              <a:rPr lang="en-US" altLang="en-US" b="0" baseline="0" dirty="0">
                <a:latin typeface="Arial" pitchFamily="34" charset="0"/>
              </a:rPr>
              <a:t>6-foot distance from the person who </a:t>
            </a:r>
            <a:r>
              <a:rPr lang="en-US" altLang="en-US" baseline="0" dirty="0">
                <a:latin typeface="Arial" pitchFamily="34" charset="0"/>
              </a:rPr>
              <a:t>is sick when possible.</a:t>
            </a:r>
          </a:p>
          <a:p>
            <a:pPr marL="2000250" marR="0" lvl="4"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Appropriate PPE should be worn when unable to maintain a 6-foot distance.  </a:t>
            </a:r>
          </a:p>
          <a:p>
            <a:pPr marL="457200" marR="0" lvl="1"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baseline="0" dirty="0">
              <a:latin typeface="Arial" pitchFamily="34" charset="0"/>
            </a:endParaRP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25</a:t>
            </a:fld>
            <a:endParaRPr lang="en-US" dirty="0"/>
          </a:p>
        </p:txBody>
      </p:sp>
    </p:spTree>
    <p:extLst>
      <p:ext uri="{BB962C8B-B14F-4D97-AF65-F5344CB8AC3E}">
        <p14:creationId xmlns:p14="http://schemas.microsoft.com/office/powerpoint/2010/main" val="3786774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a:t>Instructor Notes</a:t>
            </a:r>
            <a:endParaRPr lang="en-US" sz="1200" b="0" dirty="0"/>
          </a:p>
          <a:p>
            <a:endParaRPr lang="en-US" sz="1200" b="0" dirty="0"/>
          </a:p>
          <a:p>
            <a:pPr marL="457200" indent="-457200">
              <a:buFont typeface="Arial" panose="020B0604020202020204" pitchFamily="34" charset="0"/>
              <a:buChar char="•"/>
            </a:pPr>
            <a:r>
              <a:rPr lang="en-US" sz="1200" dirty="0"/>
              <a:t>Meningitis is the second-leading cause of infection-related deaths in the world.</a:t>
            </a:r>
          </a:p>
          <a:p>
            <a:pPr marL="914400" lvl="1" indent="-457200">
              <a:buFont typeface="Arial" panose="020B0604020202020204" pitchFamily="34" charset="0"/>
              <a:buChar char="•"/>
            </a:pPr>
            <a:r>
              <a:rPr lang="en-US" sz="1200" dirty="0"/>
              <a:t>Meningitis has several bacterial causes</a:t>
            </a:r>
            <a:r>
              <a:rPr lang="en-US" sz="1200" b="0" dirty="0"/>
              <a:t>.</a:t>
            </a:r>
          </a:p>
          <a:p>
            <a:pPr marL="1371600" lvl="2" indent="-457200">
              <a:buFont typeface="Arial" panose="020B0604020202020204" pitchFamily="34" charset="0"/>
              <a:buChar char="•"/>
            </a:pPr>
            <a:r>
              <a:rPr lang="en-US" sz="1200" b="0" i="1" kern="1200" dirty="0">
                <a:solidFill>
                  <a:schemeClr val="tx1"/>
                </a:solidFill>
                <a:effectLst/>
                <a:latin typeface="+mn-lt"/>
                <a:ea typeface="+mn-ea"/>
                <a:cs typeface="+mn-cs"/>
              </a:rPr>
              <a:t>S. pneumoniae </a:t>
            </a:r>
            <a:r>
              <a:rPr lang="en-US" sz="1200" b="0" i="0" kern="1200" dirty="0">
                <a:solidFill>
                  <a:schemeClr val="tx1"/>
                </a:solidFill>
                <a:effectLst/>
                <a:latin typeface="+mn-lt"/>
                <a:ea typeface="+mn-ea"/>
                <a:cs typeface="+mn-cs"/>
              </a:rPr>
              <a:t>(most common in children &gt;1 month of age)</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kern="1200" dirty="0">
                <a:solidFill>
                  <a:schemeClr val="tx1"/>
                </a:solidFill>
                <a:effectLst/>
                <a:latin typeface="+mn-lt"/>
                <a:ea typeface="+mn-ea"/>
                <a:cs typeface="+mn-cs"/>
              </a:rPr>
              <a:t>N. meningitidis </a:t>
            </a:r>
            <a:r>
              <a:rPr lang="en-US" sz="1200" b="0" i="0" kern="1200" dirty="0">
                <a:solidFill>
                  <a:schemeClr val="tx1"/>
                </a:solidFill>
                <a:effectLst/>
                <a:latin typeface="+mn-lt"/>
                <a:ea typeface="+mn-ea"/>
                <a:cs typeface="+mn-cs"/>
              </a:rPr>
              <a:t>(in children &gt;1 month of age)</a:t>
            </a:r>
          </a:p>
          <a:p>
            <a:pPr marL="1371600" lvl="2" indent="-457200">
              <a:buFont typeface="Arial" panose="020B0604020202020204" pitchFamily="34" charset="0"/>
              <a:buChar char="•"/>
            </a:pPr>
            <a:r>
              <a:rPr lang="en-US" sz="1200" b="0" i="0" kern="1200" dirty="0">
                <a:solidFill>
                  <a:schemeClr val="tx1"/>
                </a:solidFill>
                <a:effectLst/>
                <a:latin typeface="+mn-lt"/>
                <a:ea typeface="+mn-ea"/>
                <a:cs typeface="+mn-cs"/>
              </a:rPr>
              <a:t>Group B streptococcus (only in children under 3 months of age)</a:t>
            </a:r>
          </a:p>
          <a:p>
            <a:pPr marL="628650" lvl="1" indent="-171450">
              <a:buFont typeface="Arial" panose="020B0604020202020204" pitchFamily="34" charset="0"/>
              <a:buChar char="•"/>
            </a:pPr>
            <a:r>
              <a:rPr lang="en-US" b="0" dirty="0"/>
              <a:t>Although rare, meningitis still occurs in the U.S.  In older children clinical manifestations may include:</a:t>
            </a:r>
          </a:p>
          <a:p>
            <a:pPr marL="1085850" lvl="2" indent="-171450">
              <a:buFont typeface="Arial" panose="020B0604020202020204" pitchFamily="34" charset="0"/>
              <a:buChar char="•"/>
            </a:pPr>
            <a:r>
              <a:rPr lang="en-US" b="0" dirty="0"/>
              <a:t>Fever</a:t>
            </a:r>
          </a:p>
          <a:p>
            <a:pPr marL="1085850" lvl="2" indent="-171450">
              <a:buFont typeface="Arial" panose="020B0604020202020204" pitchFamily="34" charset="0"/>
              <a:buChar char="•"/>
            </a:pPr>
            <a:r>
              <a:rPr lang="en-US" b="0" dirty="0"/>
              <a:t>Headache</a:t>
            </a:r>
          </a:p>
          <a:p>
            <a:pPr marL="1085850" lvl="2" indent="-171450">
              <a:buFont typeface="Arial" panose="020B0604020202020204" pitchFamily="34" charset="0"/>
              <a:buChar char="•"/>
            </a:pPr>
            <a:r>
              <a:rPr lang="en-US" b="0" dirty="0"/>
              <a:t>Photophobia</a:t>
            </a:r>
          </a:p>
          <a:p>
            <a:pPr marL="1085850" lvl="2" indent="-171450">
              <a:buFont typeface="Arial" panose="020B0604020202020204" pitchFamily="34" charset="0"/>
              <a:buChar char="•"/>
            </a:pPr>
            <a:r>
              <a:rPr lang="en-US" b="0" dirty="0"/>
              <a:t>Nausea/vomiting</a:t>
            </a:r>
          </a:p>
          <a:p>
            <a:pPr marL="1085850" lvl="2" indent="-171450">
              <a:buFont typeface="Arial" panose="020B0604020202020204" pitchFamily="34" charset="0"/>
              <a:buChar char="•"/>
            </a:pPr>
            <a:r>
              <a:rPr lang="en-US" b="0" dirty="0"/>
              <a:t>Confusion</a:t>
            </a:r>
          </a:p>
          <a:p>
            <a:pPr marL="1085850" lvl="2" indent="-171450">
              <a:buFont typeface="Arial" panose="020B0604020202020204" pitchFamily="34" charset="0"/>
              <a:buChar char="•"/>
            </a:pPr>
            <a:r>
              <a:rPr lang="en-US" b="0" dirty="0"/>
              <a:t>Lethargy</a:t>
            </a:r>
          </a:p>
          <a:p>
            <a:pPr marL="1085850" lvl="2" indent="-171450">
              <a:buFont typeface="Arial" panose="020B0604020202020204" pitchFamily="34" charset="0"/>
              <a:buChar char="•"/>
            </a:pPr>
            <a:r>
              <a:rPr lang="en-US" b="0" dirty="0"/>
              <a:t>Irritability </a:t>
            </a:r>
          </a:p>
          <a:p>
            <a:pPr marL="1085850" lvl="2" indent="-171450">
              <a:buFont typeface="Arial" panose="020B0604020202020204" pitchFamily="34" charset="0"/>
              <a:buChar char="•"/>
            </a:pPr>
            <a:r>
              <a:rPr lang="en-US" b="0" dirty="0"/>
              <a:t>Nonblanching rash</a:t>
            </a:r>
          </a:p>
          <a:p>
            <a:pPr marL="1543050" lvl="3" indent="-171450">
              <a:buFont typeface="Arial" panose="020B0604020202020204" pitchFamily="34" charset="0"/>
              <a:buChar char="•"/>
            </a:pPr>
            <a:r>
              <a:rPr lang="en-US" b="0" dirty="0"/>
              <a:t>Determining if a petechial rash is blanching or nonblanching may aid</a:t>
            </a:r>
            <a:r>
              <a:rPr lang="en-US" dirty="0"/>
              <a:t> diagnosi</a:t>
            </a:r>
            <a:r>
              <a:rPr lang="en-US" b="0" dirty="0"/>
              <a:t>s.</a:t>
            </a:r>
          </a:p>
          <a:p>
            <a:pPr marL="1543050" lvl="3" indent="-171450">
              <a:buFont typeface="Arial" panose="020B0604020202020204" pitchFamily="34" charset="0"/>
              <a:buChar char="•"/>
            </a:pPr>
            <a:r>
              <a:rPr lang="en-US" dirty="0"/>
              <a:t>If clear glass or plastic is pressed firmly on the rash and the rash does not fade (see image on slide), the patient might have septicemia and urgent care is needed.</a:t>
            </a:r>
            <a:endParaRPr lang="en-US" b="0" dirty="0"/>
          </a:p>
          <a:p>
            <a:pPr marL="1085850" lvl="2" indent="-171450">
              <a:buFont typeface="Arial" panose="020B0604020202020204" pitchFamily="34" charset="0"/>
              <a:buChar char="•"/>
            </a:pPr>
            <a:r>
              <a:rPr lang="en-US" b="0" dirty="0"/>
              <a:t>Clinicians should be aware of the likelihood of nuchal rigidity, characterized by an inability to place the chin on the chest.</a:t>
            </a:r>
          </a:p>
          <a:p>
            <a:pPr marL="1085850" lvl="2" indent="-171450">
              <a:buFont typeface="Arial" panose="020B0604020202020204" pitchFamily="34" charset="0"/>
              <a:buChar char="•"/>
            </a:pPr>
            <a:r>
              <a:rPr lang="en-US" b="0" dirty="0"/>
              <a:t>Other signs:</a:t>
            </a:r>
          </a:p>
          <a:p>
            <a:pPr marL="1543050" lvl="3" indent="-171450">
              <a:buFont typeface="Arial" panose="020B0604020202020204" pitchFamily="34" charset="0"/>
              <a:buChar char="•"/>
            </a:pPr>
            <a:r>
              <a:rPr lang="en-US" b="0" dirty="0"/>
              <a:t>Kernig's sign</a:t>
            </a:r>
            <a:r>
              <a:rPr lang="en-US" b="1" dirty="0"/>
              <a:t>: </a:t>
            </a:r>
            <a:r>
              <a:rPr lang="en-US" b="0" dirty="0"/>
              <a:t>The patient is unable to straighten the leg when the hip is flexed to 90 degrees in the supine position. </a:t>
            </a:r>
          </a:p>
          <a:p>
            <a:pPr marL="1543050" lvl="3" indent="-171450">
              <a:buFont typeface="Arial" panose="020B0604020202020204" pitchFamily="34" charset="0"/>
              <a:buChar char="•"/>
            </a:pPr>
            <a:r>
              <a:rPr lang="en-US" b="0" dirty="0"/>
              <a:t>Brudzinski sign: Severe neck stiffness will cause a patient’s hips and knees to flex when the neck is flexed.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Case wrap-up:</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b="0" dirty="0"/>
              <a:t>The child died 30 minutes after delivery to the pediatric emergency room.</a:t>
            </a:r>
          </a:p>
          <a:p>
            <a:pPr marL="628650" lvl="1" indent="-171450">
              <a:buFont typeface="Arial" panose="020B0604020202020204" pitchFamily="34" charset="0"/>
              <a:buChar char="•"/>
            </a:pPr>
            <a:r>
              <a:rPr lang="en-US" sz="1200" b="0" i="1" kern="1200" dirty="0">
                <a:solidFill>
                  <a:schemeClr val="tx1"/>
                </a:solidFill>
                <a:effectLst/>
                <a:latin typeface="+mn-lt"/>
                <a:ea typeface="+mn-ea"/>
                <a:cs typeface="+mn-cs"/>
              </a:rPr>
              <a:t>N. meningitidis </a:t>
            </a:r>
            <a:r>
              <a:rPr lang="en-US" b="0" dirty="0"/>
              <a:t>was confirmed on autopsy.</a:t>
            </a:r>
          </a:p>
        </p:txBody>
      </p:sp>
      <p:sp>
        <p:nvSpPr>
          <p:cNvPr id="4" name="Slide Number Placeholder 3"/>
          <p:cNvSpPr>
            <a:spLocks noGrp="1"/>
          </p:cNvSpPr>
          <p:nvPr>
            <p:ph type="sldNum" sz="quarter" idx="10"/>
          </p:nvPr>
        </p:nvSpPr>
        <p:spPr/>
        <p:txBody>
          <a:bodyPr/>
          <a:lstStyle/>
          <a:p>
            <a:fld id="{4912146E-B839-164B-9975-6846FA04A511}" type="slidenum">
              <a:rPr lang="en-US" smtClean="0"/>
              <a:pPr/>
              <a:t>26</a:t>
            </a:fld>
            <a:endParaRPr lang="en-US" dirty="0"/>
          </a:p>
        </p:txBody>
      </p:sp>
    </p:spTree>
    <p:extLst>
      <p:ext uri="{BB962C8B-B14F-4D97-AF65-F5344CB8AC3E}">
        <p14:creationId xmlns:p14="http://schemas.microsoft.com/office/powerpoint/2010/main" val="1492309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defTabSz="931774">
              <a:buFont typeface="Arial" panose="020B0604020202020204" pitchFamily="34" charset="0"/>
              <a:buNone/>
              <a:defRPr/>
            </a:pPr>
            <a:r>
              <a:rPr lang="en-US" b="0" dirty="0"/>
              <a:t>Instructor Notes</a:t>
            </a:r>
          </a:p>
          <a:p>
            <a:pPr marL="0" indent="0" defTabSz="931774">
              <a:buFont typeface="Arial" panose="020B0604020202020204" pitchFamily="34" charset="0"/>
              <a:buNone/>
              <a:defRPr/>
            </a:pPr>
            <a:endParaRPr lang="en-US" b="1" dirty="0"/>
          </a:p>
          <a:p>
            <a:pPr marL="171450" indent="-171450" defTabSz="931774">
              <a:buFont typeface="Arial" panose="020B0604020202020204" pitchFamily="34" charset="0"/>
              <a:buChar char="•"/>
              <a:defRPr/>
            </a:pPr>
            <a:r>
              <a:rPr lang="en-US" dirty="0"/>
              <a:t>For students other than prehospital practitioners, dispatch information can be modified.</a:t>
            </a:r>
          </a:p>
          <a:p>
            <a:pPr marL="171450" indent="-171450" defTabSz="931774">
              <a:buFont typeface="Arial" panose="020B0604020202020204" pitchFamily="34" charset="0"/>
              <a:buChar char="•"/>
              <a:defRPr/>
            </a:pPr>
            <a:r>
              <a:rPr lang="en-US" b="0" dirty="0"/>
              <a:t>Present the case.</a:t>
            </a:r>
          </a:p>
          <a:p>
            <a:pPr marL="628650" lvl="1" indent="-171450" defTabSz="931774">
              <a:buFont typeface="Arial" panose="020B0604020202020204" pitchFamily="34" charset="0"/>
              <a:buChar char="•"/>
              <a:defRPr/>
            </a:pPr>
            <a:r>
              <a:rPr lang="en-US" dirty="0"/>
              <a:t>What are your initial concerns and possible differential diagnosis </a:t>
            </a:r>
            <a:r>
              <a:rPr lang="en-US" b="0" dirty="0"/>
              <a:t>based on the </a:t>
            </a:r>
            <a:r>
              <a:rPr lang="en-US" dirty="0"/>
              <a:t>dispatch information?</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Initial</a:t>
            </a:r>
            <a:r>
              <a:rPr lang="en-US" baseline="0" dirty="0"/>
              <a:t> impression begins when the dispatch information is received. </a:t>
            </a:r>
          </a:p>
          <a:p>
            <a:pPr marL="1085850" lvl="2" indent="-171450" defTabSz="931774">
              <a:buFont typeface="Arial" panose="020B0604020202020204" pitchFamily="34" charset="0"/>
              <a:buChar char="•"/>
              <a:defRPr/>
            </a:pPr>
            <a:r>
              <a:rPr lang="en-US" dirty="0"/>
              <a:t>Initial concern: Altered mental status</a:t>
            </a:r>
            <a:r>
              <a:rPr lang="en-US" b="0" dirty="0"/>
              <a:t>.</a:t>
            </a:r>
          </a:p>
          <a:p>
            <a:pPr marL="1085850" lvl="2" indent="-171450" defTabSz="931774">
              <a:buFont typeface="Arial" panose="020B0604020202020204" pitchFamily="34" charset="0"/>
              <a:buChar char="•"/>
              <a:defRPr/>
            </a:pPr>
            <a:r>
              <a:rPr lang="en-US" dirty="0"/>
              <a:t>Differential diagnosis</a:t>
            </a:r>
          </a:p>
          <a:p>
            <a:pPr marL="1543050" lvl="3" indent="-171450" defTabSz="931774">
              <a:buFont typeface="Arial" panose="020B0604020202020204" pitchFamily="34" charset="0"/>
              <a:buChar char="•"/>
              <a:defRPr/>
            </a:pPr>
            <a:r>
              <a:rPr lang="en-US" dirty="0"/>
              <a:t>AMS in pediatrics has a broad differentia</a:t>
            </a:r>
            <a:r>
              <a:rPr lang="en-US" b="0" dirty="0"/>
              <a:t>l.</a:t>
            </a:r>
          </a:p>
          <a:p>
            <a:pPr marL="2000250" lvl="4" indent="-171450" defTabSz="931774">
              <a:buFont typeface="Arial" panose="020B0604020202020204" pitchFamily="34" charset="0"/>
              <a:buChar char="•"/>
              <a:defRPr/>
            </a:pPr>
            <a:r>
              <a:rPr lang="en-US" dirty="0"/>
              <a:t>Trauma: </a:t>
            </a:r>
            <a:r>
              <a:rPr lang="en-US" b="0" dirty="0"/>
              <a:t>Epidural/subdural</a:t>
            </a:r>
            <a:r>
              <a:rPr lang="en-US" dirty="0"/>
              <a:t>/subarachnoid hematoma, concussion, obstructive shock</a:t>
            </a:r>
          </a:p>
          <a:p>
            <a:pPr marL="2000250" lvl="4" indent="-171450" defTabSz="931774">
              <a:buFont typeface="Arial" panose="020B0604020202020204" pitchFamily="34" charset="0"/>
              <a:buChar char="•"/>
              <a:defRPr/>
            </a:pPr>
            <a:r>
              <a:rPr lang="en-US" dirty="0"/>
              <a:t>Hypoxia: Respiratory illness, shock (cardiogenic, distributive, neurogenic, hypovolemic)</a:t>
            </a:r>
          </a:p>
          <a:p>
            <a:pPr marL="2000250" lvl="4" indent="-171450" defTabSz="931774">
              <a:buFont typeface="Arial" panose="020B0604020202020204" pitchFamily="34" charset="0"/>
              <a:buChar char="•"/>
              <a:defRPr/>
            </a:pPr>
            <a:r>
              <a:rPr lang="en-US" dirty="0"/>
              <a:t>Infection: CNS infections, UTI, pneumonia</a:t>
            </a:r>
          </a:p>
          <a:p>
            <a:pPr marL="2000250" lvl="4" indent="-171450" defTabSz="931774">
              <a:buFont typeface="Arial" panose="020B0604020202020204" pitchFamily="34" charset="0"/>
              <a:buChar char="•"/>
              <a:defRPr/>
            </a:pPr>
            <a:r>
              <a:rPr lang="en-US" dirty="0"/>
              <a:t>Neurogenic: Seizure, ICP </a:t>
            </a:r>
            <a:r>
              <a:rPr lang="en-US" b="0" dirty="0"/>
              <a:t>as a result of </a:t>
            </a:r>
            <a:r>
              <a:rPr lang="en-US" dirty="0"/>
              <a:t>shunt malfunction, aneurysm </a:t>
            </a:r>
          </a:p>
          <a:p>
            <a:pPr marL="2000250" lvl="4" indent="-171450" defTabSz="931774">
              <a:buFont typeface="Arial" panose="020B0604020202020204" pitchFamily="34" charset="0"/>
              <a:buChar char="•"/>
              <a:defRPr/>
            </a:pPr>
            <a:r>
              <a:rPr lang="en-US" dirty="0"/>
              <a:t>Poisoning: Carbon monoxide, alcohol, fertilizers, pesticides</a:t>
            </a:r>
          </a:p>
          <a:p>
            <a:pPr marL="2000250" lvl="4" indent="-171450" defTabSz="931774">
              <a:buFont typeface="Arial" panose="020B0604020202020204" pitchFamily="34" charset="0"/>
              <a:buChar char="•"/>
              <a:defRPr/>
            </a:pPr>
            <a:r>
              <a:rPr lang="en-US" dirty="0"/>
              <a:t>Metabolic</a:t>
            </a:r>
            <a:r>
              <a:rPr lang="en-US" b="0" dirty="0"/>
              <a:t> disorders</a:t>
            </a:r>
            <a:r>
              <a:rPr lang="en-US" dirty="0"/>
              <a:t>: Hypoglycemia, DKA, hepatic encephalopathy </a:t>
            </a:r>
          </a:p>
          <a:p>
            <a:pPr marL="2000250" lvl="4" indent="-171450" defTabSz="931774">
              <a:buFont typeface="Arial" panose="020B0604020202020204" pitchFamily="34" charset="0"/>
              <a:buChar char="•"/>
              <a:defRPr/>
            </a:pPr>
            <a:r>
              <a:rPr lang="en-US" dirty="0"/>
              <a:t>Cardiac arrhythmias</a:t>
            </a:r>
          </a:p>
          <a:p>
            <a:pPr marL="2000250" lvl="4" indent="-171450" defTabSz="931774">
              <a:buFont typeface="Arial" panose="020B0604020202020204" pitchFamily="34" charset="0"/>
              <a:buChar char="•"/>
              <a:defRPr/>
            </a:pPr>
            <a:r>
              <a:rPr lang="en-US" dirty="0"/>
              <a:t>Intestinal obstructions</a:t>
            </a:r>
          </a:p>
          <a:p>
            <a:pPr marL="171450" lvl="0" indent="-171450" defTabSz="931774">
              <a:buFont typeface="Arial" panose="020B0604020202020204" pitchFamily="34" charset="0"/>
              <a:buChar char="•"/>
              <a:defRPr/>
            </a:pPr>
            <a:r>
              <a:rPr lang="en-US" dirty="0"/>
              <a:t>Discuss the importance of scene assessment and </a:t>
            </a:r>
            <a:r>
              <a:rPr lang="en-US" b="0" dirty="0"/>
              <a:t>awareness.</a:t>
            </a:r>
          </a:p>
          <a:p>
            <a:pPr marL="628650" lvl="1" indent="-171450" defTabSz="931774">
              <a:buFont typeface="Arial" panose="020B0604020202020204" pitchFamily="34" charset="0"/>
              <a:buChar char="•"/>
              <a:defRPr/>
            </a:pPr>
            <a:r>
              <a:rPr lang="en-US" b="0" dirty="0"/>
              <a:t>Expand on how it applies to this case.</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Case 2 involves a 11-month-old male with AMS.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Diagnosis: </a:t>
            </a:r>
            <a:r>
              <a:rPr lang="en-US" sz="1200" dirty="0"/>
              <a:t>Intussusception</a:t>
            </a:r>
            <a:endParaRPr lang="en-US" dirty="0"/>
          </a:p>
          <a:p>
            <a:r>
              <a:rPr lang="en-US" dirty="0"/>
              <a:t> </a:t>
            </a:r>
          </a:p>
        </p:txBody>
      </p:sp>
      <p:sp>
        <p:nvSpPr>
          <p:cNvPr id="4" name="Slide Number Placeholder 3"/>
          <p:cNvSpPr>
            <a:spLocks noGrp="1"/>
          </p:cNvSpPr>
          <p:nvPr>
            <p:ph type="sldNum" sz="quarter" idx="10"/>
          </p:nvPr>
        </p:nvSpPr>
        <p:spPr/>
        <p:txBody>
          <a:bodyPr/>
          <a:lstStyle/>
          <a:p>
            <a:fld id="{4912146E-B839-164B-9975-6846FA04A511}" type="slidenum">
              <a:rPr lang="en-US" smtClean="0"/>
              <a:pPr/>
              <a:t>27</a:t>
            </a:fld>
            <a:endParaRPr lang="en-US" dirty="0"/>
          </a:p>
        </p:txBody>
      </p:sp>
    </p:spTree>
    <p:extLst>
      <p:ext uri="{BB962C8B-B14F-4D97-AF65-F5344CB8AC3E}">
        <p14:creationId xmlns:p14="http://schemas.microsoft.com/office/powerpoint/2010/main" val="1725471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dirty="0"/>
              <a:t>Instructor Notes</a:t>
            </a:r>
          </a:p>
          <a:p>
            <a:endParaRPr lang="en-US" sz="1200" dirty="0"/>
          </a:p>
          <a:p>
            <a:pPr marL="171450" indent="-171450">
              <a:buFont typeface="Arial" panose="020B0604020202020204" pitchFamily="34" charset="0"/>
              <a:buChar char="•"/>
            </a:pPr>
            <a:r>
              <a:rPr lang="en-US" sz="1200" baseline="0" dirty="0"/>
              <a:t>Discuss the following initial findings at the scene</a:t>
            </a:r>
            <a:r>
              <a:rPr lang="en-US" sz="1200" b="0" baseline="0" dirty="0"/>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As you arrive at the front entrance you are met by the parents,</a:t>
            </a:r>
            <a:r>
              <a:rPr lang="en-US" sz="1200" b="1" dirty="0"/>
              <a:t> </a:t>
            </a:r>
            <a:r>
              <a:rPr lang="en-US" sz="1200" b="0" dirty="0"/>
              <a:t>and the child is </a:t>
            </a:r>
            <a:r>
              <a:rPr lang="en-US" sz="1200" dirty="0"/>
              <a:t>being held by the father.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PAT</a:t>
            </a:r>
          </a:p>
          <a:p>
            <a:pPr marL="1714500" lvl="3" indent="-342900">
              <a:buFont typeface="Arial" panose="020B0604020202020204" pitchFamily="34" charset="0"/>
              <a:buChar char="•"/>
            </a:pPr>
            <a:r>
              <a:rPr lang="en-US" sz="1200" dirty="0"/>
              <a:t>Appearance: Intermittent lethargy</a:t>
            </a:r>
            <a:r>
              <a:rPr lang="en-US" sz="1200" b="0" dirty="0"/>
              <a:t>.</a:t>
            </a:r>
          </a:p>
          <a:p>
            <a:pPr marL="1714500" lvl="3" indent="-342900">
              <a:buFont typeface="Arial" panose="020B0604020202020204" pitchFamily="34" charset="0"/>
              <a:buChar char="•"/>
            </a:pPr>
            <a:r>
              <a:rPr lang="en-US" sz="1200" b="0" dirty="0"/>
              <a:t>Work of breathing: Respirations appear normal.</a:t>
            </a:r>
          </a:p>
          <a:p>
            <a:pPr marL="1714500" lvl="3" indent="-342900">
              <a:buFont typeface="Arial" panose="020B0604020202020204" pitchFamily="34" charset="0"/>
              <a:buChar char="•"/>
            </a:pPr>
            <a:r>
              <a:rPr lang="en-US" sz="1200" b="0" dirty="0"/>
              <a:t>Circulation: Skin is normal in appearance.</a:t>
            </a:r>
          </a:p>
          <a:p>
            <a:pPr marL="628650" lvl="1" indent="-171450">
              <a:buFont typeface="Arial" panose="020B0604020202020204" pitchFamily="34" charset="0"/>
              <a:buChar char="•"/>
            </a:pPr>
            <a:r>
              <a:rPr lang="en-US" sz="1200" baseline="0" dirty="0"/>
              <a:t>The parents inform you that the child has had several episodes of vomiting with intermittent abdominal pain</a:t>
            </a:r>
            <a:r>
              <a:rPr lang="en-US" sz="1200" b="0" baseline="0" dirty="0"/>
              <a:t>.</a:t>
            </a:r>
          </a:p>
          <a:p>
            <a:pPr marL="628650" lvl="1" indent="-171450">
              <a:buFont typeface="Arial" panose="020B0604020202020204" pitchFamily="34" charset="0"/>
              <a:buChar char="•"/>
            </a:pPr>
            <a:r>
              <a:rPr lang="en-US" sz="1200" baseline="0" dirty="0"/>
              <a:t>The child has shown decreased </a:t>
            </a:r>
            <a:r>
              <a:rPr lang="en-US" sz="1200" b="0" baseline="0" dirty="0"/>
              <a:t>appetite and no bowel movements, but has produced </a:t>
            </a:r>
            <a:r>
              <a:rPr lang="en-US" sz="1200" baseline="0" dirty="0"/>
              <a:t>four wet diapers</a:t>
            </a:r>
            <a:r>
              <a:rPr lang="en-US" sz="1200" b="0" baseline="0" dirty="0"/>
              <a:t>.</a:t>
            </a:r>
            <a:endParaRPr lang="en-US" sz="1200" b="0" dirty="0"/>
          </a:p>
          <a:p>
            <a:pPr marL="171450" lvl="0" indent="-171450">
              <a:buFont typeface="Arial" panose="020B0604020202020204" pitchFamily="34" charset="0"/>
              <a:buChar char="•"/>
            </a:pPr>
            <a:r>
              <a:rPr lang="en-US" sz="1200" baseline="0" dirty="0"/>
              <a:t>Is this patient “Quick” or “Not Quick”?</a:t>
            </a:r>
          </a:p>
          <a:p>
            <a:pPr marL="628650" lvl="1" indent="-171450">
              <a:buFont typeface="Arial" panose="020B0604020202020204" pitchFamily="34" charset="0"/>
              <a:buChar char="•"/>
            </a:pPr>
            <a:r>
              <a:rPr lang="en-US" sz="1200" baseline="0" dirty="0"/>
              <a:t>The patient is “Quic</a:t>
            </a:r>
            <a:r>
              <a:rPr lang="en-US" sz="1200" b="0" baseline="0" dirty="0"/>
              <a:t>k.” </a:t>
            </a:r>
          </a:p>
          <a:p>
            <a:pPr marL="1085850" lvl="2" indent="-171450">
              <a:buFont typeface="Arial" panose="020B0604020202020204" pitchFamily="34" charset="0"/>
              <a:buChar char="•"/>
            </a:pPr>
            <a:r>
              <a:rPr lang="en-US" sz="1200" baseline="0" dirty="0"/>
              <a:t>Expand how this determination was made.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Have you identified any possible red flags?</a:t>
            </a:r>
          </a:p>
          <a:p>
            <a:pPr marL="628650" lvl="1" indent="-171450">
              <a:buFont typeface="Arial" panose="020B0604020202020204" pitchFamily="34" charset="0"/>
              <a:buChar char="•"/>
            </a:pPr>
            <a:r>
              <a:rPr lang="en-US" sz="1200" dirty="0"/>
              <a:t>Intermittent lethargy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Discuss intermittent lethargy and its importance. </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Intermittent lethargy is characterized by typically episodic periods of AMS that </a:t>
            </a:r>
            <a:r>
              <a:rPr lang="en-US" sz="1200" baseline="0" dirty="0"/>
              <a:t>can recur in minutes to hours and could increase in frequency over time.</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The child may appear well between episodes.</a:t>
            </a:r>
          </a:p>
          <a:p>
            <a:pPr marL="1085850" lvl="2" indent="-171450">
              <a:buFont typeface="Arial" panose="020B0604020202020204" pitchFamily="34" charset="0"/>
              <a:buChar char="•"/>
            </a:pPr>
            <a:endParaRPr lang="en-US" sz="1200" dirty="0"/>
          </a:p>
          <a:p>
            <a:pPr marL="628650" lvl="1" indent="-171450">
              <a:buFont typeface="Arial" panose="020B0604020202020204" pitchFamily="34" charset="0"/>
              <a:buChar char="•"/>
            </a:pPr>
            <a:endParaRPr lang="en-US" sz="1200" dirty="0"/>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endParaRPr lang="en-US" sz="1200" dirty="0"/>
          </a:p>
        </p:txBody>
      </p:sp>
      <p:sp>
        <p:nvSpPr>
          <p:cNvPr id="4" name="Slide Number Placeholder 3"/>
          <p:cNvSpPr>
            <a:spLocks noGrp="1"/>
          </p:cNvSpPr>
          <p:nvPr>
            <p:ph type="sldNum" sz="quarter" idx="10"/>
          </p:nvPr>
        </p:nvSpPr>
        <p:spPr/>
        <p:txBody>
          <a:bodyPr/>
          <a:lstStyle/>
          <a:p>
            <a:fld id="{7D9ABA14-E0BF-4CBF-A78A-9309057C9CEC}" type="slidenum">
              <a:rPr lang="en-US" smtClean="0"/>
              <a:pPr/>
              <a:t>28</a:t>
            </a:fld>
            <a:endParaRPr lang="en-US" dirty="0"/>
          </a:p>
        </p:txBody>
      </p:sp>
    </p:spTree>
    <p:extLst>
      <p:ext uri="{BB962C8B-B14F-4D97-AF65-F5344CB8AC3E}">
        <p14:creationId xmlns:p14="http://schemas.microsoft.com/office/powerpoint/2010/main" val="3400666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b="0" dirty="0"/>
              <a:t>Instructor Notes</a:t>
            </a:r>
          </a:p>
          <a:p>
            <a:endParaRPr lang="en-US" sz="1200" baseline="0" dirty="0"/>
          </a:p>
          <a:p>
            <a:pPr marL="171450" indent="-171450">
              <a:buFont typeface="Arial" panose="020B0604020202020204" pitchFamily="34" charset="0"/>
              <a:buChar char="•"/>
            </a:pPr>
            <a:r>
              <a:rPr lang="en-US" sz="1200" baseline="0" dirty="0"/>
              <a:t>Discuss the primary surve</a:t>
            </a:r>
            <a:r>
              <a:rPr lang="en-US" sz="1200" b="0" baseline="0" dirty="0"/>
              <a:t>y.</a:t>
            </a:r>
          </a:p>
          <a:p>
            <a:pPr marL="171450" indent="-171450">
              <a:buFont typeface="Arial" panose="020B0604020202020204" pitchFamily="34" charset="0"/>
              <a:buChar char="•"/>
            </a:pPr>
            <a:r>
              <a:rPr lang="en-US" sz="1200" baseline="0" dirty="0"/>
              <a:t>Note that the PAT is completed prior to the primary survey.</a:t>
            </a:r>
          </a:p>
          <a:p>
            <a:pPr marL="171450" indent="-171450">
              <a:buFont typeface="Arial" panose="020B0604020202020204" pitchFamily="34" charset="0"/>
              <a:buChar char="•"/>
            </a:pPr>
            <a:r>
              <a:rPr lang="en-US" sz="1200" baseline="0" dirty="0"/>
              <a:t>Ask participants to explain any abnormal findings of </a:t>
            </a:r>
            <a:r>
              <a:rPr lang="en-US" sz="1200" b="0" baseline="0" dirty="0"/>
              <a:t>the</a:t>
            </a:r>
            <a:r>
              <a:rPr lang="en-US" sz="1200" baseline="0" dirty="0"/>
              <a:t> patient, whether physically and/or developmentally.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Discuss any life threats identified in this case</a:t>
            </a:r>
            <a:r>
              <a:rPr lang="en-US" sz="1200" b="0" dirty="0"/>
              <a: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There are life threats: </a:t>
            </a:r>
            <a:r>
              <a:rPr lang="en-US" sz="1200" baseline="0" dirty="0"/>
              <a:t>Lethargy can indicate presence of a life threat</a:t>
            </a:r>
            <a:r>
              <a:rPr lang="en-US" sz="1200" b="0" baseline="0" dirty="0"/>
              <a:t>.</a:t>
            </a:r>
          </a:p>
          <a:p>
            <a:pPr marL="342900" lvl="2" indent="-342900">
              <a:spcBef>
                <a:spcPts val="750"/>
              </a:spcBef>
              <a:buFont typeface="Arial" panose="020B0604020202020204" pitchFamily="34" charset="0"/>
              <a:buChar char="•"/>
            </a:pPr>
            <a:r>
              <a:rPr lang="en-US" sz="1200" dirty="0"/>
              <a:t>Primary survey</a:t>
            </a:r>
          </a:p>
          <a:p>
            <a:pPr marL="635000" lvl="3" indent="-292100">
              <a:spcBef>
                <a:spcPts val="750"/>
              </a:spcBef>
              <a:buSzPct val="80000"/>
              <a:buFont typeface="Wingdings" charset="2"/>
              <a:buChar char="§"/>
            </a:pPr>
            <a:r>
              <a:rPr lang="en-US" sz="1200" dirty="0"/>
              <a:t>X ‒ No bleeding </a:t>
            </a:r>
            <a:r>
              <a:rPr lang="en-US" sz="1200" b="0" dirty="0"/>
              <a:t>found.</a:t>
            </a:r>
          </a:p>
          <a:p>
            <a:pPr marL="635000" lvl="3" indent="-292100">
              <a:spcBef>
                <a:spcPts val="750"/>
              </a:spcBef>
              <a:buSzPct val="80000"/>
              <a:buFont typeface="Wingdings" charset="2"/>
              <a:buChar char="§"/>
            </a:pPr>
            <a:r>
              <a:rPr lang="en-US" sz="1200" b="0" dirty="0"/>
              <a:t>A ‒ Patent.</a:t>
            </a:r>
          </a:p>
          <a:p>
            <a:pPr marL="635000" lvl="3" indent="-292100">
              <a:spcBef>
                <a:spcPts val="750"/>
              </a:spcBef>
              <a:buSzPct val="80000"/>
              <a:buFont typeface="Wingdings" charset="2"/>
              <a:buChar char="§"/>
            </a:pPr>
            <a:r>
              <a:rPr lang="en-US" sz="1200" b="0" dirty="0"/>
              <a:t>B ‒ Respirations are regular and normal depth. Lung sounds are clear bilaterally.</a:t>
            </a:r>
          </a:p>
          <a:p>
            <a:pPr marL="635000" lvl="3" indent="-292100">
              <a:spcBef>
                <a:spcPts val="750"/>
              </a:spcBef>
              <a:buSzPct val="80000"/>
              <a:buFont typeface="Wingdings" charset="2"/>
              <a:buChar char="§"/>
            </a:pPr>
            <a:r>
              <a:rPr lang="en-US" sz="1200" b="0" dirty="0"/>
              <a:t>C ‒Radial</a:t>
            </a:r>
            <a:r>
              <a:rPr lang="en-US" sz="1200" b="0" dirty="0">
                <a:ea typeface="Times New Roman" panose="02020603050405020304" pitchFamily="18" charset="0"/>
              </a:rPr>
              <a:t> pulses are strong and regular. Capillary refill time is brisk. </a:t>
            </a:r>
          </a:p>
          <a:p>
            <a:pPr marL="635000" lvl="3" indent="-292100">
              <a:spcBef>
                <a:spcPts val="750"/>
              </a:spcBef>
              <a:buSzPct val="80000"/>
              <a:buFont typeface="Wingdings" charset="2"/>
              <a:buChar char="§"/>
            </a:pPr>
            <a:r>
              <a:rPr lang="en-US" sz="1200" b="0" dirty="0"/>
              <a:t>D ‒ Intermittent lethargy; GCS = 14 (E4, V4, M6), otherwise, the child cries inconsolably.</a:t>
            </a:r>
          </a:p>
          <a:p>
            <a:pPr marL="635000" lvl="3" indent="-292100">
              <a:spcBef>
                <a:spcPts val="750"/>
              </a:spcBef>
              <a:buSzPct val="80000"/>
              <a:buFont typeface="Wingdings" charset="2"/>
              <a:buChar char="§"/>
            </a:pPr>
            <a:r>
              <a:rPr lang="en-US" sz="1200" dirty="0"/>
              <a:t>E ‒ In father’s arms. Skin is normal in appearance</a:t>
            </a:r>
            <a:r>
              <a:rPr lang="en-US" sz="1200" b="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What would your initial treatment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Discuss treatment options per local guidelines </a:t>
            </a:r>
            <a:r>
              <a:rPr lang="en-US" sz="1200" b="0" dirty="0"/>
              <a:t>and policy.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IV therapy with antiemetic.</a:t>
            </a:r>
          </a:p>
          <a:p>
            <a:pPr marL="342900" marR="0" lvl="3" indent="0" algn="l" defTabSz="914400" rtl="0" eaLnBrk="1" fontAlgn="auto" latinLnBrk="0" hangingPunct="1">
              <a:lnSpc>
                <a:spcPct val="100000"/>
              </a:lnSpc>
              <a:spcBef>
                <a:spcPts val="750"/>
              </a:spcBef>
              <a:spcAft>
                <a:spcPts val="0"/>
              </a:spcAft>
              <a:buClrTx/>
              <a:buSzPct val="80000"/>
              <a:buFont typeface="Arial" panose="020B0604020202020204" pitchFamily="34" charset="0"/>
              <a:buNone/>
              <a:tabLst/>
              <a:defRPr/>
            </a:pPr>
            <a:endParaRPr lang="en-US" sz="120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29</a:t>
            </a:fld>
            <a:endParaRPr lang="en-US" dirty="0"/>
          </a:p>
        </p:txBody>
      </p:sp>
    </p:spTree>
    <p:extLst>
      <p:ext uri="{BB962C8B-B14F-4D97-AF65-F5344CB8AC3E}">
        <p14:creationId xmlns:p14="http://schemas.microsoft.com/office/powerpoint/2010/main" val="2106452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Review history </a:t>
            </a:r>
            <a:r>
              <a:rPr lang="en-US" baseline="0" dirty="0"/>
              <a:t>taking using the OPQRST mnemonic.</a:t>
            </a:r>
          </a:p>
          <a:p>
            <a:pPr marL="628650" lvl="1" indent="-171450">
              <a:buFont typeface="Arial" panose="020B0604020202020204" pitchFamily="34" charset="0"/>
              <a:buChar char="•"/>
            </a:pPr>
            <a:r>
              <a:rPr lang="en-US" dirty="0"/>
              <a:t>O – Gradual</a:t>
            </a:r>
          </a:p>
          <a:p>
            <a:pPr marL="628650" lvl="1" indent="-171450">
              <a:buFont typeface="Arial" panose="020B0604020202020204" pitchFamily="34" charset="0"/>
              <a:buChar char="•"/>
            </a:pPr>
            <a:r>
              <a:rPr lang="en-US" dirty="0"/>
              <a:t>P – Pain upon palpation to abdomen</a:t>
            </a:r>
          </a:p>
          <a:p>
            <a:pPr marL="628650" lvl="1" indent="-171450">
              <a:buFont typeface="Arial" panose="020B0604020202020204" pitchFamily="34" charset="0"/>
              <a:buChar char="•"/>
            </a:pPr>
            <a:r>
              <a:rPr lang="en-US" dirty="0"/>
              <a:t>Q – Unable to obtain</a:t>
            </a:r>
          </a:p>
          <a:p>
            <a:pPr marL="628650" lvl="1" indent="-171450">
              <a:buFont typeface="Arial" panose="020B0604020202020204" pitchFamily="34" charset="0"/>
              <a:buChar char="•"/>
            </a:pPr>
            <a:r>
              <a:rPr lang="en-US" dirty="0"/>
              <a:t>R – Unable to obtain</a:t>
            </a:r>
          </a:p>
          <a:p>
            <a:pPr marL="628650" lvl="1" indent="-171450">
              <a:buFont typeface="Arial" panose="020B0604020202020204" pitchFamily="34" charset="0"/>
              <a:buChar char="•"/>
            </a:pPr>
            <a:r>
              <a:rPr lang="en-US" dirty="0"/>
              <a:t>S – Obvious discomfort</a:t>
            </a:r>
          </a:p>
          <a:p>
            <a:pPr marL="628650" lvl="1" indent="-171450">
              <a:buFont typeface="Arial" panose="020B0604020202020204" pitchFamily="34" charset="0"/>
              <a:buChar char="•"/>
            </a:pPr>
            <a:r>
              <a:rPr lang="en-US" dirty="0"/>
              <a:t>T – 12 hours</a:t>
            </a:r>
          </a:p>
          <a:p>
            <a:pPr lvl="1"/>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1472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Instructor Notes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Review history taking using SAMPLER.</a:t>
            </a:r>
          </a:p>
          <a:p>
            <a:pPr marL="565150" lvl="2" indent="-273050">
              <a:buSzPct val="80000"/>
              <a:buFont typeface="Wingdings" charset="2"/>
              <a:buChar char="§"/>
              <a:tabLst>
                <a:tab pos="1028700" algn="l"/>
              </a:tabLst>
            </a:pPr>
            <a:r>
              <a:rPr lang="en-US" sz="1200" dirty="0"/>
              <a:t>S ‒ Vomiting, lethargy, abdominal pain, lack of bowel movement</a:t>
            </a:r>
          </a:p>
          <a:p>
            <a:pPr marL="565150" lvl="2" indent="-273050">
              <a:buSzPct val="80000"/>
              <a:buFont typeface="Wingdings" charset="2"/>
              <a:buChar char="§"/>
            </a:pPr>
            <a:r>
              <a:rPr lang="en-US" sz="1200" dirty="0"/>
              <a:t>A ‒ No known allergies</a:t>
            </a:r>
          </a:p>
          <a:p>
            <a:pPr marL="565150" lvl="2" indent="-273050">
              <a:buSzPct val="80000"/>
              <a:buFont typeface="Wingdings" charset="2"/>
              <a:buChar char="§"/>
            </a:pPr>
            <a:r>
              <a:rPr lang="en-US" sz="1200" dirty="0"/>
              <a:t>M ‒ None</a:t>
            </a:r>
            <a:endParaRPr lang="en-US" sz="1200" baseline="-25000" dirty="0"/>
          </a:p>
          <a:p>
            <a:pPr marL="565150" lvl="2" indent="-273050">
              <a:buSzPct val="80000"/>
              <a:buFont typeface="Wingdings" charset="2"/>
              <a:buChar char="§"/>
            </a:pPr>
            <a:r>
              <a:rPr lang="en-US" sz="1200" dirty="0"/>
              <a:t>P ‒ None</a:t>
            </a:r>
          </a:p>
          <a:p>
            <a:pPr marL="565150" lvl="2" indent="-273050">
              <a:buSzPct val="80000"/>
              <a:buFont typeface="Wingdings" charset="2"/>
              <a:buChar char="§"/>
            </a:pPr>
            <a:r>
              <a:rPr lang="en-US" sz="1200" dirty="0"/>
              <a:t>L ‒ Breakfast</a:t>
            </a:r>
          </a:p>
          <a:p>
            <a:pPr marL="565150" lvl="2" indent="-273050">
              <a:buSzPct val="80000"/>
              <a:buFont typeface="Wingdings" charset="2"/>
              <a:buChar char="§"/>
            </a:pPr>
            <a:r>
              <a:rPr lang="en-US" sz="1200" dirty="0"/>
              <a:t>E ‒ Worsened over the last 12 hours</a:t>
            </a:r>
          </a:p>
          <a:p>
            <a:pPr marL="565150" lvl="2" indent="-273050">
              <a:buSzPct val="80000"/>
              <a:buFont typeface="Wingdings" charset="2"/>
              <a:buChar char="§"/>
            </a:pPr>
            <a:r>
              <a:rPr lang="en-US" sz="1200" dirty="0"/>
              <a:t>R – Age</a:t>
            </a:r>
          </a:p>
          <a:p>
            <a:pPr marL="292100" lvl="2" indent="0">
              <a:buSzPct val="80000"/>
              <a:buFont typeface="Wingdings" charset="2"/>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12146E-B839-164B-9975-6846FA04A51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0885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371600" y="1143000"/>
            <a:ext cx="4114800" cy="3086100"/>
          </a:xfrm>
          <a:ln/>
        </p:spPr>
      </p:sp>
      <p:sp>
        <p:nvSpPr>
          <p:cNvPr id="56322"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Instructor </a:t>
            </a:r>
            <a:r>
              <a:rPr lang="en-US" b="0" dirty="0"/>
              <a:t>Notes </a:t>
            </a:r>
          </a:p>
          <a:p>
            <a:endParaRPr lang="en-US" dirty="0"/>
          </a:p>
          <a:p>
            <a:pPr marL="171450" indent="-171450">
              <a:buFont typeface="Arial" panose="020B0604020202020204" pitchFamily="34" charset="0"/>
              <a:buChar char="•"/>
            </a:pPr>
            <a:r>
              <a:rPr lang="en-US" dirty="0"/>
              <a:t>Discuss what the vital signs tell us about the patient.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97% on room air.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Is oxygen needed?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No</a:t>
            </a:r>
            <a:r>
              <a:rPr lang="en-US" sz="1200" b="0" kern="1200" dirty="0">
                <a:solidFill>
                  <a:schemeClr val="tx1"/>
                </a:solidFill>
                <a:effectLst/>
                <a:latin typeface="+mn-lt"/>
                <a:ea typeface="+mn-ea"/>
                <a:cs typeface="+mn-cs"/>
              </a:rPr>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ETCO</a:t>
            </a:r>
            <a:r>
              <a:rPr kumimoji="0" lang="en-US" sz="1200" b="0" i="0" u="none" strike="noStrike" kern="1200" cap="none" spc="0" normalizeH="0" baseline="-25000" noProof="0" dirty="0">
                <a:ln>
                  <a:noFill/>
                </a:ln>
                <a:solidFill>
                  <a:prstClr val="black"/>
                </a:solidFill>
                <a:effectLst/>
                <a:uLnTx/>
                <a:uFillTx/>
                <a:latin typeface="+mn-lt"/>
                <a:ea typeface="+mn-ea"/>
                <a:cs typeface="+mn-cs"/>
              </a:rPr>
              <a:t>2</a:t>
            </a:r>
            <a:r>
              <a:rPr kumimoji="0" lang="en-US" sz="1200" b="0" i="0" u="none" strike="noStrike" kern="1200" cap="none" spc="0" normalizeH="0" baseline="0" noProof="0" dirty="0">
                <a:ln>
                  <a:noFill/>
                </a:ln>
                <a:solidFill>
                  <a:prstClr val="black"/>
                </a:solidFill>
                <a:effectLst/>
                <a:uLnTx/>
                <a:uFillTx/>
                <a:latin typeface="+mn-lt"/>
                <a:ea typeface="+mn-ea"/>
                <a:cs typeface="+mn-cs"/>
              </a:rPr>
              <a:t> is 39.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Respiratory rate is 32.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pressure is 94/61.</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Blood glucose is 106 mg/dL (5.9 mmol/L).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Weight is 10 kg per length-based tape.</a:t>
            </a:r>
            <a:endParaRPr lang="en-US" sz="1200" b="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ECG</a:t>
            </a:r>
            <a:r>
              <a:rPr lang="en-US" sz="1200" kern="1200" dirty="0">
                <a:solidFill>
                  <a:schemeClr val="tx1"/>
                </a:solidFill>
                <a:effectLst/>
                <a:latin typeface="+mn-lt"/>
                <a:ea typeface="+mn-ea"/>
                <a:cs typeface="+mn-cs"/>
              </a:rPr>
              <a:t> indicates sinus rhythm.</a:t>
            </a:r>
          </a:p>
          <a:p>
            <a:pPr marL="171450" indent="-171450">
              <a:buFont typeface="Arial" panose="020B0604020202020204" pitchFamily="34" charset="0"/>
              <a:buChar char="•"/>
              <a:defRPr/>
            </a:pPr>
            <a:r>
              <a:rPr lang="en-US" b="0" dirty="0"/>
              <a:t>Participant engagement:</a:t>
            </a:r>
          </a:p>
          <a:p>
            <a:pPr marL="628650" lvl="1" indent="-171450">
              <a:buFont typeface="Arial" panose="020B0604020202020204" pitchFamily="34" charset="0"/>
              <a:buChar char="•"/>
              <a:defRPr/>
            </a:pPr>
            <a:r>
              <a:rPr lang="en-US" b="0" dirty="0"/>
              <a:t>Discuss expected typical vital signs for age.</a:t>
            </a:r>
          </a:p>
          <a:p>
            <a:pPr marL="0" indent="0">
              <a:buFont typeface="Arial" panose="020B0604020202020204" pitchFamily="34" charset="0"/>
              <a:buNone/>
              <a:defRPr/>
            </a:pPr>
            <a:endParaRPr lang="en-US" b="0" dirty="0"/>
          </a:p>
          <a:p>
            <a:pPr marL="0" indent="0">
              <a:buFont typeface="Arial"/>
              <a:buNone/>
              <a:defRPr/>
            </a:pPr>
            <a:endParaRPr lang="en-US" dirty="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85372" indent="-302066" eaLnBrk="0" hangingPunct="0">
              <a:defRPr sz="2500">
                <a:solidFill>
                  <a:schemeClr val="tx1"/>
                </a:solidFill>
                <a:latin typeface="Arial" panose="020B0604020202020204" pitchFamily="34" charset="0"/>
                <a:ea typeface="ＭＳ Ｐゴシック" panose="020B0600070205080204" pitchFamily="34" charset="-128"/>
              </a:defRPr>
            </a:lvl2pPr>
            <a:lvl3pPr marL="1208265" indent="-241653" eaLnBrk="0" hangingPunct="0">
              <a:defRPr sz="2500">
                <a:solidFill>
                  <a:schemeClr val="tx1"/>
                </a:solidFill>
                <a:latin typeface="Arial" panose="020B0604020202020204" pitchFamily="34" charset="0"/>
                <a:ea typeface="ＭＳ Ｐゴシック" panose="020B0600070205080204" pitchFamily="34" charset="-128"/>
              </a:defRPr>
            </a:lvl3pPr>
            <a:lvl4pPr marL="1691571" indent="-241653" eaLnBrk="0" hangingPunct="0">
              <a:defRPr sz="2500">
                <a:solidFill>
                  <a:schemeClr val="tx1"/>
                </a:solidFill>
                <a:latin typeface="Arial" panose="020B0604020202020204" pitchFamily="34" charset="0"/>
                <a:ea typeface="ＭＳ Ｐゴシック" panose="020B0600070205080204" pitchFamily="34" charset="-128"/>
              </a:defRPr>
            </a:lvl4pPr>
            <a:lvl5pPr marL="2174878" indent="-241653" eaLnBrk="0" hangingPunct="0">
              <a:defRPr sz="25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eaLnBrk="1" hangingPunct="1"/>
            <a:fld id="{851E97FA-2DDF-453C-BAE1-9B1A1A1B3656}" type="slidenum">
              <a:rPr lang="en-US" altLang="en-US" sz="1300">
                <a:solidFill>
                  <a:prstClr val="black"/>
                </a:solidFill>
              </a:rPr>
              <a:pPr eaLnBrk="1" hangingPunct="1"/>
              <a:t>32</a:t>
            </a:fld>
            <a:endParaRPr lang="en-US" altLang="en-US" sz="1300" dirty="0">
              <a:solidFill>
                <a:prstClr val="black"/>
              </a:solidFill>
            </a:endParaRPr>
          </a:p>
        </p:txBody>
      </p:sp>
    </p:spTree>
    <p:extLst>
      <p:ext uri="{BB962C8B-B14F-4D97-AF65-F5344CB8AC3E}">
        <p14:creationId xmlns:p14="http://schemas.microsoft.com/office/powerpoint/2010/main" val="8070687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fontScale="92500"/>
          </a:bodyPr>
          <a:lstStyle/>
          <a:p>
            <a:r>
              <a:rPr lang="en-US" b="0" dirty="0"/>
              <a:t>Instructor Notes</a:t>
            </a:r>
          </a:p>
          <a:p>
            <a:endParaRPr lang="en-US" b="0" dirty="0"/>
          </a:p>
          <a:p>
            <a:r>
              <a:rPr lang="en-US" b="0" i="1" dirty="0"/>
              <a:t>*Ask participants: Given the age of this child, would you perform a head-to-toe or toe-to-head assessment? </a:t>
            </a:r>
          </a:p>
          <a:p>
            <a:endParaRPr lang="en-US" b="1" dirty="0"/>
          </a:p>
          <a:p>
            <a:pPr marL="171450" indent="-171450">
              <a:buFont typeface="Arial" panose="020B0604020202020204" pitchFamily="34" charset="0"/>
              <a:buChar char="•"/>
            </a:pPr>
            <a:r>
              <a:rPr lang="en-US" b="1" dirty="0"/>
              <a:t>HEENT</a:t>
            </a:r>
          </a:p>
          <a:p>
            <a:pPr marL="628650" lvl="1" indent="-171450">
              <a:buFont typeface="Arial" panose="020B0604020202020204" pitchFamily="34" charset="0"/>
              <a:buChar char="•"/>
            </a:pPr>
            <a:r>
              <a:rPr lang="en-US" dirty="0"/>
              <a:t>Head: Unremarkable</a:t>
            </a:r>
          </a:p>
          <a:p>
            <a:pPr marL="628650" lvl="1" indent="-171450">
              <a:buFont typeface="Arial" panose="020B0604020202020204" pitchFamily="34" charset="0"/>
              <a:buChar char="•"/>
            </a:pPr>
            <a:r>
              <a:rPr lang="en-US" dirty="0"/>
              <a:t>Eyes: PERRL</a:t>
            </a:r>
          </a:p>
          <a:p>
            <a:pPr marL="171450" indent="-171450">
              <a:buFont typeface="Arial" panose="020B0604020202020204" pitchFamily="34" charset="0"/>
              <a:buChar char="•"/>
            </a:pPr>
            <a:r>
              <a:rPr lang="en-US" b="1" dirty="0"/>
              <a:t>Heart and lungs</a:t>
            </a:r>
          </a:p>
          <a:p>
            <a:pPr marL="742950" lvl="1" indent="-285750" defTabSz="914400">
              <a:buFont typeface="Arial" panose="020B0604020202020204" pitchFamily="34" charset="0"/>
              <a:buChar char="•"/>
              <a:defRPr/>
            </a:pPr>
            <a:r>
              <a:rPr lang="en-US" sz="1400" dirty="0">
                <a:solidFill>
                  <a:prstClr val="black"/>
                </a:solidFill>
              </a:rPr>
              <a:t>Lung sounds,</a:t>
            </a:r>
            <a:r>
              <a:rPr lang="en-US" sz="1400" baseline="0" dirty="0">
                <a:solidFill>
                  <a:prstClr val="black"/>
                </a:solidFill>
              </a:rPr>
              <a:t> c</a:t>
            </a:r>
            <a:r>
              <a:rPr lang="en-US" sz="1400" dirty="0">
                <a:solidFill>
                  <a:prstClr val="black"/>
                </a:solidFill>
              </a:rPr>
              <a:t>lear and equal bilaterally. Heart sounds are normal,</a:t>
            </a:r>
            <a:r>
              <a:rPr lang="en-US" sz="1400" b="0" dirty="0">
                <a:solidFill>
                  <a:prstClr val="black"/>
                </a:solidFill>
              </a:rPr>
              <a:t> with </a:t>
            </a:r>
            <a:r>
              <a:rPr lang="en-US" sz="1400" dirty="0">
                <a:solidFill>
                  <a:prstClr val="black"/>
                </a:solidFill>
              </a:rPr>
              <a:t>no murmur.</a:t>
            </a:r>
          </a:p>
          <a:p>
            <a:pPr marL="171450" indent="-171450">
              <a:buFont typeface="Arial" panose="020B0604020202020204" pitchFamily="34" charset="0"/>
              <a:buChar char="•"/>
            </a:pPr>
            <a:r>
              <a:rPr lang="en-US" b="1" dirty="0"/>
              <a:t>Neuro</a:t>
            </a:r>
          </a:p>
          <a:p>
            <a:pPr marL="628650" lvl="1" indent="-171450">
              <a:buFont typeface="Arial" panose="020B0604020202020204" pitchFamily="34" charset="0"/>
              <a:buChar char="•"/>
            </a:pPr>
            <a:r>
              <a:rPr lang="en-US" dirty="0"/>
              <a:t>Circulation, motor, and sensory (CMS) intact; </a:t>
            </a:r>
            <a:r>
              <a:rPr lang="en-US" b="0" dirty="0"/>
              <a:t>patient is </a:t>
            </a:r>
            <a:r>
              <a:rPr kumimoji="0" lang="en-US" sz="1200" b="0" i="0" u="none" strike="noStrike" kern="1200" cap="none" spc="0" normalizeH="0" baseline="0" noProof="0" dirty="0">
                <a:ln>
                  <a:noFill/>
                </a:ln>
                <a:solidFill>
                  <a:prstClr val="black"/>
                </a:solidFill>
                <a:effectLst/>
                <a:uLnTx/>
                <a:uFillTx/>
                <a:latin typeface="+mn-lt"/>
                <a:ea typeface="+mn-ea"/>
                <a:cs typeface="+mn-cs"/>
              </a:rPr>
              <a:t>anxious and intermittently lethargic.</a:t>
            </a:r>
            <a:endParaRPr lang="en-US" b="0" dirty="0"/>
          </a:p>
          <a:p>
            <a:pPr marL="171450" indent="-171450">
              <a:buFont typeface="Arial" panose="020B0604020202020204" pitchFamily="34" charset="0"/>
              <a:buChar char="•"/>
            </a:pPr>
            <a:r>
              <a:rPr lang="en-US" b="1" dirty="0"/>
              <a:t>Abdomen and pelvis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mn-lt"/>
              </a:rPr>
              <a:t>A sausage-shaped mass can be felt upon palpation. Bowel sounds are </a:t>
            </a:r>
            <a:r>
              <a:rPr lang="en-US" sz="1200" b="0" dirty="0">
                <a:solidFill>
                  <a:prstClr val="black"/>
                </a:solidFill>
                <a:latin typeface="+mn-lt"/>
              </a:rPr>
              <a:t>hypoactive.</a:t>
            </a:r>
            <a:endParaRPr lang="en-US" b="0" dirty="0"/>
          </a:p>
          <a:p>
            <a:pPr marL="171450" indent="-171450">
              <a:buFont typeface="Arial" panose="020B0604020202020204" pitchFamily="34" charset="0"/>
              <a:buChar char="•"/>
            </a:pPr>
            <a:r>
              <a:rPr lang="en-US" b="1" dirty="0"/>
              <a:t>Upper extremities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Unremarkable, </a:t>
            </a:r>
            <a:r>
              <a:rPr lang="en-US" sz="1200" dirty="0">
                <a:ea typeface="Times New Roman" panose="02020603050405020304" pitchFamily="18" charset="0"/>
              </a:rPr>
              <a:t>capillary refill time brisk. </a:t>
            </a:r>
            <a:endParaRPr lang="en-US" dirty="0"/>
          </a:p>
          <a:p>
            <a:pPr marL="171450" indent="-171450">
              <a:buFont typeface="Arial" panose="020B0604020202020204" pitchFamily="34" charset="0"/>
              <a:buChar char="•"/>
            </a:pPr>
            <a:r>
              <a:rPr lang="en-US" b="1" dirty="0"/>
              <a:t>Lower extremities: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mn-lt"/>
              </a:rPr>
              <a:t>Draws up legs toward abdomen when crying.</a:t>
            </a:r>
          </a:p>
          <a:p>
            <a:pPr marL="457200" lvl="1" indent="0">
              <a:buFont typeface="Arial" panose="020B0604020202020204" pitchFamily="34" charset="0"/>
              <a:buNone/>
            </a:pPr>
            <a:endParaRPr lang="en-US"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74E427-9911-4858-A637-FB4CBC46EF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89442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Instructor Notes</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Many healthcare providers are reluctant to administer pain medication to pediatric patients. </a:t>
            </a:r>
          </a:p>
          <a:p>
            <a:pPr marL="628650" lvl="1" indent="-171450">
              <a:buFont typeface="Arial" panose="020B0604020202020204" pitchFamily="34" charset="0"/>
              <a:buChar char="•"/>
            </a:pPr>
            <a:r>
              <a:rPr lang="en-US" b="0" dirty="0"/>
              <a:t>This results in pain in pediatrics often being undertreated.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effectLst/>
                <a:latin typeface="Calibri" panose="020F0502020204030204" pitchFamily="34" charset="0"/>
                <a:ea typeface="Calibri" panose="020F0502020204030204" pitchFamily="34" charset="0"/>
              </a:rPr>
              <a:t>Pain can be defined as any unpleasant sensory and emotional experience associated with possible or definite tissue damage.</a:t>
            </a:r>
            <a:endParaRPr lang="en-US" dirty="0"/>
          </a:p>
          <a:p>
            <a:pPr marL="171450" indent="-171450">
              <a:buFont typeface="Arial" panose="020B0604020202020204" pitchFamily="34" charset="0"/>
              <a:buChar char="•"/>
            </a:pPr>
            <a:r>
              <a:rPr lang="en-US" dirty="0"/>
              <a:t>Discuss the </a:t>
            </a:r>
            <a:r>
              <a:rPr lang="en-US" b="0" dirty="0"/>
              <a:t>three dimensions of pain.</a:t>
            </a:r>
          </a:p>
          <a:p>
            <a:pPr marL="628650" lvl="1" indent="-171450">
              <a:buFont typeface="Arial" panose="020B0604020202020204" pitchFamily="34" charset="0"/>
              <a:buChar char="•"/>
            </a:pPr>
            <a:r>
              <a:rPr lang="en-US" b="0" dirty="0"/>
              <a:t>Biological pain includes many types of physiologic responses to tissue damage.</a:t>
            </a:r>
          </a:p>
          <a:p>
            <a:pPr marL="1085850" lvl="2" indent="-171450">
              <a:buFont typeface="Arial" panose="020B0604020202020204" pitchFamily="34" charset="0"/>
              <a:buChar char="•"/>
            </a:pPr>
            <a:r>
              <a:rPr lang="en-US" b="0" dirty="0"/>
              <a:t>This includes inflammation, mechanical or ischemic tissue damage, or damage to the nervous system.</a:t>
            </a:r>
          </a:p>
          <a:p>
            <a:pPr marL="628650" lvl="1" indent="-171450">
              <a:buFont typeface="Arial" panose="020B0604020202020204" pitchFamily="34" charset="0"/>
              <a:buChar char="•"/>
            </a:pPr>
            <a:r>
              <a:rPr lang="en-US" b="0" dirty="0"/>
              <a:t>Psychological includes the cognitive aspects that influence pain.</a:t>
            </a:r>
          </a:p>
          <a:p>
            <a:pPr marL="1085850" lvl="2" indent="-171450">
              <a:buFont typeface="Arial" panose="020B0604020202020204" pitchFamily="34" charset="0"/>
              <a:buChar char="•"/>
            </a:pPr>
            <a:r>
              <a:rPr lang="en-US" b="0" dirty="0"/>
              <a:t>This includes anxiety of how pain is experienced, previous experience with pain, and anticipation of pain.</a:t>
            </a:r>
          </a:p>
          <a:p>
            <a:pPr marL="628650" lvl="1" indent="-171450">
              <a:buFont typeface="Arial" panose="020B0604020202020204" pitchFamily="34" charset="0"/>
              <a:buChar char="•"/>
            </a:pPr>
            <a:r>
              <a:rPr lang="en-US" b="0" dirty="0"/>
              <a:t>Social includes considerations of how the pain is reported.</a:t>
            </a:r>
          </a:p>
          <a:p>
            <a:pPr marL="1085850" lvl="2" indent="-171450">
              <a:buFont typeface="Arial" panose="020B0604020202020204" pitchFamily="34" charset="0"/>
              <a:buChar char="•"/>
            </a:pPr>
            <a:r>
              <a:rPr lang="en-US" b="0" dirty="0"/>
              <a:t>Is the pain level self-reported, or is that information obtained from a parent or caregiver?</a:t>
            </a:r>
          </a:p>
          <a:p>
            <a:pPr marL="1543050" lvl="3" indent="-171450">
              <a:buFont typeface="Arial" panose="020B0604020202020204" pitchFamily="34" charset="0"/>
              <a:buChar char="•"/>
            </a:pPr>
            <a:r>
              <a:rPr lang="en-US" b="0" dirty="0"/>
              <a:t>It is important to know that pain reported is not pain experienced.</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A verbal numeric </a:t>
            </a:r>
            <a:r>
              <a:rPr lang="en-US" sz="1200" kern="1200" dirty="0">
                <a:solidFill>
                  <a:schemeClr val="tx1"/>
                </a:solidFill>
                <a:effectLst/>
                <a:latin typeface="+mn-lt"/>
                <a:ea typeface="+mn-ea"/>
                <a:cs typeface="+mn-cs"/>
              </a:rPr>
              <a:t>scale (0‒10) or a visual pain scale, such as Wong-Baker Faces scale, should be used for patients old enough for self</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reporting.</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Real and long-term consequences exist for not treating pain in pediatric </a:t>
            </a:r>
            <a:r>
              <a:rPr lang="en-US" b="0" dirty="0"/>
              <a:t>populations.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May change pain processes in </a:t>
            </a:r>
            <a:r>
              <a:rPr lang="en-US" b="0" dirty="0"/>
              <a:t>infants.</a:t>
            </a:r>
          </a:p>
          <a:p>
            <a:pPr marL="628650" lvl="1" indent="-171450">
              <a:buFont typeface="Arial" panose="020B0604020202020204" pitchFamily="34" charset="0"/>
              <a:buChar char="•"/>
            </a:pPr>
            <a:r>
              <a:rPr lang="en-US" b="0" dirty="0"/>
              <a:t>Can create tendencies of avoidance in relation to medical care.</a:t>
            </a:r>
          </a:p>
          <a:p>
            <a:pPr marL="628650" lvl="1" indent="-171450">
              <a:buFont typeface="Arial" panose="020B0604020202020204" pitchFamily="34" charset="0"/>
              <a:buChar char="•"/>
            </a:pPr>
            <a:r>
              <a:rPr lang="en-US" b="0" dirty="0"/>
              <a:t>Fear increases pain during medical evaluation.</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2259FCF-0482-4CDE-9C27-99B85DB8FEBD}" type="slidenum">
              <a:rPr lang="en-US" smtClean="0"/>
              <a:t>34</a:t>
            </a:fld>
            <a:endParaRPr lang="en-US" dirty="0"/>
          </a:p>
        </p:txBody>
      </p:sp>
    </p:spTree>
    <p:extLst>
      <p:ext uri="{BB962C8B-B14F-4D97-AF65-F5344CB8AC3E}">
        <p14:creationId xmlns:p14="http://schemas.microsoft.com/office/powerpoint/2010/main" val="2666084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a:t>Instructor Notes</a:t>
            </a:r>
          </a:p>
          <a:p>
            <a:pPr marL="0" indent="0">
              <a:buFont typeface="Arial" panose="020B0604020202020204" pitchFamily="34" charset="0"/>
              <a:buNone/>
            </a:pPr>
            <a:endParaRPr lang="en-US" b="0" dirty="0"/>
          </a:p>
          <a:p>
            <a:pPr marL="171450" indent="-171450">
              <a:buFont typeface="Arial" panose="020B0604020202020204" pitchFamily="34" charset="0"/>
              <a:buChar char="•"/>
            </a:pPr>
            <a:r>
              <a:rPr lang="en-US" b="0" dirty="0"/>
              <a:t>Pain can be treated by interrupting one of the mechanisms by which we experience it.</a:t>
            </a:r>
          </a:p>
          <a:p>
            <a:pPr marL="171450" indent="-171450">
              <a:buFont typeface="Arial" panose="020B0604020202020204" pitchFamily="34" charset="0"/>
              <a:buChar char="•"/>
            </a:pPr>
            <a:r>
              <a:rPr lang="en-US" b="0" dirty="0"/>
              <a:t>Transduction is the activation of nerve endings by a tissue-damaging stimulus.</a:t>
            </a:r>
          </a:p>
          <a:p>
            <a:pPr marL="628650" lvl="1" indent="-171450">
              <a:buFont typeface="Arial" panose="020B0604020202020204" pitchFamily="34" charset="0"/>
              <a:buChar char="•"/>
            </a:pPr>
            <a:r>
              <a:rPr lang="en-US" b="0" dirty="0"/>
              <a:t>Treatments include:</a:t>
            </a:r>
          </a:p>
          <a:p>
            <a:pPr marL="1085850" lvl="2" indent="-171450">
              <a:buFont typeface="Arial" panose="020B0604020202020204" pitchFamily="34" charset="0"/>
              <a:buChar char="•"/>
            </a:pPr>
            <a:r>
              <a:rPr lang="en-US" dirty="0"/>
              <a:t>Local antiseptic</a:t>
            </a:r>
          </a:p>
          <a:p>
            <a:pPr marL="1085850" lvl="2" indent="-171450">
              <a:buFont typeface="Arial" panose="020B0604020202020204" pitchFamily="34" charset="0"/>
              <a:buChar char="•"/>
            </a:pPr>
            <a:r>
              <a:rPr lang="en-US" b="0" dirty="0"/>
              <a:t>Splinting</a:t>
            </a:r>
          </a:p>
          <a:p>
            <a:pPr marL="1085850" lvl="2" indent="-171450">
              <a:buFont typeface="Arial" panose="020B0604020202020204" pitchFamily="34" charset="0"/>
              <a:buChar char="•"/>
            </a:pPr>
            <a:r>
              <a:rPr lang="en-US" b="0" dirty="0"/>
              <a:t>RICE (rest, ice, compression, and elevation)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Ibuprofen 10 mg/kg q6h for mild/moderate pain</a:t>
            </a:r>
          </a:p>
          <a:p>
            <a:pPr marL="171450" indent="-171450">
              <a:buFont typeface="Arial" panose="020B0604020202020204" pitchFamily="34" charset="0"/>
              <a:buChar char="•"/>
            </a:pPr>
            <a:r>
              <a:rPr lang="en-US" b="0" dirty="0"/>
              <a:t>During transmission, the message is carried from the site of tissue injury to the brain.</a:t>
            </a:r>
          </a:p>
          <a:p>
            <a:pPr marL="628650" lvl="1" indent="-171450">
              <a:buFont typeface="Arial" panose="020B0604020202020204" pitchFamily="34" charset="0"/>
              <a:buChar char="•"/>
            </a:pPr>
            <a:r>
              <a:rPr lang="en-US" b="0" dirty="0"/>
              <a:t>Treatment is pharmacologic.</a:t>
            </a:r>
          </a:p>
          <a:p>
            <a:pPr marL="1085850" lvl="2" indent="-171450">
              <a:buFont typeface="Arial" panose="020B0604020202020204" pitchFamily="34" charset="0"/>
              <a:buChar char="•"/>
            </a:pPr>
            <a:r>
              <a:rPr lang="en-US" b="0" dirty="0"/>
              <a:t>Mild/moderate pain: Acetaminophen </a:t>
            </a:r>
            <a:r>
              <a:rPr lang="en-US" dirty="0"/>
              <a:t>15 mg/kg q4h</a:t>
            </a:r>
          </a:p>
          <a:p>
            <a:pPr marL="1085850" lvl="2" indent="-171450">
              <a:buFont typeface="Arial" panose="020B0604020202020204" pitchFamily="34" charset="0"/>
              <a:buChar char="•"/>
            </a:pPr>
            <a:r>
              <a:rPr lang="en-US" dirty="0"/>
              <a:t>Severe pain:</a:t>
            </a:r>
          </a:p>
          <a:p>
            <a:pPr marL="1543050" lvl="3" indent="-171450">
              <a:buFont typeface="Arial" panose="020B0604020202020204" pitchFamily="34" charset="0"/>
              <a:buChar char="•"/>
            </a:pPr>
            <a:r>
              <a:rPr lang="en-US" dirty="0"/>
              <a:t>Fentanyl</a:t>
            </a:r>
          </a:p>
          <a:p>
            <a:pPr marL="2000250" lvl="4" indent="-171450">
              <a:buFont typeface="Arial" panose="020B0604020202020204" pitchFamily="34" charset="0"/>
              <a:buChar char="•"/>
            </a:pPr>
            <a:r>
              <a:rPr lang="en-US" dirty="0"/>
              <a:t>IV 1 mcg/kg/dose every 30 to 60 minutes</a:t>
            </a:r>
          </a:p>
          <a:p>
            <a:pPr marL="2000250" lvl="4" indent="-171450">
              <a:buFont typeface="Arial" panose="020B0604020202020204" pitchFamily="34" charset="0"/>
              <a:buChar char="•"/>
            </a:pPr>
            <a:r>
              <a:rPr lang="en-US" dirty="0"/>
              <a:t>IN 1‒2 mcg/kg</a:t>
            </a:r>
          </a:p>
          <a:p>
            <a:pPr marL="1543050" lvl="3" indent="-171450">
              <a:buFont typeface="Arial" panose="020B0604020202020204" pitchFamily="34" charset="0"/>
              <a:buChar char="•"/>
            </a:pPr>
            <a:r>
              <a:rPr lang="en-US" dirty="0"/>
              <a:t>Morphine</a:t>
            </a:r>
          </a:p>
          <a:p>
            <a:pPr marL="2000250" lvl="4" indent="-171450">
              <a:buFont typeface="Arial" panose="020B0604020202020204" pitchFamily="34" charset="0"/>
              <a:buChar char="•"/>
            </a:pPr>
            <a:r>
              <a:rPr lang="en-US" b="0" dirty="0"/>
              <a:t>Neonates: 0.05 mg/kg IM, IV, IO, SQ, </a:t>
            </a:r>
          </a:p>
          <a:p>
            <a:pPr marL="2000250" lvl="4" indent="-171450">
              <a:buFont typeface="Arial" panose="020B0604020202020204" pitchFamily="34" charset="0"/>
              <a:buChar char="•"/>
            </a:pPr>
            <a:r>
              <a:rPr lang="en-US" b="0" dirty="0"/>
              <a:t>Infants and children: 0.05–0.1 mg/kg IM, IV, IO, SQ </a:t>
            </a:r>
          </a:p>
          <a:p>
            <a:pPr marL="2000250" lvl="4" indent="-171450">
              <a:buFont typeface="Arial" panose="020B0604020202020204" pitchFamily="34" charset="0"/>
              <a:buChar char="•"/>
            </a:pPr>
            <a:r>
              <a:rPr lang="en-US" b="0" dirty="0"/>
              <a:t>Adolescents:  3‒4 IV or IO, repeat in 5 minutes, as needed</a:t>
            </a:r>
          </a:p>
          <a:p>
            <a:pPr marL="1543050" lvl="3" indent="-171450">
              <a:buFont typeface="Arial" panose="020B0604020202020204" pitchFamily="34" charset="0"/>
              <a:buChar char="•"/>
            </a:pPr>
            <a:r>
              <a:rPr lang="en-US" b="0" dirty="0"/>
              <a:t>Ketamine</a:t>
            </a:r>
          </a:p>
          <a:p>
            <a:pPr marL="2000250" lvl="4" indent="-171450">
              <a:buFont typeface="Arial" panose="020B0604020202020204" pitchFamily="34" charset="0"/>
              <a:buChar char="•"/>
            </a:pPr>
            <a:r>
              <a:rPr lang="en-US" b="0" dirty="0"/>
              <a:t>An effective analgesic agent in pediatrics.</a:t>
            </a:r>
          </a:p>
          <a:p>
            <a:pPr marL="2000250" lvl="4" indent="-171450">
              <a:buFont typeface="Arial" panose="020B0604020202020204" pitchFamily="34" charset="0"/>
              <a:buChar char="•"/>
            </a:pPr>
            <a:r>
              <a:rPr lang="en-US" b="0" dirty="0"/>
              <a:t>May alter the results of the mental status exam, so discuss its use with the receiving physician.</a:t>
            </a:r>
          </a:p>
          <a:p>
            <a:pPr marL="2000250" lvl="4" indent="-171450">
              <a:buFont typeface="Arial" panose="020B0604020202020204" pitchFamily="34" charset="0"/>
              <a:buChar char="•"/>
            </a:pPr>
            <a:r>
              <a:rPr lang="en-US" b="0" dirty="0"/>
              <a:t>Ketamine is best used for trauma.</a:t>
            </a:r>
          </a:p>
          <a:p>
            <a:pPr marL="2000250" lvl="4" indent="-171450">
              <a:buFont typeface="Arial" panose="020B0604020202020204" pitchFamily="34" charset="0"/>
              <a:buChar char="•"/>
            </a:pPr>
            <a:r>
              <a:rPr lang="en-US" b="0" dirty="0"/>
              <a:t>Single analgesic doses: </a:t>
            </a:r>
            <a:r>
              <a:rPr lang="en-US" sz="1200" b="0" kern="1200" dirty="0">
                <a:solidFill>
                  <a:schemeClr val="tx1"/>
                </a:solidFill>
                <a:effectLst/>
                <a:latin typeface="+mn-lt"/>
                <a:ea typeface="+mn-ea"/>
                <a:cs typeface="+mn-cs"/>
              </a:rPr>
              <a:t>0.1‒0.3 mg/kg IV </a:t>
            </a:r>
            <a:r>
              <a:rPr lang="en-US" b="0" dirty="0"/>
              <a:t>or 05‒1.0 mg/kg IM over 1</a:t>
            </a:r>
            <a:r>
              <a:rPr lang="en-US" b="0" baseline="0" dirty="0"/>
              <a:t> to </a:t>
            </a:r>
            <a:r>
              <a:rPr lang="en-US" b="0" dirty="0"/>
              <a:t>2 minutes.</a:t>
            </a:r>
          </a:p>
          <a:p>
            <a:pPr marL="171450" indent="-171450">
              <a:buFont typeface="Arial" panose="020B0604020202020204" pitchFamily="34" charset="0"/>
              <a:buChar char="•"/>
            </a:pPr>
            <a:r>
              <a:rPr lang="en-US" b="0" dirty="0"/>
              <a:t>Perception relates to any unpleasant sensory and emotional experiences related to possible or actual damage.</a:t>
            </a:r>
          </a:p>
          <a:p>
            <a:pPr marL="628650" lvl="1" indent="-171450">
              <a:buFont typeface="Arial" panose="020B0604020202020204" pitchFamily="34" charset="0"/>
              <a:buChar char="•"/>
            </a:pPr>
            <a:r>
              <a:rPr lang="en-US" b="0" dirty="0"/>
              <a:t>Perception of pain is continuously accompanied by negative emotions.</a:t>
            </a:r>
          </a:p>
          <a:p>
            <a:pPr marL="1085850" lvl="2" indent="-171450">
              <a:buFont typeface="Arial" panose="020B0604020202020204" pitchFamily="34" charset="0"/>
              <a:buChar char="•"/>
            </a:pPr>
            <a:r>
              <a:rPr lang="en-US" b="0" dirty="0"/>
              <a:t>Treatment is nonpharmacologic: Visual imagery, pacifier, bottle, music, distraction techniques, caregiver assistance, holding child, etc.</a:t>
            </a:r>
          </a:p>
        </p:txBody>
      </p:sp>
      <p:sp>
        <p:nvSpPr>
          <p:cNvPr id="4" name="Slide Number Placeholder 3"/>
          <p:cNvSpPr>
            <a:spLocks noGrp="1"/>
          </p:cNvSpPr>
          <p:nvPr>
            <p:ph type="sldNum" sz="quarter" idx="5"/>
          </p:nvPr>
        </p:nvSpPr>
        <p:spPr/>
        <p:txBody>
          <a:bodyPr/>
          <a:lstStyle/>
          <a:p>
            <a:fld id="{92259FCF-0482-4CDE-9C27-99B85DB8FEBD}" type="slidenum">
              <a:rPr lang="en-US" smtClean="0"/>
              <a:t>35</a:t>
            </a:fld>
            <a:endParaRPr lang="en-US" dirty="0"/>
          </a:p>
        </p:txBody>
      </p:sp>
    </p:spTree>
    <p:extLst>
      <p:ext uri="{BB962C8B-B14F-4D97-AF65-F5344CB8AC3E}">
        <p14:creationId xmlns:p14="http://schemas.microsoft.com/office/powerpoint/2010/main" val="2609804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indent="-171450">
              <a:buFont typeface="Arial" panose="020B0604020202020204" pitchFamily="34" charset="0"/>
              <a:buChar char="•"/>
            </a:pPr>
            <a:r>
              <a:rPr lang="en-US" dirty="0"/>
              <a:t>Ask students how they would treat this patient according to their local protocol and scope of practice.</a:t>
            </a:r>
          </a:p>
          <a:p>
            <a:pPr marL="171450" indent="-171450">
              <a:buFont typeface="Arial" panose="020B0604020202020204" pitchFamily="34" charset="0"/>
              <a:buChar char="•"/>
            </a:pPr>
            <a:r>
              <a:rPr lang="en-US" sz="1200" b="0" dirty="0">
                <a:ln/>
                <a:solidFill>
                  <a:schemeClr val="accent4"/>
                </a:solidFill>
              </a:rPr>
              <a:t>Patient Management:</a:t>
            </a:r>
          </a:p>
          <a:p>
            <a:pPr marL="914400" lvl="1" indent="-457200">
              <a:buFont typeface="Arial" panose="020B0604020202020204" pitchFamily="34" charset="0"/>
              <a:buChar char="•"/>
            </a:pPr>
            <a:r>
              <a:rPr lang="en-US" sz="1200" b="0" dirty="0">
                <a:ln/>
                <a:solidFill>
                  <a:schemeClr val="accent4"/>
                </a:solidFill>
              </a:rPr>
              <a:t>What are your goals for this patient?</a:t>
            </a:r>
            <a:r>
              <a:rPr lang="en-US" b="0" baseline="0" dirty="0"/>
              <a:t> </a:t>
            </a:r>
          </a:p>
          <a:p>
            <a:pPr marL="1085850" lvl="2" indent="-171450">
              <a:buFont typeface="Arial" panose="020B0604020202020204" pitchFamily="34" charset="0"/>
              <a:buChar char="•"/>
            </a:pPr>
            <a:r>
              <a:rPr lang="en-US" dirty="0"/>
              <a:t>Discuss treatment options in your region</a:t>
            </a:r>
            <a:endParaRPr lang="en-US" sz="1200" b="0" i="0" kern="1200" dirty="0">
              <a:solidFill>
                <a:schemeClr val="tx1"/>
              </a:solidFill>
              <a:effectLst/>
              <a:latin typeface="+mn-lt"/>
              <a:ea typeface="+mn-ea"/>
              <a:cs typeface="+mn-cs"/>
            </a:endParaRPr>
          </a:p>
          <a:p>
            <a:pPr marL="457200" indent="-457200">
              <a:buFont typeface="Arial" panose="020B0604020202020204" pitchFamily="34" charset="0"/>
              <a:buChar char="•"/>
            </a:pPr>
            <a:r>
              <a:rPr lang="en-US" sz="1200" b="0" dirty="0">
                <a:ln/>
                <a:solidFill>
                  <a:schemeClr val="accent4"/>
                </a:solidFill>
              </a:rPr>
              <a:t>What conditions are part of your potential differential diagnosis?</a:t>
            </a:r>
          </a:p>
          <a:p>
            <a:pPr marL="628650" lvl="1" indent="-171450" defTabSz="931774">
              <a:buFont typeface="Arial" panose="020B0604020202020204" pitchFamily="34" charset="0"/>
              <a:buChar char="•"/>
              <a:defRPr/>
            </a:pPr>
            <a:r>
              <a:rPr lang="en-US" dirty="0"/>
              <a:t>Trauma: </a:t>
            </a:r>
            <a:r>
              <a:rPr lang="en-US" b="0" dirty="0"/>
              <a:t>Epidural/subdural/subarachnoid </a:t>
            </a:r>
            <a:r>
              <a:rPr lang="en-US" dirty="0"/>
              <a:t>hematoma, concussion, obstructive shock—not likely based on history and physical exam</a:t>
            </a:r>
          </a:p>
          <a:p>
            <a:pPr marL="628650" lvl="1" indent="-171450" defTabSz="931774">
              <a:buFont typeface="Arial" panose="020B0604020202020204" pitchFamily="34" charset="0"/>
              <a:buChar char="•"/>
              <a:defRPr/>
            </a:pPr>
            <a:r>
              <a:rPr lang="en-US" dirty="0"/>
              <a:t>Hypoxia: Respiratory Illness, shock (cardiogenic, distributive, neurogenic, hypovolemic)—less likely, as lung sounds are clear and equal. </a:t>
            </a:r>
          </a:p>
          <a:p>
            <a:pPr marL="628650" lvl="1" indent="-171450" defTabSz="931774">
              <a:buFont typeface="Arial" panose="020B0604020202020204" pitchFamily="34" charset="0"/>
              <a:buChar char="•"/>
              <a:defRPr/>
            </a:pPr>
            <a:r>
              <a:rPr lang="en-US" dirty="0"/>
              <a:t>Infection: CNS infections, UTI, pneumonia—could be the underlying cause of shock</a:t>
            </a:r>
          </a:p>
          <a:p>
            <a:pPr marL="628650" lvl="1" indent="-171450" defTabSz="931774">
              <a:buFont typeface="Arial" panose="020B0604020202020204" pitchFamily="34" charset="0"/>
              <a:buChar char="•"/>
              <a:defRPr/>
            </a:pPr>
            <a:r>
              <a:rPr lang="en-US" dirty="0"/>
              <a:t>Neurogenic: Seizure, ICP </a:t>
            </a:r>
            <a:r>
              <a:rPr lang="en-US" b="0" dirty="0"/>
              <a:t>as a result of shunt malfunction, aneurysm—no history or signs upon physical exam to </a:t>
            </a:r>
            <a:r>
              <a:rPr lang="en-US" dirty="0"/>
              <a:t>suggest this</a:t>
            </a:r>
          </a:p>
          <a:p>
            <a:pPr marL="628650" lvl="1" indent="-171450" defTabSz="931774">
              <a:buFont typeface="Arial" panose="020B0604020202020204" pitchFamily="34" charset="0"/>
              <a:buChar char="•"/>
              <a:defRPr/>
            </a:pPr>
            <a:r>
              <a:rPr lang="en-US" dirty="0"/>
              <a:t>Poisoning: Carbon monoxide, alcohol, fertilizers, pesticides—no history or </a:t>
            </a:r>
            <a:r>
              <a:rPr lang="en-US" b="0" dirty="0"/>
              <a:t>signs upon physical exam to </a:t>
            </a:r>
            <a:r>
              <a:rPr lang="en-US" dirty="0"/>
              <a:t>suggest this</a:t>
            </a:r>
          </a:p>
          <a:p>
            <a:pPr marL="628650" lvl="1" indent="-171450" defTabSz="931774">
              <a:buFont typeface="Arial" panose="020B0604020202020204" pitchFamily="34" charset="0"/>
              <a:buChar char="•"/>
              <a:defRPr/>
            </a:pPr>
            <a:r>
              <a:rPr lang="en-US" dirty="0"/>
              <a:t>Metabolic disorders: Hypoglycemia, DKA, hepatic encephalopathy—still possibilities</a:t>
            </a:r>
          </a:p>
          <a:p>
            <a:pPr marL="628650" lvl="1" indent="-171450" defTabSz="931774">
              <a:buFont typeface="Arial" panose="020B0604020202020204" pitchFamily="34" charset="0"/>
              <a:buChar char="•"/>
              <a:defRPr/>
            </a:pPr>
            <a:r>
              <a:rPr lang="en-US" dirty="0"/>
              <a:t>Cardiac arrhythmias—</a:t>
            </a:r>
            <a:r>
              <a:rPr lang="en-US" b="0" dirty="0"/>
              <a:t>unlikely based on monitor results</a:t>
            </a:r>
          </a:p>
          <a:p>
            <a:pPr marL="628650" lvl="1" indent="-171450" defTabSz="931774">
              <a:buFont typeface="Arial" panose="020B0604020202020204" pitchFamily="34" charset="0"/>
              <a:buChar char="•"/>
              <a:defRPr/>
            </a:pPr>
            <a:r>
              <a:rPr lang="en-US" b="0" dirty="0"/>
              <a:t>Intestinal obstructions—likely based on abdominal findings (sausage-shaped mass, hypoactive bowel sounds, complaint of abdominal pain)</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914400" lvl="1" indent="-457200">
              <a:buFont typeface="Arial" panose="020B0604020202020204" pitchFamily="34" charset="0"/>
              <a:buChar char="•"/>
            </a:pPr>
            <a:endParaRPr lang="en-US" sz="1200" b="1" dirty="0">
              <a:ln/>
              <a:solidFill>
                <a:schemeClr val="accent4"/>
              </a:solidFill>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36</a:t>
            </a:fld>
            <a:endParaRPr lang="en-US" dirty="0"/>
          </a:p>
        </p:txBody>
      </p:sp>
    </p:spTree>
    <p:extLst>
      <p:ext uri="{BB962C8B-B14F-4D97-AF65-F5344CB8AC3E}">
        <p14:creationId xmlns:p14="http://schemas.microsoft.com/office/powerpoint/2010/main" val="20039056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b="0" dirty="0"/>
              <a:t>Instructor Notes</a:t>
            </a:r>
          </a:p>
          <a:p>
            <a:pPr defTabSz="931774">
              <a:defRPr/>
            </a:pPr>
            <a:endParaRPr lang="en-US" b="1" dirty="0"/>
          </a:p>
          <a:p>
            <a:pPr marL="171450" indent="-171450" defTabSz="931774">
              <a:buFont typeface="Arial" panose="020B0604020202020204" pitchFamily="34" charset="0"/>
              <a:buChar char="•"/>
              <a:defRPr/>
            </a:pPr>
            <a:r>
              <a:rPr lang="en-US" dirty="0"/>
              <a:t>Discuss ongoing management options based on scope of practice and local protocols.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Reassess the patient’s mental status throughout transpor</a:t>
            </a:r>
            <a:r>
              <a:rPr lang="en-US" sz="1200" b="0" dirty="0"/>
              <a:t>t.</a:t>
            </a:r>
            <a:endParaRPr lang="en-US" sz="1200" b="0" kern="1200" dirty="0">
              <a:solidFill>
                <a:schemeClr val="tx1"/>
              </a:solidFill>
              <a:effectLst/>
              <a:latin typeface="+mn-lt"/>
              <a:ea typeface="+mn-ea"/>
              <a:cs typeface="+mn-cs"/>
            </a:endParaRPr>
          </a:p>
          <a:p>
            <a:pPr marL="628650" lvl="1" indent="-171450" defTabSz="931774">
              <a:buFont typeface="Arial" panose="020B0604020202020204" pitchFamily="34" charset="0"/>
              <a:buChar char="•"/>
              <a:defRPr/>
            </a:pPr>
            <a:r>
              <a:rPr lang="en-US" sz="1200" kern="1200" dirty="0">
                <a:solidFill>
                  <a:schemeClr val="tx1"/>
                </a:solidFill>
                <a:effectLst/>
                <a:latin typeface="+mn-lt"/>
                <a:ea typeface="+mn-ea"/>
                <a:cs typeface="+mn-cs"/>
              </a:rPr>
              <a:t>There are no further changes during transport to the emergency department. </a:t>
            </a:r>
            <a:endParaRPr lang="en-US" dirty="0"/>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n/>
              </a:rPr>
              <a:t>What is the most appropriate treatment destination and why?</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Discuss the transportation </a:t>
            </a:r>
            <a:r>
              <a:rPr lang="en-US" dirty="0"/>
              <a:t>destination options for pediatrics in your region. </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Share with students when and if it would be appropriate to bypass certain facilities.</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patient should be transported to the closest appropriate facility. </a:t>
            </a: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n/>
              </a:rPr>
              <a:t>How would you safely transport this child in your ambulance?</a:t>
            </a:r>
          </a:p>
          <a:p>
            <a:pPr marL="1085850" marR="0" lvl="2"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aseline="0" dirty="0">
                <a:latin typeface="Arial" pitchFamily="34" charset="0"/>
              </a:rPr>
              <a:t>This patient was </a:t>
            </a:r>
            <a:r>
              <a:rPr lang="en-US" altLang="en-US" b="0" baseline="0" dirty="0">
                <a:latin typeface="Arial" pitchFamily="34" charset="0"/>
              </a:rPr>
              <a:t>transported in the car seat provided by his family</a:t>
            </a:r>
            <a:r>
              <a:rPr lang="en-US" altLang="en-US" baseline="0" dirty="0">
                <a:latin typeface="Arial" pitchFamily="34" charset="0"/>
              </a:rPr>
              <a:t>. </a:t>
            </a:r>
          </a:p>
          <a:p>
            <a:pPr marL="6286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37</a:t>
            </a:fld>
            <a:endParaRPr lang="en-US" dirty="0"/>
          </a:p>
        </p:txBody>
      </p:sp>
    </p:spTree>
    <p:extLst>
      <p:ext uri="{BB962C8B-B14F-4D97-AF65-F5344CB8AC3E}">
        <p14:creationId xmlns:p14="http://schemas.microsoft.com/office/powerpoint/2010/main" val="2709930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dirty="0"/>
              <a:t>Instructor Notes</a:t>
            </a:r>
          </a:p>
          <a:p>
            <a:endParaRPr lang="en-US" sz="1200" b="0" dirty="0"/>
          </a:p>
          <a:p>
            <a:pPr marL="457200" indent="-457200">
              <a:buFont typeface="Arial" panose="020B0604020202020204" pitchFamily="34" charset="0"/>
              <a:buChar char="•"/>
            </a:pPr>
            <a:r>
              <a:rPr lang="en-US" sz="1200" b="0" dirty="0"/>
              <a:t>Intussusception presents between 6 months and 3 years of age and is the most common cause of obstruction among this age group.</a:t>
            </a:r>
          </a:p>
          <a:p>
            <a:pPr marL="914400" lvl="1" indent="-457200">
              <a:buFont typeface="Arial" panose="020B0604020202020204" pitchFamily="34" charset="0"/>
              <a:buChar char="•"/>
            </a:pPr>
            <a:r>
              <a:rPr lang="en-US" sz="1200" b="0" dirty="0"/>
              <a:t>Most pediatric patients presenting with intussusception are younger than 2 years old.</a:t>
            </a:r>
          </a:p>
          <a:p>
            <a:pPr marL="914400" lvl="1" indent="-457200">
              <a:buFont typeface="Arial" panose="020B0604020202020204" pitchFamily="34" charset="0"/>
              <a:buChar char="•"/>
            </a:pPr>
            <a:r>
              <a:rPr lang="en-US" sz="1200" b="0" dirty="0"/>
              <a:t>75% of cases are idiopathic.</a:t>
            </a:r>
          </a:p>
          <a:p>
            <a:pPr marL="457200" indent="-457200">
              <a:buFont typeface="Arial" panose="020B0604020202020204" pitchFamily="34" charset="0"/>
              <a:buChar char="•"/>
            </a:pPr>
            <a:r>
              <a:rPr lang="en-US" sz="1200" dirty="0"/>
              <a:t>Case wrap-up</a:t>
            </a:r>
          </a:p>
          <a:p>
            <a:pPr marL="628650" lvl="1" indent="-171450">
              <a:buFont typeface="Arial" panose="020B0604020202020204" pitchFamily="34" charset="0"/>
              <a:buChar char="•"/>
            </a:pPr>
            <a:r>
              <a:rPr lang="en-US" sz="1200" dirty="0"/>
              <a:t>At the hospital, </a:t>
            </a:r>
            <a:r>
              <a:rPr lang="en-US" sz="1200" b="0" dirty="0"/>
              <a:t>the patient was diagnosed by ultrasound.</a:t>
            </a:r>
          </a:p>
          <a:p>
            <a:pPr marL="628650" lvl="1" indent="-171450">
              <a:buFont typeface="Arial" panose="020B0604020202020204" pitchFamily="34" charset="0"/>
              <a:buChar char="•"/>
            </a:pPr>
            <a:r>
              <a:rPr lang="en-US" sz="1200" b="0" dirty="0"/>
              <a:t>Nonoperative reduction with pneumatic pressure was used to reduce the intussusception.</a:t>
            </a:r>
          </a:p>
          <a:p>
            <a:pPr marL="628650" lvl="1" indent="-171450">
              <a:buFont typeface="Arial" panose="020B0604020202020204" pitchFamily="34" charset="0"/>
              <a:buChar char="•"/>
            </a:pPr>
            <a:r>
              <a:rPr lang="en-US" sz="1200" b="0" dirty="0"/>
              <a:t>Patient was later discharged.</a:t>
            </a:r>
          </a:p>
          <a:p>
            <a:pPr marL="628650" lvl="1" indent="-171450">
              <a:buFont typeface="Arial" panose="020B0604020202020204" pitchFamily="34" charset="0"/>
              <a:buChar char="•"/>
            </a:pPr>
            <a:endParaRPr lang="en-US" sz="1200" b="0" dirty="0"/>
          </a:p>
        </p:txBody>
      </p:sp>
      <p:sp>
        <p:nvSpPr>
          <p:cNvPr id="4" name="Slide Number Placeholder 3"/>
          <p:cNvSpPr>
            <a:spLocks noGrp="1"/>
          </p:cNvSpPr>
          <p:nvPr>
            <p:ph type="sldNum" sz="quarter" idx="10"/>
          </p:nvPr>
        </p:nvSpPr>
        <p:spPr/>
        <p:txBody>
          <a:bodyPr/>
          <a:lstStyle/>
          <a:p>
            <a:fld id="{4912146E-B839-164B-9975-6846FA04A511}" type="slidenum">
              <a:rPr lang="en-US" smtClean="0"/>
              <a:pPr/>
              <a:t>38</a:t>
            </a:fld>
            <a:endParaRPr lang="en-US" dirty="0"/>
          </a:p>
        </p:txBody>
      </p:sp>
    </p:spTree>
    <p:extLst>
      <p:ext uri="{BB962C8B-B14F-4D97-AF65-F5344CB8AC3E}">
        <p14:creationId xmlns:p14="http://schemas.microsoft.com/office/powerpoint/2010/main" val="3164708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spcBef>
                <a:spcPct val="0"/>
              </a:spcBef>
            </a:pPr>
            <a:r>
              <a:rPr lang="en-US" dirty="0">
                <a:latin typeface="Calibri" charset="0"/>
              </a:rPr>
              <a:t>Instructor Notes</a:t>
            </a:r>
          </a:p>
          <a:p>
            <a:pPr eaLnBrk="1" hangingPunct="1">
              <a:spcBef>
                <a:spcPct val="0"/>
              </a:spcBef>
            </a:pPr>
            <a:endParaRPr lang="en-US" dirty="0">
              <a:latin typeface="Calibri" charset="0"/>
            </a:endParaRPr>
          </a:p>
          <a:p>
            <a:pPr marL="171450" indent="-171450">
              <a:buFont typeface="Arial" panose="020B0604020202020204" pitchFamily="34" charset="0"/>
              <a:buChar char="•"/>
            </a:pPr>
            <a:r>
              <a:rPr lang="en-US" dirty="0"/>
              <a:t>Many medical emergencies in pediatric populations can present with altered mental status.</a:t>
            </a:r>
            <a:endParaRPr lang="en-US" dirty="0">
              <a:latin typeface="Calibri" charset="0"/>
            </a:endParaRPr>
          </a:p>
          <a:p>
            <a:pPr marL="171450" indent="-171450">
              <a:spcBef>
                <a:spcPct val="0"/>
              </a:spcBef>
              <a:buFont typeface="Arial" panose="020B0604020202020204" pitchFamily="34" charset="0"/>
              <a:buChar char="•"/>
            </a:pPr>
            <a:r>
              <a:rPr lang="en-US" dirty="0">
                <a:latin typeface="Calibri" charset="0"/>
              </a:rPr>
              <a:t>Patient history is often a key factor in differentiating medical emergencies in the field given limiting testing.</a:t>
            </a:r>
          </a:p>
          <a:p>
            <a:pPr marL="171450" indent="-171450">
              <a:spcBef>
                <a:spcPct val="0"/>
              </a:spcBef>
              <a:buFont typeface="Arial" panose="020B0604020202020204" pitchFamily="34" charset="0"/>
              <a:buChar char="•"/>
            </a:pPr>
            <a:r>
              <a:rPr lang="en-US" dirty="0">
                <a:latin typeface="Calibri" charset="0"/>
              </a:rPr>
              <a:t>Pain management in pediatric populations can have profound impacts on the patient</a:t>
            </a:r>
            <a:r>
              <a:rPr lang="en-US" b="0" dirty="0">
                <a:latin typeface="Calibri" charset="0"/>
              </a:rPr>
              <a:t>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Coming Up, Lesson 6: Pediatric Cardiac Events</a:t>
            </a:r>
            <a:r>
              <a:rPr lang="en-US" b="0" dirty="0">
                <a:latin typeface="Calibri" charset="0"/>
              </a:rPr>
              <a:t>.</a:t>
            </a:r>
          </a:p>
          <a:p>
            <a:pPr marL="0" indent="0">
              <a:spcBef>
                <a:spcPct val="0"/>
              </a:spcBef>
              <a:buFont typeface="Arial" panose="020B0604020202020204" pitchFamily="34" charset="0"/>
              <a:buNone/>
            </a:pPr>
            <a:endParaRPr lang="en-US" dirty="0">
              <a:latin typeface="Calibri" charset="0"/>
            </a:endParaRPr>
          </a:p>
          <a:p>
            <a:pPr eaLnBrk="1" hangingPunct="1">
              <a:spcBef>
                <a:spcPct val="0"/>
              </a:spcBef>
            </a:pPr>
            <a:endParaRPr lang="en-US" dirty="0">
              <a:latin typeface="Calibri" charset="0"/>
            </a:endParaRPr>
          </a:p>
          <a:p>
            <a:endParaRPr lang="en-US" dirty="0"/>
          </a:p>
        </p:txBody>
      </p:sp>
      <p:sp>
        <p:nvSpPr>
          <p:cNvPr id="4" name="Slide Number Placeholder 3"/>
          <p:cNvSpPr>
            <a:spLocks noGrp="1"/>
          </p:cNvSpPr>
          <p:nvPr>
            <p:ph type="sldNum" sz="quarter" idx="10"/>
          </p:nvPr>
        </p:nvSpPr>
        <p:spPr/>
        <p:txBody>
          <a:bodyPr/>
          <a:lstStyle/>
          <a:p>
            <a:fld id="{2B2225B7-14D2-4B83-9463-E78E66ECF1B1}" type="slidenum">
              <a:rPr lang="en-US" smtClean="0"/>
              <a:t>39</a:t>
            </a:fld>
            <a:endParaRPr lang="en-US" dirty="0"/>
          </a:p>
        </p:txBody>
      </p:sp>
    </p:spTree>
    <p:extLst>
      <p:ext uri="{BB962C8B-B14F-4D97-AF65-F5344CB8AC3E}">
        <p14:creationId xmlns:p14="http://schemas.microsoft.com/office/powerpoint/2010/main" val="4078103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Instructor Notes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charset="0"/>
              </a:rPr>
              <a:t>Allow time for a question-and-answer session about the topics presented in the lesson. </a:t>
            </a:r>
          </a:p>
          <a:p>
            <a:endParaRPr lang="en-US" dirty="0"/>
          </a:p>
        </p:txBody>
      </p:sp>
      <p:sp>
        <p:nvSpPr>
          <p:cNvPr id="4" name="Slide Number Placeholder 3"/>
          <p:cNvSpPr>
            <a:spLocks noGrp="1"/>
          </p:cNvSpPr>
          <p:nvPr>
            <p:ph type="sldNum" sz="quarter" idx="5"/>
          </p:nvPr>
        </p:nvSpPr>
        <p:spPr/>
        <p:txBody>
          <a:bodyPr/>
          <a:lstStyle/>
          <a:p>
            <a:fld id="{2B2225B7-14D2-4B83-9463-E78E66ECF1B1}" type="slidenum">
              <a:rPr lang="en-US" smtClean="0"/>
              <a:t>40</a:t>
            </a:fld>
            <a:endParaRPr lang="en-US" dirty="0"/>
          </a:p>
        </p:txBody>
      </p:sp>
    </p:spTree>
    <p:extLst>
      <p:ext uri="{BB962C8B-B14F-4D97-AF65-F5344CB8AC3E}">
        <p14:creationId xmlns:p14="http://schemas.microsoft.com/office/powerpoint/2010/main" val="3457974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p:nvSpPr>
        <p:spPr>
          <a:xfrm>
            <a:off x="0" y="6503670"/>
            <a:ext cx="9144000" cy="184666"/>
          </a:xfrm>
          <a:prstGeom prst="rect">
            <a:avLst/>
          </a:prstGeom>
        </p:spPr>
        <p:txBody>
          <a:bodyPr wrap="square">
            <a:spAutoFit/>
          </a:bodyPr>
          <a:lstStyle/>
          <a:p>
            <a:pPr algn="ctr"/>
            <a:r>
              <a:rPr lang="en-US" sz="600" dirty="0">
                <a:solidFill>
                  <a:schemeClr val="bg1">
                    <a:lumMod val="50000"/>
                  </a:scheme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3BDFD-7FA5-2143-88E5-0CEE0A6011AD}"/>
              </a:ext>
            </a:extLst>
          </p:cNvPr>
          <p:cNvSpPr/>
          <p:nvPr/>
        </p:nvSpPr>
        <p:spPr>
          <a:xfrm>
            <a:off x="0" y="6503670"/>
            <a:ext cx="9144000" cy="184666"/>
          </a:xfrm>
          <a:prstGeom prst="rect">
            <a:avLst/>
          </a:prstGeom>
        </p:spPr>
        <p:txBody>
          <a:bodyPr wrap="square">
            <a:spAutoFit/>
          </a:bodyPr>
          <a:lstStyle/>
          <a:p>
            <a:pPr algn="ctr"/>
            <a:r>
              <a:rPr lang="en-US" sz="600">
                <a:latin typeface="Arial" panose="020B0604020202020204" pitchFamily="34" charset="0"/>
                <a:cs typeface="Arial" panose="020B0604020202020204" pitchFamily="34" charset="0"/>
              </a:rPr>
              <a:t>Copyright © 2021 by Public Safety Group, A Division of Jones &amp; Bartlett Learning. </a:t>
            </a:r>
            <a:r>
              <a:rPr lang="en-US" sz="600" err="1">
                <a:latin typeface="Arial" panose="020B0604020202020204" pitchFamily="34" charset="0"/>
                <a:cs typeface="Arial" panose="020B0604020202020204" pitchFamily="34" charset="0"/>
              </a:rPr>
              <a:t>www.psglearning.com</a:t>
            </a:r>
            <a:r>
              <a:rPr lang="en-US" sz="600">
                <a:latin typeface="Arial" panose="020B0604020202020204" pitchFamily="34" charset="0"/>
                <a:cs typeface="Arial" panose="020B0604020202020204" pitchFamily="34" charset="0"/>
              </a:rPr>
              <a:t>. Background texture © </a:t>
            </a:r>
            <a:r>
              <a:rPr lang="en-US" sz="600" err="1">
                <a:latin typeface="Arial" panose="020B0604020202020204" pitchFamily="34" charset="0"/>
                <a:cs typeface="Arial" panose="020B0604020202020204" pitchFamily="34" charset="0"/>
              </a:rPr>
              <a:t>Bunphot</a:t>
            </a:r>
            <a:r>
              <a:rPr lang="en-US" sz="600">
                <a:latin typeface="Arial" panose="020B0604020202020204" pitchFamily="34" charset="0"/>
                <a:cs typeface="Arial" panose="020B0604020202020204" pitchFamily="34" charset="0"/>
              </a:rPr>
              <a:t>/Getty Images.</a:t>
            </a:r>
          </a:p>
        </p:txBody>
      </p:sp>
      <p:sp>
        <p:nvSpPr>
          <p:cNvPr id="6" name="Rectangle 5">
            <a:extLst>
              <a:ext uri="{FF2B5EF4-FFF2-40B4-BE49-F238E27FC236}">
                <a16:creationId xmlns:a16="http://schemas.microsoft.com/office/drawing/2014/main" id="{A4FD052D-18CE-1249-A891-AB3E165F4441}"/>
              </a:ext>
            </a:extLst>
          </p:cNvPr>
          <p:cNvSpPr/>
          <p:nvPr/>
        </p:nvSpPr>
        <p:spPr>
          <a:xfrm>
            <a:off x="0" y="2274570"/>
            <a:ext cx="9144000" cy="1760220"/>
          </a:xfrm>
          <a:prstGeom prst="rect">
            <a:avLst/>
          </a:prstGeom>
          <a:solidFill>
            <a:srgbClr val="003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701279" y="2571751"/>
            <a:ext cx="7741444" cy="1165225"/>
          </a:xfrm>
        </p:spPr>
        <p:txBody>
          <a:bodyPr anchor="ctr" anchorCtr="0"/>
          <a:lstStyle>
            <a:lvl1pPr marL="0" indent="0" algn="ctr">
              <a:buNone/>
              <a:defRPr sz="3600" b="1">
                <a:solidFill>
                  <a:srgbClr val="FFFFFF"/>
                </a:solidFill>
              </a:defRPr>
            </a:lvl1pPr>
          </a:lstStyle>
          <a:p>
            <a:pPr lvl="0"/>
            <a:r>
              <a:rPr lang="en-US"/>
              <a:t>Divider</a:t>
            </a: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
        <p:nvSpPr>
          <p:cNvPr id="3" name="Content Placeholder 2"/>
          <p:cNvSpPr>
            <a:spLocks noGrp="1"/>
          </p:cNvSpPr>
          <p:nvPr>
            <p:ph idx="1"/>
          </p:nvPr>
        </p:nvSpPr>
        <p:spPr>
          <a:xfrm>
            <a:off x="694373" y="1490871"/>
            <a:ext cx="7715250" cy="4699047"/>
          </a:xfrm>
        </p:spPr>
        <p:txBody>
          <a:bodyPr/>
          <a:lstStyle>
            <a:lvl1pPr>
              <a:lnSpc>
                <a:spcPts val="2400"/>
              </a:lnSpc>
              <a:defRPr sz="2100">
                <a:latin typeface="Arial" panose="020B0604020202020204" pitchFamily="34" charset="0"/>
                <a:cs typeface="Arial" panose="020B0604020202020204" pitchFamily="34" charset="0"/>
              </a:defRPr>
            </a:lvl1pPr>
            <a:lvl2pPr marL="514350" indent="-171450">
              <a:lnSpc>
                <a:spcPts val="2400"/>
              </a:lnSpc>
              <a:buFont typeface="Arial" panose="020B0604020202020204" pitchFamily="34" charset="0"/>
              <a:buChar char="•"/>
              <a:defRPr sz="1800">
                <a:latin typeface="Arial" panose="020B0604020202020204" pitchFamily="34" charset="0"/>
                <a:cs typeface="Arial" panose="020B0604020202020204" pitchFamily="34" charset="0"/>
              </a:defRPr>
            </a:lvl2pPr>
            <a:lvl3pPr marL="857250" indent="-171450">
              <a:lnSpc>
                <a:spcPts val="2400"/>
              </a:lnSpc>
              <a:buFont typeface="Arial" panose="020B0604020202020204" pitchFamily="34" charset="0"/>
              <a:buChar char="○"/>
              <a:defRPr sz="1650">
                <a:latin typeface="Arial" panose="020B0604020202020204" pitchFamily="34" charset="0"/>
                <a:cs typeface="Arial" panose="020B0604020202020204" pitchFamily="34" charset="0"/>
              </a:defRPr>
            </a:lvl3pPr>
            <a:lvl4pPr marL="1200150" indent="-171450">
              <a:lnSpc>
                <a:spcPts val="2400"/>
              </a:lnSpc>
              <a:buSzPct val="90000"/>
              <a:buFont typeface="Arial" panose="020B0604020202020204" pitchFamily="34" charset="0"/>
              <a:buChar char="•"/>
              <a:defRPr sz="1500">
                <a:latin typeface="Arial" panose="020B0604020202020204" pitchFamily="34" charset="0"/>
                <a:cs typeface="Arial" panose="020B0604020202020204" pitchFamily="34" charset="0"/>
              </a:defRPr>
            </a:lvl4pPr>
            <a:lvl5pPr>
              <a:lnSpc>
                <a:spcPts val="2400"/>
              </a:lnSpc>
              <a:defRPr sz="13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
        <p:nvSpPr>
          <p:cNvPr id="3" name="Content Placeholder 2"/>
          <p:cNvSpPr>
            <a:spLocks noGrp="1"/>
          </p:cNvSpPr>
          <p:nvPr>
            <p:ph sz="half" idx="1"/>
          </p:nvPr>
        </p:nvSpPr>
        <p:spPr>
          <a:xfrm>
            <a:off x="685800" y="1461052"/>
            <a:ext cx="3641598" cy="4729436"/>
          </a:xfrm>
        </p:spPr>
        <p:txBody>
          <a:bodyPr/>
          <a:lstStyle>
            <a:lvl1pPr>
              <a:defRPr sz="1800"/>
            </a:lvl1pPr>
            <a:lvl2pPr>
              <a:defRPr sz="1650"/>
            </a:lvl2pPr>
            <a:lvl3pPr>
              <a:defRPr sz="1500"/>
            </a:lvl3pPr>
            <a:lvl4pPr>
              <a:defRPr sz="135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11526" y="1461052"/>
            <a:ext cx="3646674" cy="4729436"/>
          </a:xfrm>
        </p:spPr>
        <p:txBody>
          <a:bodyPr/>
          <a:lstStyle>
            <a:lvl1pPr>
              <a:defRPr sz="1800"/>
            </a:lvl1pPr>
            <a:lvl2pPr>
              <a:defRPr sz="1650"/>
            </a:lvl2pPr>
            <a:lvl3pPr>
              <a:defRPr sz="1500"/>
            </a:lvl3pPr>
            <a:lvl4pPr>
              <a:defRPr sz="135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US"/>
              <a:t>Click to edit Master title style</a:t>
            </a:r>
            <a:endParaRPr dirty="0"/>
          </a:p>
        </p:txBody>
      </p:sp>
      <p:sp>
        <p:nvSpPr>
          <p:cNvPr id="3" name="Text Placeholder 2"/>
          <p:cNvSpPr>
            <a:spLocks noGrp="1"/>
          </p:cNvSpPr>
          <p:nvPr>
            <p:ph type="body" idx="1"/>
          </p:nvPr>
        </p:nvSpPr>
        <p:spPr>
          <a:xfrm>
            <a:off x="582930" y="1496187"/>
            <a:ext cx="3744468" cy="470916"/>
          </a:xfrm>
        </p:spPr>
        <p:txBody>
          <a:bodyPr anchor="t" anchorCtr="0"/>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2930" y="2077279"/>
            <a:ext cx="3744468" cy="43908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Picture Placeholder 10">
            <a:extLst>
              <a:ext uri="{FF2B5EF4-FFF2-40B4-BE49-F238E27FC236}">
                <a16:creationId xmlns:a16="http://schemas.microsoft.com/office/drawing/2014/main" id="{A3169499-437D-8F4D-94AA-E2299357328F}"/>
              </a:ext>
            </a:extLst>
          </p:cNvPr>
          <p:cNvSpPr>
            <a:spLocks noGrp="1"/>
          </p:cNvSpPr>
          <p:nvPr>
            <p:ph type="pic" sz="quarter" idx="10"/>
          </p:nvPr>
        </p:nvSpPr>
        <p:spPr>
          <a:xfrm>
            <a:off x="4572000" y="1496187"/>
            <a:ext cx="3906441" cy="4556743"/>
          </a:xfrm>
        </p:spPr>
        <p:txBody>
          <a:bodyPr/>
          <a:lstStyle/>
          <a:p>
            <a:r>
              <a:rPr lang="en-US"/>
              <a:t>Click icon to add picture</a:t>
            </a:r>
          </a:p>
        </p:txBody>
      </p:sp>
      <p:sp>
        <p:nvSpPr>
          <p:cNvPr id="12" name="Text Placeholder 8">
            <a:extLst>
              <a:ext uri="{FF2B5EF4-FFF2-40B4-BE49-F238E27FC236}">
                <a16:creationId xmlns:a16="http://schemas.microsoft.com/office/drawing/2014/main" id="{B116746D-2971-C346-AB96-03BED323E049}"/>
              </a:ext>
            </a:extLst>
          </p:cNvPr>
          <p:cNvSpPr>
            <a:spLocks noGrp="1"/>
          </p:cNvSpPr>
          <p:nvPr>
            <p:ph type="body" sz="quarter" idx="11" hasCustomPrompt="1"/>
          </p:nvPr>
        </p:nvSpPr>
        <p:spPr>
          <a:xfrm>
            <a:off x="4572000" y="6142515"/>
            <a:ext cx="3906441" cy="651192"/>
          </a:xfrm>
        </p:spPr>
        <p:txBody>
          <a:bodyPr/>
          <a:lstStyle>
            <a:lvl1pPr marL="0" indent="0">
              <a:buNone/>
              <a:defRPr sz="750"/>
            </a:lvl1pPr>
          </a:lstStyle>
          <a:p>
            <a:pPr lvl="0"/>
            <a:r>
              <a:rPr lang="en-US"/>
              <a:t>Credit line FPO</a:t>
            </a: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550"/>
            </a:lvl1pPr>
          </a:lstStyle>
          <a:p>
            <a:r>
              <a:rPr lang="en-US"/>
              <a:t>Click to edit Master title style</a:t>
            </a:r>
            <a:endParaRPr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a:t>Click to edit Master title style</a:t>
            </a:r>
            <a:endParaRPr dirty="0"/>
          </a:p>
        </p:txBody>
      </p:sp>
      <p:sp>
        <p:nvSpPr>
          <p:cNvPr id="4" name="Text Placeholder 2"/>
          <p:cNvSpPr>
            <a:spLocks noGrp="1"/>
          </p:cNvSpPr>
          <p:nvPr>
            <p:ph type="body" sz="half" idx="2"/>
          </p:nvPr>
        </p:nvSpPr>
        <p:spPr>
          <a:xfrm>
            <a:off x="660082" y="1510749"/>
            <a:ext cx="3184937" cy="4404625"/>
          </a:xfrm>
        </p:spPr>
        <p:txBody>
          <a:bodyPr>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 Placeholder 8">
            <a:extLst>
              <a:ext uri="{FF2B5EF4-FFF2-40B4-BE49-F238E27FC236}">
                <a16:creationId xmlns:a16="http://schemas.microsoft.com/office/drawing/2014/main" id="{752B3F09-47B3-324C-BCD8-DE2A52443CC0}"/>
              </a:ext>
            </a:extLst>
          </p:cNvPr>
          <p:cNvSpPr>
            <a:spLocks noGrp="1"/>
          </p:cNvSpPr>
          <p:nvPr>
            <p:ph type="body" sz="quarter" idx="10" hasCustomPrompt="1"/>
          </p:nvPr>
        </p:nvSpPr>
        <p:spPr>
          <a:xfrm>
            <a:off x="4138613" y="6046788"/>
            <a:ext cx="4344744" cy="651192"/>
          </a:xfrm>
        </p:spPr>
        <p:txBody>
          <a:bodyPr/>
          <a:lstStyle>
            <a:lvl1pPr marL="0" indent="0">
              <a:buNone/>
              <a:defRPr sz="750"/>
            </a:lvl1pPr>
          </a:lstStyle>
          <a:p>
            <a:pPr lvl="0"/>
            <a:r>
              <a:rPr lang="en-US"/>
              <a:t>Credit line FPO</a:t>
            </a:r>
          </a:p>
        </p:txBody>
      </p:sp>
      <p:sp>
        <p:nvSpPr>
          <p:cNvPr id="11" name="Picture Placeholder 10">
            <a:extLst>
              <a:ext uri="{FF2B5EF4-FFF2-40B4-BE49-F238E27FC236}">
                <a16:creationId xmlns:a16="http://schemas.microsoft.com/office/drawing/2014/main" id="{8A3226D5-00A8-E049-8469-4BFBE39DD467}"/>
              </a:ext>
            </a:extLst>
          </p:cNvPr>
          <p:cNvSpPr>
            <a:spLocks noGrp="1"/>
          </p:cNvSpPr>
          <p:nvPr>
            <p:ph type="pic" sz="quarter" idx="11"/>
          </p:nvPr>
        </p:nvSpPr>
        <p:spPr>
          <a:xfrm>
            <a:off x="4138612" y="1508815"/>
            <a:ext cx="4344591" cy="4404624"/>
          </a:xfrm>
        </p:spPr>
        <p:txBody>
          <a:bodyPr/>
          <a:lstStyle/>
          <a:p>
            <a:r>
              <a:rPr lang="en-US"/>
              <a:t>Click icon to add picture</a:t>
            </a: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2550"/>
            </a:lvl1pPr>
          </a:lstStyle>
          <a:p>
            <a:r>
              <a:rPr lang="en-US"/>
              <a:t>Click to edit Master title style</a:t>
            </a:r>
            <a:endParaRPr dirty="0"/>
          </a:p>
        </p:txBody>
      </p:sp>
      <p:sp>
        <p:nvSpPr>
          <p:cNvPr id="3" name="Content Placeholder 3"/>
          <p:cNvSpPr>
            <a:spLocks noGrp="1"/>
          </p:cNvSpPr>
          <p:nvPr>
            <p:ph idx="1" hasCustomPrompt="1"/>
          </p:nvPr>
        </p:nvSpPr>
        <p:spPr>
          <a:xfrm>
            <a:off x="691122" y="1461052"/>
            <a:ext cx="2386406" cy="4895328"/>
          </a:xfrm>
        </p:spPr>
        <p:txBody>
          <a:bodyPr>
            <a:normAutofit/>
          </a:bodyPr>
          <a:lstStyle>
            <a:lvl1pPr marL="0" indent="0">
              <a:buNone/>
              <a:defRPr sz="1650"/>
            </a:lvl1pPr>
            <a:lvl2pPr marL="342900" indent="0">
              <a:buNone/>
              <a:defRPr sz="1500"/>
            </a:lvl2pPr>
            <a:lvl3pPr marL="685800" indent="0">
              <a:buNone/>
              <a:defRPr sz="1350"/>
            </a:lvl3pPr>
            <a:lvl4pPr marL="1028700" indent="0">
              <a:buNone/>
              <a:defRPr sz="1200"/>
            </a:lvl4pPr>
            <a:lvl5pPr marL="1371600" indent="0">
              <a:buNone/>
              <a:defRPr sz="1200"/>
            </a:lvl5pPr>
            <a:lvl6pPr>
              <a:defRPr sz="1200"/>
            </a:lvl6pPr>
            <a:lvl7pPr>
              <a:defRPr sz="1200"/>
            </a:lvl7pPr>
            <a:lvl8pPr>
              <a:defRPr sz="1200"/>
            </a:lvl8pPr>
            <a:lvl9pPr>
              <a:defRPr sz="1200"/>
            </a:lvl9pPr>
          </a:lstStyle>
          <a:p>
            <a:pPr lvl="0"/>
            <a:r>
              <a:rPr lang="en-US"/>
              <a:t>Sample text</a:t>
            </a:r>
            <a:endParaRPr/>
          </a:p>
        </p:txBody>
      </p:sp>
      <p:sp>
        <p:nvSpPr>
          <p:cNvPr id="7" name="Content Placeholder 3">
            <a:extLst>
              <a:ext uri="{FF2B5EF4-FFF2-40B4-BE49-F238E27FC236}">
                <a16:creationId xmlns:a16="http://schemas.microsoft.com/office/drawing/2014/main" id="{40A1ED7B-82D7-5A47-A193-C7C24693D3C4}"/>
              </a:ext>
            </a:extLst>
          </p:cNvPr>
          <p:cNvSpPr>
            <a:spLocks noGrp="1"/>
          </p:cNvSpPr>
          <p:nvPr>
            <p:ph idx="10" hasCustomPrompt="1"/>
          </p:nvPr>
        </p:nvSpPr>
        <p:spPr>
          <a:xfrm>
            <a:off x="336574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
        <p:nvSpPr>
          <p:cNvPr id="8" name="Content Placeholder 3">
            <a:extLst>
              <a:ext uri="{FF2B5EF4-FFF2-40B4-BE49-F238E27FC236}">
                <a16:creationId xmlns:a16="http://schemas.microsoft.com/office/drawing/2014/main" id="{43872FE9-5E92-4F44-8A71-024A081C439C}"/>
              </a:ext>
            </a:extLst>
          </p:cNvPr>
          <p:cNvSpPr>
            <a:spLocks noGrp="1"/>
          </p:cNvSpPr>
          <p:nvPr>
            <p:ph idx="11" hasCustomPrompt="1"/>
          </p:nvPr>
        </p:nvSpPr>
        <p:spPr>
          <a:xfrm>
            <a:off x="6040362" y="1461052"/>
            <a:ext cx="2386406" cy="4895328"/>
          </a:xfrm>
        </p:spPr>
        <p:txBody>
          <a:bodyPr>
            <a:normAutofit/>
          </a:bodyPr>
          <a:lstStyle>
            <a:lvl1pPr marL="0" indent="0">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Sample text</a:t>
            </a:r>
          </a:p>
        </p:txBody>
      </p:sp>
    </p:spTree>
    <p:extLst>
      <p:ext uri="{BB962C8B-B14F-4D97-AF65-F5344CB8AC3E}">
        <p14:creationId xmlns:p14="http://schemas.microsoft.com/office/powerpoint/2010/main" val="311169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EECFBC-FB4D-9945-A4FF-28E342055AC3}"/>
              </a:ext>
            </a:extLst>
          </p:cNvPr>
          <p:cNvSpPr/>
          <p:nvPr userDrawn="1"/>
        </p:nvSpPr>
        <p:spPr>
          <a:xfrm>
            <a:off x="0" y="6503670"/>
            <a:ext cx="9144000" cy="184666"/>
          </a:xfrm>
          <a:prstGeom prst="rect">
            <a:avLst/>
          </a:prstGeom>
        </p:spPr>
        <p:txBody>
          <a:bodyPr wrap="square">
            <a:spAutoFit/>
          </a:bodyPr>
          <a:lstStyle/>
          <a:p>
            <a:pPr algn="ctr"/>
            <a:r>
              <a:rPr lang="en-US" sz="600" dirty="0">
                <a:solidFill>
                  <a:schemeClr val="bg1">
                    <a:lumMod val="50000"/>
                  </a:scheme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272647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1B06E7B0-EC02-452E-A0F4-1D2A5B52E6DA}" type="datetimeFigureOut">
              <a:rPr lang="en-IN" smtClean="0"/>
              <a:t>05/10/21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51676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B06E7B0-EC02-452E-A0F4-1D2A5B52E6DA}" type="datetimeFigureOut">
              <a:rPr lang="en-IN" smtClean="0"/>
              <a:t>05/10/21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2073915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06E7B0-EC02-452E-A0F4-1D2A5B52E6DA}" type="datetimeFigureOut">
              <a:rPr lang="en-IN" smtClean="0"/>
              <a:t>05/10/21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1441744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1B06E7B0-EC02-452E-A0F4-1D2A5B52E6DA}" type="datetimeFigureOut">
              <a:rPr lang="en-IN" smtClean="0"/>
              <a:t>05/10/21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3339869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1B06E7B0-EC02-452E-A0F4-1D2A5B52E6DA}" type="datetimeFigureOut">
              <a:rPr lang="en-IN" smtClean="0"/>
              <a:t>05/10/21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3918724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1B06E7B0-EC02-452E-A0F4-1D2A5B52E6DA}" type="datetimeFigureOut">
              <a:rPr lang="en-IN" smtClean="0"/>
              <a:t>05/10/21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2675697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6E7B0-EC02-452E-A0F4-1D2A5B52E6DA}" type="datetimeFigureOut">
              <a:rPr lang="en-IN" smtClean="0"/>
              <a:t>05/10/21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519838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06E7B0-EC02-452E-A0F4-1D2A5B52E6DA}" type="datetimeFigureOut">
              <a:rPr lang="en-IN" smtClean="0"/>
              <a:t>05/10/21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3695546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06E7B0-EC02-452E-A0F4-1D2A5B52E6DA}" type="datetimeFigureOut">
              <a:rPr lang="en-IN" smtClean="0"/>
              <a:t>05/10/21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862382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B06E7B0-EC02-452E-A0F4-1D2A5B52E6DA}" type="datetimeFigureOut">
              <a:rPr lang="en-IN" smtClean="0"/>
              <a:t>05/10/21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3414575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B06E7B0-EC02-452E-A0F4-1D2A5B52E6DA}" type="datetimeFigureOut">
              <a:rPr lang="en-IN" smtClean="0"/>
              <a:t>05/10/21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4CF966-8910-420D-BD22-084E94AEC3E6}" type="slidenum">
              <a:rPr lang="en-IN" smtClean="0"/>
              <a:t>‹#›</a:t>
            </a:fld>
            <a:endParaRPr lang="en-IN"/>
          </a:p>
        </p:txBody>
      </p:sp>
    </p:spTree>
    <p:extLst>
      <p:ext uri="{BB962C8B-B14F-4D97-AF65-F5344CB8AC3E}">
        <p14:creationId xmlns:p14="http://schemas.microsoft.com/office/powerpoint/2010/main" val="171289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0" y="1035434"/>
            <a:ext cx="9144000" cy="1002089"/>
          </a:xfrm>
          <a:prstGeom prst="rect">
            <a:avLst/>
          </a:prstGeom>
          <a:noFill/>
        </p:spPr>
        <p:txBody>
          <a:bodyPr vert="horz" lIns="914400" tIns="45720" rIns="91440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668655" y="2203705"/>
            <a:ext cx="7826693" cy="398621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Rectangle 6">
            <a:extLst>
              <a:ext uri="{FF2B5EF4-FFF2-40B4-BE49-F238E27FC236}">
                <a16:creationId xmlns:a16="http://schemas.microsoft.com/office/drawing/2014/main" id="{21F38BD8-3F75-CE4C-AFEF-0C6B45F77F8C}"/>
              </a:ext>
            </a:extLst>
          </p:cNvPr>
          <p:cNvSpPr/>
          <p:nvPr/>
        </p:nvSpPr>
        <p:spPr>
          <a:xfrm rot="5400000">
            <a:off x="6546419" y="4404272"/>
            <a:ext cx="5010495" cy="276999"/>
          </a:xfrm>
          <a:prstGeom prst="rect">
            <a:avLst/>
          </a:prstGeom>
        </p:spPr>
        <p:txBody>
          <a:bodyPr wrap="square">
            <a:spAutoFit/>
          </a:bodyPr>
          <a:lstStyle/>
          <a:p>
            <a:pPr algn="l"/>
            <a:r>
              <a:rPr lang="en-US" sz="600" dirty="0">
                <a:solidFill>
                  <a:schemeClr val="bg1">
                    <a:lumMod val="50000"/>
                  </a:schemeClr>
                </a:solidFill>
                <a:latin typeface="Arial" panose="020B0604020202020204" pitchFamily="34" charset="0"/>
                <a:cs typeface="Arial" panose="020B0604020202020204" pitchFamily="34" charset="0"/>
              </a:rPr>
              <a:t>© 2023 National Association of Emergency Medical Technicians (NAEMT). *Course materials are developed by the NAEMT for the sole purpose of conducting NAEMT education courses and may not be utilized for any other purpose.</a:t>
            </a:r>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80"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5000"/>
        </a:lnSpc>
        <a:spcBef>
          <a:spcPct val="0"/>
        </a:spcBef>
        <a:buNone/>
        <a:defRPr sz="2550" b="1" i="0" kern="1200">
          <a:solidFill>
            <a:schemeClr val="tx1"/>
          </a:solidFill>
          <a:latin typeface="Montserrat ExtraBold" pitchFamily="2" charset="77"/>
          <a:ea typeface="+mj-ea"/>
          <a:cs typeface="Arial" panose="020B0604020202020204" pitchFamily="34" charset="0"/>
        </a:defRPr>
      </a:lvl1pPr>
    </p:titleStyle>
    <p:bodyStyle>
      <a:lvl1pPr marL="171450" indent="-171450" algn="l" defTabSz="685800" rtl="0" eaLnBrk="1" latinLnBrk="0" hangingPunct="1">
        <a:lnSpc>
          <a:spcPts val="2400"/>
        </a:lnSpc>
        <a:spcBef>
          <a:spcPts val="1125"/>
        </a:spcBef>
        <a:buFont typeface="Wingdings" panose="05000000000000000000" pitchFamily="2" charset="2"/>
        <a:buChar char="§"/>
        <a:defRPr sz="2100" kern="1200">
          <a:solidFill>
            <a:schemeClr val="bg1">
              <a:lumMod val="50000"/>
            </a:schemeClr>
          </a:solidFill>
          <a:latin typeface="Minion Pro" panose="02040503050306020203" pitchFamily="18" charset="0"/>
          <a:ea typeface="+mn-ea"/>
          <a:cs typeface="Arial" panose="020B0604020202020204" pitchFamily="34" charset="0"/>
        </a:defRPr>
      </a:lvl1pPr>
      <a:lvl2pPr marL="514350" indent="-171450" algn="l" defTabSz="685800" rtl="0" eaLnBrk="1" latinLnBrk="0" hangingPunct="1">
        <a:lnSpc>
          <a:spcPts val="2400"/>
        </a:lnSpc>
        <a:spcBef>
          <a:spcPts val="225"/>
        </a:spcBef>
        <a:buFont typeface="Arial" panose="020B0604020202020204" pitchFamily="34" charset="0"/>
        <a:buChar char="•"/>
        <a:defRPr sz="1800" kern="1200">
          <a:solidFill>
            <a:schemeClr val="bg1">
              <a:lumMod val="50000"/>
            </a:schemeClr>
          </a:solidFill>
          <a:latin typeface="Minion Pro" panose="02040503050306020203" pitchFamily="18" charset="0"/>
          <a:ea typeface="+mn-ea"/>
          <a:cs typeface="Arial" panose="020B0604020202020204" pitchFamily="34" charset="0"/>
        </a:defRPr>
      </a:lvl2pPr>
      <a:lvl3pPr marL="857250" indent="-171450" algn="l" defTabSz="685800" rtl="0" eaLnBrk="1" latinLnBrk="0" hangingPunct="1">
        <a:lnSpc>
          <a:spcPts val="2400"/>
        </a:lnSpc>
        <a:spcBef>
          <a:spcPts val="225"/>
        </a:spcBef>
        <a:buFont typeface="Courier New" panose="02070309020205020404" pitchFamily="49" charset="0"/>
        <a:buChar char="o"/>
        <a:defRPr sz="1650" kern="1200">
          <a:solidFill>
            <a:schemeClr val="bg1">
              <a:lumMod val="50000"/>
            </a:schemeClr>
          </a:solidFill>
          <a:latin typeface="Minion Pro" panose="02040503050306020203" pitchFamily="18" charset="0"/>
          <a:ea typeface="+mn-ea"/>
          <a:cs typeface="Arial" panose="020B0604020202020204" pitchFamily="34" charset="0"/>
        </a:defRPr>
      </a:lvl3pPr>
      <a:lvl4pPr marL="1200150" indent="-171450" algn="l" defTabSz="685800" rtl="0" eaLnBrk="1" latinLnBrk="0" hangingPunct="1">
        <a:lnSpc>
          <a:spcPts val="2400"/>
        </a:lnSpc>
        <a:spcBef>
          <a:spcPts val="0"/>
        </a:spcBef>
        <a:buSzPct val="90000"/>
        <a:buFont typeface="Arial" panose="020B0604020202020204" pitchFamily="34" charset="0"/>
        <a:buChar char="•"/>
        <a:defRPr sz="1500" kern="1200">
          <a:solidFill>
            <a:schemeClr val="bg1">
              <a:lumMod val="50000"/>
            </a:schemeClr>
          </a:solidFill>
          <a:latin typeface="Minion Pro" panose="02040503050306020203" pitchFamily="18" charset="0"/>
          <a:ea typeface="+mn-ea"/>
          <a:cs typeface="Arial" panose="020B0604020202020204" pitchFamily="34" charset="0"/>
        </a:defRPr>
      </a:lvl4pPr>
      <a:lvl5pPr marL="1543050" indent="-171450" algn="l" defTabSz="685800" rtl="0" eaLnBrk="1" latinLnBrk="0" hangingPunct="1">
        <a:lnSpc>
          <a:spcPts val="2400"/>
        </a:lnSpc>
        <a:spcBef>
          <a:spcPts val="0"/>
        </a:spcBef>
        <a:buSzPct val="85000"/>
        <a:buFont typeface="Courier New" panose="02070309020205020404" pitchFamily="49" charset="0"/>
        <a:buChar char="o"/>
        <a:defRPr sz="1350" kern="1200">
          <a:solidFill>
            <a:schemeClr val="bg1">
              <a:lumMod val="50000"/>
            </a:schemeClr>
          </a:solidFill>
          <a:latin typeface="Minion Pro" panose="02040503050306020203" pitchFamily="18" charset="0"/>
          <a:ea typeface="+mn-ea"/>
          <a:cs typeface="Arial" panose="020B0604020202020204" pitchFamily="34" charset="0"/>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6E7B0-EC02-452E-A0F4-1D2A5B52E6DA}" type="datetimeFigureOut">
              <a:rPr lang="en-IN" smtClean="0"/>
              <a:t>05/10/21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F966-8910-420D-BD22-084E94AEC3E6}" type="slidenum">
              <a:rPr lang="en-IN" smtClean="0"/>
              <a:t>‹#›</a:t>
            </a:fld>
            <a:endParaRPr lang="en-IN"/>
          </a:p>
        </p:txBody>
      </p:sp>
    </p:spTree>
    <p:extLst>
      <p:ext uri="{BB962C8B-B14F-4D97-AF65-F5344CB8AC3E}">
        <p14:creationId xmlns:p14="http://schemas.microsoft.com/office/powerpoint/2010/main" val="359953013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tiff"/></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DC98A5-68F1-2B4F-BD76-54F5D6CE6C3A}"/>
              </a:ext>
            </a:extLst>
          </p:cNvPr>
          <p:cNvSpPr txBox="1"/>
          <p:nvPr/>
        </p:nvSpPr>
        <p:spPr>
          <a:xfrm>
            <a:off x="1605154" y="4494088"/>
            <a:ext cx="5933692" cy="1200329"/>
          </a:xfrm>
          <a:prstGeom prst="rect">
            <a:avLst/>
          </a:prstGeom>
          <a:noFill/>
        </p:spPr>
        <p:txBody>
          <a:bodyPr wrap="square" rtlCol="0">
            <a:spAutoFit/>
          </a:bodyPr>
          <a:lstStyle/>
          <a:p>
            <a:pPr algn="ctr"/>
            <a:r>
              <a:rPr lang="en-US" sz="3600" b="1" dirty="0">
                <a:solidFill>
                  <a:srgbClr val="6E6F71"/>
                </a:solidFill>
                <a:latin typeface="Montserrat ExtraBold" pitchFamily="2" charset="77"/>
              </a:rPr>
              <a:t>Lesson 5: Medical Emergencies</a:t>
            </a:r>
          </a:p>
        </p:txBody>
      </p:sp>
      <p:sp>
        <p:nvSpPr>
          <p:cNvPr id="3" name="TextBox 2">
            <a:extLst>
              <a:ext uri="{FF2B5EF4-FFF2-40B4-BE49-F238E27FC236}">
                <a16:creationId xmlns:a16="http://schemas.microsoft.com/office/drawing/2014/main" id="{F4D60A4D-C7C9-43EF-A5F6-E98829AED99A}"/>
              </a:ext>
            </a:extLst>
          </p:cNvPr>
          <p:cNvSpPr txBox="1"/>
          <p:nvPr/>
        </p:nvSpPr>
        <p:spPr>
          <a:xfrm>
            <a:off x="2332382" y="3575345"/>
            <a:ext cx="4479236" cy="769441"/>
          </a:xfrm>
          <a:prstGeom prst="rect">
            <a:avLst/>
          </a:prstGeom>
          <a:noFill/>
        </p:spPr>
        <p:txBody>
          <a:bodyPr wrap="square" rtlCol="0">
            <a:spAutoFit/>
          </a:bodyPr>
          <a:lstStyle/>
          <a:p>
            <a:pPr algn="ctr"/>
            <a:r>
              <a:rPr lang="en-US" sz="4400" b="1" kern="1200" dirty="0">
                <a:solidFill>
                  <a:schemeClr val="tx1"/>
                </a:solidFill>
                <a:latin typeface="Montserrat ExtraBold" pitchFamily="2" charset="77"/>
              </a:rPr>
              <a:t>Fourth Edition</a:t>
            </a:r>
          </a:p>
        </p:txBody>
      </p:sp>
    </p:spTree>
    <p:extLst>
      <p:ext uri="{BB962C8B-B14F-4D97-AF65-F5344CB8AC3E}">
        <p14:creationId xmlns:p14="http://schemas.microsoft.com/office/powerpoint/2010/main" val="23455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F237-2CE4-41F1-BBCE-8E8D15800D40}"/>
              </a:ext>
            </a:extLst>
          </p:cNvPr>
          <p:cNvSpPr>
            <a:spLocks noGrp="1"/>
          </p:cNvSpPr>
          <p:nvPr>
            <p:ph type="title"/>
          </p:nvPr>
        </p:nvSpPr>
        <p:spPr/>
        <p:txBody>
          <a:bodyPr/>
          <a:lstStyle/>
          <a:p>
            <a:r>
              <a:rPr lang="en-US" dirty="0"/>
              <a:t>Lesson Objectives</a:t>
            </a:r>
          </a:p>
        </p:txBody>
      </p:sp>
      <p:sp>
        <p:nvSpPr>
          <p:cNvPr id="3" name="Content Placeholder 2">
            <a:extLst>
              <a:ext uri="{FF2B5EF4-FFF2-40B4-BE49-F238E27FC236}">
                <a16:creationId xmlns:a16="http://schemas.microsoft.com/office/drawing/2014/main" id="{5385595A-41E7-4958-AEFA-4312A8591538}"/>
              </a:ext>
            </a:extLst>
          </p:cNvPr>
          <p:cNvSpPr>
            <a:spLocks noGrp="1"/>
          </p:cNvSpPr>
          <p:nvPr>
            <p:ph idx="1"/>
          </p:nvPr>
        </p:nvSpPr>
        <p:spPr>
          <a:xfrm>
            <a:off x="694373" y="1937197"/>
            <a:ext cx="7715250" cy="4699047"/>
          </a:xfrm>
        </p:spPr>
        <p:txBody>
          <a:bodyPr/>
          <a:lstStyle/>
          <a:p>
            <a:pPr lvl="1"/>
            <a:r>
              <a:rPr lang="en-US" sz="2100" dirty="0">
                <a:latin typeface="Minion Pro" panose="02040503050306020203" pitchFamily="18" charset="0"/>
              </a:rPr>
              <a:t>Discuss management of pediatric medical emergencies.</a:t>
            </a:r>
          </a:p>
          <a:p>
            <a:pPr lvl="1"/>
            <a:r>
              <a:rPr lang="en-US" sz="2100" dirty="0">
                <a:latin typeface="Minion Pro" panose="02040503050306020203" pitchFamily="18" charset="0"/>
              </a:rPr>
              <a:t>Differentiate between medical emergencies in pediatrics.</a:t>
            </a:r>
          </a:p>
          <a:p>
            <a:pPr lvl="1"/>
            <a:r>
              <a:rPr lang="en-US" sz="2100" dirty="0">
                <a:latin typeface="Minion Pro" panose="02040503050306020203" pitchFamily="18" charset="0"/>
              </a:rPr>
              <a:t>Discuss management of pediatric patients with medical emergencies using the Pediatric Assessment Triangle and XABCDE.</a:t>
            </a:r>
          </a:p>
          <a:p>
            <a:pPr lvl="1"/>
            <a:r>
              <a:rPr lang="en-US" sz="2100" dirty="0">
                <a:latin typeface="Minion Pro" panose="02040503050306020203" pitchFamily="18" charset="0"/>
              </a:rPr>
              <a:t>Discuss the assessment and management of pain in the pediatric patient along with the impact that untreated pain has on them.</a:t>
            </a:r>
            <a:r>
              <a:rPr lang="en-US" dirty="0"/>
              <a:t> </a:t>
            </a:r>
          </a:p>
          <a:p>
            <a:pPr lvl="1"/>
            <a:endParaRPr lang="en-US" dirty="0"/>
          </a:p>
          <a:p>
            <a:endParaRPr lang="en-US" dirty="0"/>
          </a:p>
        </p:txBody>
      </p:sp>
    </p:spTree>
    <p:extLst>
      <p:ext uri="{BB962C8B-B14F-4D97-AF65-F5344CB8AC3E}">
        <p14:creationId xmlns:p14="http://schemas.microsoft.com/office/powerpoint/2010/main" val="246657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0020B-5FA7-4DE6-BC3B-0E9FAEB61939}"/>
              </a:ext>
            </a:extLst>
          </p:cNvPr>
          <p:cNvSpPr>
            <a:spLocks noGrp="1"/>
          </p:cNvSpPr>
          <p:nvPr>
            <p:ph type="title"/>
          </p:nvPr>
        </p:nvSpPr>
        <p:spPr/>
        <p:txBody>
          <a:bodyPr/>
          <a:lstStyle/>
          <a:p>
            <a:r>
              <a:rPr lang="en-US" b="0" dirty="0">
                <a:latin typeface="Montserrat ExtraBold"/>
              </a:rPr>
              <a:t>Introduction</a:t>
            </a:r>
          </a:p>
        </p:txBody>
      </p:sp>
      <p:pic>
        <p:nvPicPr>
          <p:cNvPr id="1026" name="Picture 2" descr="A photo shows three paramedics attending a young girl. One of them holds the girl, the second paramedic holds a stuffed toy for the girl, and the third paramedic places the bell of a stethoscope on the girl’s ches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06060" y="1878812"/>
            <a:ext cx="3384952" cy="225663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 photo shows a woman holding a toddler. A medical professional kneels before them and places the bell of a stethoscope on the toddler’s ches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9715" y="1847195"/>
            <a:ext cx="3352800" cy="2235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hoto shows a teddy bear wearing a stethoscope in its ears. A bag with a plus sign is on a chair next to 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6488" y="4565433"/>
            <a:ext cx="2786742" cy="18580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flipH="1">
            <a:off x="963651" y="4113173"/>
            <a:ext cx="3069770" cy="215444"/>
          </a:xfrm>
          <a:prstGeom prst="rect">
            <a:avLst/>
          </a:prstGeom>
        </p:spPr>
        <p:txBody>
          <a:bodyPr wrap="square">
            <a:spAutoFit/>
          </a:bodyPr>
          <a:lstStyle/>
          <a:p>
            <a:pPr algn="ctr"/>
            <a:r>
              <a:rPr lang="en-US" sz="800" dirty="0">
                <a:solidFill>
                  <a:schemeClr val="bg1">
                    <a:lumMod val="50000"/>
                  </a:schemeClr>
                </a:solidFill>
                <a:latin typeface="Arial" pitchFamily="34" charset="0"/>
                <a:cs typeface="Arial" pitchFamily="34" charset="0"/>
              </a:rPr>
              <a:t>© Jones &amp; Bartlett Learning. Courtesy of MIEMSS.</a:t>
            </a:r>
            <a:endParaRPr lang="en-IN" sz="800" dirty="0">
              <a:solidFill>
                <a:schemeClr val="bg1">
                  <a:lumMod val="50000"/>
                </a:schemeClr>
              </a:solidFill>
              <a:latin typeface="Arial" pitchFamily="34" charset="0"/>
              <a:cs typeface="Arial" pitchFamily="34" charset="0"/>
            </a:endParaRPr>
          </a:p>
        </p:txBody>
      </p:sp>
      <p:sp>
        <p:nvSpPr>
          <p:cNvPr id="6" name="TextBox 5"/>
          <p:cNvSpPr txBox="1"/>
          <p:nvPr/>
        </p:nvSpPr>
        <p:spPr>
          <a:xfrm>
            <a:off x="5279834" y="4077201"/>
            <a:ext cx="2372562" cy="215444"/>
          </a:xfrm>
          <a:prstGeom prst="rect">
            <a:avLst/>
          </a:prstGeom>
          <a:noFill/>
        </p:spPr>
        <p:txBody>
          <a:bodyPr wrap="squar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FatCamera</a:t>
            </a:r>
            <a:r>
              <a:rPr lang="en-IN" sz="800" dirty="0">
                <a:solidFill>
                  <a:schemeClr val="bg1">
                    <a:lumMod val="50000"/>
                  </a:schemeClr>
                </a:solidFill>
                <a:latin typeface="Arial" pitchFamily="34" charset="0"/>
                <a:cs typeface="Arial" pitchFamily="34" charset="0"/>
              </a:rPr>
              <a:t>/E+/Getty Images</a:t>
            </a:r>
          </a:p>
        </p:txBody>
      </p:sp>
      <p:sp>
        <p:nvSpPr>
          <p:cNvPr id="12" name="TextBox 11"/>
          <p:cNvSpPr txBox="1"/>
          <p:nvPr/>
        </p:nvSpPr>
        <p:spPr>
          <a:xfrm>
            <a:off x="3524647" y="6423498"/>
            <a:ext cx="1550424"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stockcreations</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65530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1056-CF78-45C2-9C03-A50D8F227B9A}"/>
              </a:ext>
            </a:extLst>
          </p:cNvPr>
          <p:cNvSpPr>
            <a:spLocks noGrp="1"/>
          </p:cNvSpPr>
          <p:nvPr>
            <p:ph type="title"/>
          </p:nvPr>
        </p:nvSpPr>
        <p:spPr/>
        <p:txBody>
          <a:bodyPr/>
          <a:lstStyle/>
          <a:p>
            <a:r>
              <a:rPr lang="en-US" dirty="0">
                <a:latin typeface="Montserrat ExtraBold"/>
              </a:rPr>
              <a:t>Altered Mental Status</a:t>
            </a:r>
          </a:p>
        </p:txBody>
      </p:sp>
      <p:pic>
        <p:nvPicPr>
          <p:cNvPr id="2050" name="Picture 2" descr="The elements in the scale are as follows. A: The patient is awake. V: The patient responds to verbal stimulation. P: The patient responds to painful stimulation. U: The patient is completely unresponsive." title="An illustration shows the A V P U sc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860" y="1906743"/>
            <a:ext cx="3489856" cy="39171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descr="The table shows two columns. The row entries are as follows. Row 1. A, Alcohol. Row 2. E, Epilepsy. Row 3. Endocrine, no data. Row 4. I, Insulin. Row 5. Intussusception, no data. Row 6. Intoxication, no data. Row 7. O, Oxygen. Row 8. U, Uremia. Row 9. T, Trauma. Row 10. Temperature, no data. Row 11. Tumors, no data. Row 12. I, Infection. Row 13. P, Psychiatric. Row 14. S, Stroke. " title="A table is titled Altered Mental Status."/>
          <p:cNvGraphicFramePr>
            <a:graphicFrameLocks noGrp="1"/>
          </p:cNvGraphicFramePr>
          <p:nvPr>
            <p:extLst>
              <p:ext uri="{D42A27DB-BD31-4B8C-83A1-F6EECF244321}">
                <p14:modId xmlns:p14="http://schemas.microsoft.com/office/powerpoint/2010/main" val="108228628"/>
              </p:ext>
            </p:extLst>
          </p:nvPr>
        </p:nvGraphicFramePr>
        <p:xfrm>
          <a:off x="936166" y="1941314"/>
          <a:ext cx="3657170" cy="3925824"/>
        </p:xfrm>
        <a:graphic>
          <a:graphicData uri="http://schemas.openxmlformats.org/drawingml/2006/table">
            <a:tbl>
              <a:tblPr firstRow="1" firstCol="1" bandRow="1">
                <a:tableStyleId>{5C22544A-7EE6-4342-B048-85BDC9FD1C3A}</a:tableStyleId>
              </a:tblPr>
              <a:tblGrid>
                <a:gridCol w="1546353">
                  <a:extLst>
                    <a:ext uri="{9D8B030D-6E8A-4147-A177-3AD203B41FA5}">
                      <a16:colId xmlns:a16="http://schemas.microsoft.com/office/drawing/2014/main" val="20000"/>
                    </a:ext>
                  </a:extLst>
                </a:gridCol>
                <a:gridCol w="2110817">
                  <a:extLst>
                    <a:ext uri="{9D8B030D-6E8A-4147-A177-3AD203B41FA5}">
                      <a16:colId xmlns:a16="http://schemas.microsoft.com/office/drawing/2014/main" val="20001"/>
                    </a:ext>
                  </a:extLst>
                </a:gridCol>
              </a:tblGrid>
              <a:tr h="232270">
                <a:tc>
                  <a:txBody>
                    <a:bodyPr/>
                    <a:lstStyle/>
                    <a:p>
                      <a:pPr marL="0" marR="0" fontAlgn="ctr" hangingPunct="0">
                        <a:lnSpc>
                          <a:spcPct val="115000"/>
                        </a:lnSpc>
                        <a:spcBef>
                          <a:spcPts val="0"/>
                        </a:spcBef>
                        <a:spcAft>
                          <a:spcPts val="0"/>
                        </a:spcAft>
                      </a:pPr>
                      <a:r>
                        <a:rPr lang="en-US" sz="1600" kern="1200" dirty="0">
                          <a:solidFill>
                            <a:srgbClr val="FFFFFF"/>
                          </a:solidFill>
                          <a:effectLst/>
                          <a:latin typeface="Minion Pro"/>
                          <a:ea typeface="+mn-ea"/>
                          <a:cs typeface="+mn-cs"/>
                        </a:rPr>
                        <a:t>A</a:t>
                      </a:r>
                    </a:p>
                  </a:txBody>
                  <a:tcPr marL="61898" marR="61898" marT="0" marB="0">
                    <a:solidFill>
                      <a:schemeClr val="bg2"/>
                    </a:solidFill>
                  </a:tcPr>
                </a:tc>
                <a:tc>
                  <a:txBody>
                    <a:bodyPr/>
                    <a:lstStyle/>
                    <a:p>
                      <a:pPr marL="0" marR="0" fontAlgn="ctr" hangingPunct="0">
                        <a:lnSpc>
                          <a:spcPct val="115000"/>
                        </a:lnSpc>
                        <a:spcBef>
                          <a:spcPts val="0"/>
                        </a:spcBef>
                        <a:spcAft>
                          <a:spcPts val="0"/>
                        </a:spcAft>
                      </a:pPr>
                      <a:r>
                        <a:rPr lang="en-US" sz="1600" kern="1200" dirty="0">
                          <a:solidFill>
                            <a:srgbClr val="FFFFFF"/>
                          </a:solidFill>
                          <a:effectLst/>
                          <a:latin typeface="Minion Pro"/>
                          <a:ea typeface="+mn-ea"/>
                          <a:cs typeface="+mn-cs"/>
                        </a:rPr>
                        <a:t>Alcohol</a:t>
                      </a:r>
                    </a:p>
                  </a:txBody>
                  <a:tcPr marL="61898" marR="61898" marT="0" marB="0">
                    <a:solidFill>
                      <a:schemeClr val="bg2"/>
                    </a:solidFill>
                  </a:tcPr>
                </a:tc>
                <a:extLst>
                  <a:ext uri="{0D108BD9-81ED-4DB2-BD59-A6C34878D82A}">
                    <a16:rowId xmlns:a16="http://schemas.microsoft.com/office/drawing/2014/main" val="10000"/>
                  </a:ext>
                </a:extLst>
              </a:tr>
              <a:tr h="232270">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E</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Epilepsy</a:t>
                      </a:r>
                    </a:p>
                  </a:txBody>
                  <a:tcPr marL="61898" marR="61898" marT="0" marB="0">
                    <a:noFill/>
                  </a:tcPr>
                </a:tc>
                <a:extLst>
                  <a:ext uri="{0D108BD9-81ED-4DB2-BD59-A6C34878D82A}">
                    <a16:rowId xmlns:a16="http://schemas.microsoft.com/office/drawing/2014/main" val="10001"/>
                  </a:ext>
                </a:extLst>
              </a:tr>
              <a:tr h="232270">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Endocrine</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 </a:t>
                      </a:r>
                    </a:p>
                  </a:txBody>
                  <a:tcPr marL="61898" marR="61898" marT="0" marB="0">
                    <a:noFill/>
                  </a:tcPr>
                </a:tc>
                <a:extLst>
                  <a:ext uri="{0D108BD9-81ED-4DB2-BD59-A6C34878D82A}">
                    <a16:rowId xmlns:a16="http://schemas.microsoft.com/office/drawing/2014/main" val="10002"/>
                  </a:ext>
                </a:extLst>
              </a:tr>
              <a:tr h="232270">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I</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Insulin</a:t>
                      </a:r>
                    </a:p>
                  </a:txBody>
                  <a:tcPr marL="61898" marR="61898" marT="0" marB="0">
                    <a:noFill/>
                  </a:tcPr>
                </a:tc>
                <a:extLst>
                  <a:ext uri="{0D108BD9-81ED-4DB2-BD59-A6C34878D82A}">
                    <a16:rowId xmlns:a16="http://schemas.microsoft.com/office/drawing/2014/main" val="10003"/>
                  </a:ext>
                </a:extLst>
              </a:tr>
              <a:tr h="232270">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Intussusception</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 </a:t>
                      </a:r>
                    </a:p>
                  </a:txBody>
                  <a:tcPr marL="61898" marR="61898" marT="0" marB="0">
                    <a:noFill/>
                  </a:tcPr>
                </a:tc>
                <a:extLst>
                  <a:ext uri="{0D108BD9-81ED-4DB2-BD59-A6C34878D82A}">
                    <a16:rowId xmlns:a16="http://schemas.microsoft.com/office/drawing/2014/main" val="10004"/>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Intoxication</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 </a:t>
                      </a:r>
                    </a:p>
                  </a:txBody>
                  <a:tcPr marL="61898" marR="61898" marT="0" marB="0">
                    <a:noFill/>
                  </a:tcPr>
                </a:tc>
                <a:extLst>
                  <a:ext uri="{0D108BD9-81ED-4DB2-BD59-A6C34878D82A}">
                    <a16:rowId xmlns:a16="http://schemas.microsoft.com/office/drawing/2014/main" val="10005"/>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O</a:t>
                      </a:r>
                    </a:p>
                  </a:txBody>
                  <a:tcPr marL="61898" marR="61898" marT="0" marB="0">
                    <a:noFill/>
                  </a:tcPr>
                </a:tc>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Oxygen</a:t>
                      </a:r>
                    </a:p>
                  </a:txBody>
                  <a:tcPr marL="61898" marR="61898" marT="0" marB="0">
                    <a:noFill/>
                  </a:tcPr>
                </a:tc>
                <a:extLst>
                  <a:ext uri="{0D108BD9-81ED-4DB2-BD59-A6C34878D82A}">
                    <a16:rowId xmlns:a16="http://schemas.microsoft.com/office/drawing/2014/main" val="10006"/>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U</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Uremia</a:t>
                      </a:r>
                    </a:p>
                  </a:txBody>
                  <a:tcPr marL="61898" marR="61898" marT="0" marB="0">
                    <a:noFill/>
                  </a:tcPr>
                </a:tc>
                <a:extLst>
                  <a:ext uri="{0D108BD9-81ED-4DB2-BD59-A6C34878D82A}">
                    <a16:rowId xmlns:a16="http://schemas.microsoft.com/office/drawing/2014/main" val="10007"/>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T</a:t>
                      </a:r>
                    </a:p>
                  </a:txBody>
                  <a:tcPr marL="61898" marR="61898" marT="0" marB="0">
                    <a:noFill/>
                  </a:tcPr>
                </a:tc>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Trauma</a:t>
                      </a:r>
                    </a:p>
                  </a:txBody>
                  <a:tcPr marL="61898" marR="61898" marT="0" marB="0">
                    <a:noFill/>
                  </a:tcPr>
                </a:tc>
                <a:extLst>
                  <a:ext uri="{0D108BD9-81ED-4DB2-BD59-A6C34878D82A}">
                    <a16:rowId xmlns:a16="http://schemas.microsoft.com/office/drawing/2014/main" val="10008"/>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Temperature</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 </a:t>
                      </a:r>
                    </a:p>
                  </a:txBody>
                  <a:tcPr marL="61898" marR="61898" marT="0" marB="0">
                    <a:noFill/>
                  </a:tcPr>
                </a:tc>
                <a:extLst>
                  <a:ext uri="{0D108BD9-81ED-4DB2-BD59-A6C34878D82A}">
                    <a16:rowId xmlns:a16="http://schemas.microsoft.com/office/drawing/2014/main" val="10009"/>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Tumors</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 </a:t>
                      </a:r>
                    </a:p>
                  </a:txBody>
                  <a:tcPr marL="61898" marR="61898" marT="0" marB="0">
                    <a:noFill/>
                  </a:tcPr>
                </a:tc>
                <a:extLst>
                  <a:ext uri="{0D108BD9-81ED-4DB2-BD59-A6C34878D82A}">
                    <a16:rowId xmlns:a16="http://schemas.microsoft.com/office/drawing/2014/main" val="10010"/>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I</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Infection</a:t>
                      </a:r>
                    </a:p>
                  </a:txBody>
                  <a:tcPr marL="61898" marR="61898" marT="0" marB="0">
                    <a:noFill/>
                  </a:tcPr>
                </a:tc>
                <a:extLst>
                  <a:ext uri="{0D108BD9-81ED-4DB2-BD59-A6C34878D82A}">
                    <a16:rowId xmlns:a16="http://schemas.microsoft.com/office/drawing/2014/main" val="10011"/>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P</a:t>
                      </a:r>
                    </a:p>
                  </a:txBody>
                  <a:tcPr marL="61898" marR="61898" marT="0" marB="0">
                    <a:noFill/>
                  </a:tcPr>
                </a:tc>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Psychiatric</a:t>
                      </a:r>
                    </a:p>
                  </a:txBody>
                  <a:tcPr marL="61898" marR="61898" marT="0" marB="0">
                    <a:noFill/>
                  </a:tcPr>
                </a:tc>
                <a:extLst>
                  <a:ext uri="{0D108BD9-81ED-4DB2-BD59-A6C34878D82A}">
                    <a16:rowId xmlns:a16="http://schemas.microsoft.com/office/drawing/2014/main" val="10012"/>
                  </a:ext>
                </a:extLst>
              </a:tr>
              <a:tr h="232270">
                <a:tc>
                  <a:txBody>
                    <a:bodyPr/>
                    <a:lstStyle/>
                    <a:p>
                      <a:pPr marL="0" marR="0" fontAlgn="ctr" hangingPunct="0">
                        <a:lnSpc>
                          <a:spcPct val="115000"/>
                        </a:lnSpc>
                        <a:spcBef>
                          <a:spcPts val="0"/>
                        </a:spcBef>
                        <a:spcAft>
                          <a:spcPts val="0"/>
                        </a:spcAft>
                      </a:pPr>
                      <a:r>
                        <a:rPr lang="en-US" sz="1600" kern="1200">
                          <a:solidFill>
                            <a:srgbClr val="000000"/>
                          </a:solidFill>
                          <a:effectLst/>
                          <a:latin typeface="Minion Pro"/>
                          <a:ea typeface="+mn-ea"/>
                          <a:cs typeface="+mn-cs"/>
                        </a:rPr>
                        <a:t>S</a:t>
                      </a:r>
                    </a:p>
                  </a:txBody>
                  <a:tcPr marL="61898" marR="61898" marT="0" marB="0">
                    <a:noFill/>
                  </a:tcPr>
                </a:tc>
                <a:tc>
                  <a:txBody>
                    <a:bodyPr/>
                    <a:lstStyle/>
                    <a:p>
                      <a:pPr marL="0" marR="0" fontAlgn="ctr" hangingPunct="0">
                        <a:lnSpc>
                          <a:spcPct val="115000"/>
                        </a:lnSpc>
                        <a:spcBef>
                          <a:spcPts val="0"/>
                        </a:spcBef>
                        <a:spcAft>
                          <a:spcPts val="0"/>
                        </a:spcAft>
                      </a:pPr>
                      <a:r>
                        <a:rPr lang="en-US" sz="1600" kern="1200" dirty="0">
                          <a:solidFill>
                            <a:srgbClr val="000000"/>
                          </a:solidFill>
                          <a:effectLst/>
                          <a:latin typeface="Minion Pro"/>
                          <a:ea typeface="+mn-ea"/>
                          <a:cs typeface="+mn-cs"/>
                        </a:rPr>
                        <a:t>Stroke</a:t>
                      </a:r>
                    </a:p>
                  </a:txBody>
                  <a:tcPr marL="61898" marR="61898" marT="0" marB="0">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75787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F237-2CE4-41F1-BBCE-8E8D15800D40}"/>
              </a:ext>
            </a:extLst>
          </p:cNvPr>
          <p:cNvSpPr>
            <a:spLocks noGrp="1"/>
          </p:cNvSpPr>
          <p:nvPr>
            <p:ph type="title"/>
          </p:nvPr>
        </p:nvSpPr>
        <p:spPr/>
        <p:txBody>
          <a:bodyPr/>
          <a:lstStyle/>
          <a:p>
            <a:r>
              <a:rPr lang="en-US" dirty="0"/>
              <a:t>Hypoglycemia </a:t>
            </a:r>
            <a:r>
              <a:rPr lang="en-US" sz="2000" dirty="0"/>
              <a:t>(1 of 2)</a:t>
            </a:r>
            <a:endParaRPr lang="en-US" sz="2000" dirty="0">
              <a:latin typeface="Montserrat ExtraBold"/>
            </a:endParaRPr>
          </a:p>
        </p:txBody>
      </p:sp>
      <p:sp>
        <p:nvSpPr>
          <p:cNvPr id="3" name="Content Placeholder 2">
            <a:extLst>
              <a:ext uri="{FF2B5EF4-FFF2-40B4-BE49-F238E27FC236}">
                <a16:creationId xmlns:a16="http://schemas.microsoft.com/office/drawing/2014/main" id="{5385595A-41E7-4958-AEFA-4312A8591538}"/>
              </a:ext>
            </a:extLst>
          </p:cNvPr>
          <p:cNvSpPr>
            <a:spLocks noGrp="1"/>
          </p:cNvSpPr>
          <p:nvPr>
            <p:ph sz="half" idx="1"/>
          </p:nvPr>
        </p:nvSpPr>
        <p:spPr>
          <a:xfrm>
            <a:off x="638978" y="1927952"/>
            <a:ext cx="3536415" cy="4190647"/>
          </a:xfrm>
        </p:spPr>
        <p:txBody>
          <a:bodyPr>
            <a:normAutofit/>
          </a:bodyPr>
          <a:lstStyle/>
          <a:p>
            <a:r>
              <a:rPr lang="en-US" sz="2100" dirty="0">
                <a:latin typeface="Minion Pro"/>
              </a:rPr>
              <a:t>Sign and symptoms</a:t>
            </a:r>
          </a:p>
          <a:p>
            <a:pPr lvl="1"/>
            <a:r>
              <a:rPr lang="en-US" sz="1800" dirty="0">
                <a:latin typeface="Minion Pro"/>
              </a:rPr>
              <a:t>Adrenergic symptoms</a:t>
            </a:r>
          </a:p>
          <a:p>
            <a:pPr lvl="2"/>
            <a:r>
              <a:rPr lang="en-US" sz="1800" dirty="0">
                <a:latin typeface="Minion Pro"/>
              </a:rPr>
              <a:t>Tremor, pallor, increased heart rate</a:t>
            </a:r>
          </a:p>
          <a:p>
            <a:pPr lvl="1"/>
            <a:r>
              <a:rPr lang="en-US" sz="1800" dirty="0">
                <a:latin typeface="Minion Pro"/>
              </a:rPr>
              <a:t>Neuroglycopenic symptoms</a:t>
            </a:r>
          </a:p>
          <a:p>
            <a:pPr lvl="2"/>
            <a:r>
              <a:rPr lang="en-US" sz="1800" dirty="0">
                <a:latin typeface="Minion Pro"/>
              </a:rPr>
              <a:t>Lethargy, fatigue, behavior changes</a:t>
            </a:r>
          </a:p>
          <a:p>
            <a:pPr lvl="1"/>
            <a:r>
              <a:rPr lang="en-US" sz="1800" dirty="0">
                <a:latin typeface="Minion Pro"/>
              </a:rPr>
              <a:t>Behavioral symptoms</a:t>
            </a:r>
          </a:p>
          <a:p>
            <a:pPr marL="914400" lvl="1" indent="-284163">
              <a:spcBef>
                <a:spcPts val="600"/>
              </a:spcBef>
            </a:pPr>
            <a:endParaRPr lang="en-US" dirty="0"/>
          </a:p>
        </p:txBody>
      </p:sp>
      <p:sp>
        <p:nvSpPr>
          <p:cNvPr id="5" name="TextBox 4">
            <a:extLst>
              <a:ext uri="{FF2B5EF4-FFF2-40B4-BE49-F238E27FC236}">
                <a16:creationId xmlns:a16="http://schemas.microsoft.com/office/drawing/2014/main" id="{99CB7FA4-6168-2648-A845-2BA1532821E8}"/>
              </a:ext>
            </a:extLst>
          </p:cNvPr>
          <p:cNvSpPr txBox="1"/>
          <p:nvPr/>
        </p:nvSpPr>
        <p:spPr>
          <a:xfrm>
            <a:off x="5272133" y="4778829"/>
            <a:ext cx="2257579" cy="215444"/>
          </a:xfrm>
          <a:prstGeom prst="rect">
            <a:avLst/>
          </a:prstGeom>
          <a:noFill/>
        </p:spPr>
        <p:txBody>
          <a:bodyPr wrap="square" rtlCol="0">
            <a:spAutoFit/>
          </a:bodyPr>
          <a:lstStyle/>
          <a:p>
            <a:pPr algn="ctr"/>
            <a:r>
              <a:rPr lang="en-US" sz="800" dirty="0">
                <a:solidFill>
                  <a:schemeClr val="bg1">
                    <a:lumMod val="50000"/>
                  </a:schemeClr>
                </a:solidFill>
                <a:latin typeface="Arial" pitchFamily="34" charset="0"/>
                <a:cs typeface="Arial" pitchFamily="34" charset="0"/>
              </a:rPr>
              <a:t>© Dmitry </a:t>
            </a:r>
            <a:r>
              <a:rPr lang="en-US" sz="800" dirty="0" err="1">
                <a:solidFill>
                  <a:schemeClr val="bg1">
                    <a:lumMod val="50000"/>
                  </a:schemeClr>
                </a:solidFill>
                <a:latin typeface="Arial" pitchFamily="34" charset="0"/>
                <a:cs typeface="Arial" pitchFamily="34" charset="0"/>
              </a:rPr>
              <a:t>Lobanov</a:t>
            </a:r>
            <a:r>
              <a:rPr lang="en-US" sz="800" dirty="0">
                <a:solidFill>
                  <a:schemeClr val="bg1">
                    <a:lumMod val="50000"/>
                  </a:schemeClr>
                </a:solidFill>
                <a:latin typeface="Arial" pitchFamily="34" charset="0"/>
                <a:cs typeface="Arial" pitchFamily="34" charset="0"/>
              </a:rPr>
              <a:t>/</a:t>
            </a:r>
            <a:r>
              <a:rPr lang="en-US" sz="800" dirty="0" err="1">
                <a:solidFill>
                  <a:schemeClr val="bg1">
                    <a:lumMod val="50000"/>
                  </a:schemeClr>
                </a:solidFill>
                <a:latin typeface="Arial" pitchFamily="34" charset="0"/>
                <a:cs typeface="Arial" pitchFamily="34" charset="0"/>
              </a:rPr>
              <a:t>Shutterstock</a:t>
            </a:r>
            <a:endParaRPr lang="en-US" sz="800" dirty="0">
              <a:solidFill>
                <a:schemeClr val="bg1">
                  <a:lumMod val="50000"/>
                </a:schemeClr>
              </a:solidFill>
              <a:latin typeface="Arial" pitchFamily="34" charset="0"/>
              <a:cs typeface="Arial" pitchFamily="34" charset="0"/>
            </a:endParaRPr>
          </a:p>
        </p:txBody>
      </p:sp>
      <p:pic>
        <p:nvPicPr>
          <p:cNvPr id="3074" name="Picture 2" descr="A photo shows a medical professional bringing a strip, inserted into a glucometer, toward a drop of blood on an infant’s toe. The glucometer display shows the value 5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296824" y="1970315"/>
            <a:ext cx="4208198" cy="2808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75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F237-2CE4-41F1-BBCE-8E8D15800D40}"/>
              </a:ext>
            </a:extLst>
          </p:cNvPr>
          <p:cNvSpPr>
            <a:spLocks noGrp="1"/>
          </p:cNvSpPr>
          <p:nvPr>
            <p:ph type="title"/>
          </p:nvPr>
        </p:nvSpPr>
        <p:spPr/>
        <p:txBody>
          <a:bodyPr/>
          <a:lstStyle/>
          <a:p>
            <a:r>
              <a:rPr lang="en-US"/>
              <a:t>Hypoglycemia (2 of 2)</a:t>
            </a:r>
            <a:endParaRPr lang="en-US" dirty="0"/>
          </a:p>
        </p:txBody>
      </p:sp>
      <p:sp>
        <p:nvSpPr>
          <p:cNvPr id="3" name="Content Placeholder 2">
            <a:extLst>
              <a:ext uri="{FF2B5EF4-FFF2-40B4-BE49-F238E27FC236}">
                <a16:creationId xmlns:a16="http://schemas.microsoft.com/office/drawing/2014/main" id="{5385595A-41E7-4958-AEFA-4312A8591538}"/>
              </a:ext>
            </a:extLst>
          </p:cNvPr>
          <p:cNvSpPr>
            <a:spLocks noGrp="1"/>
          </p:cNvSpPr>
          <p:nvPr>
            <p:ph sz="half" idx="1"/>
          </p:nvPr>
        </p:nvSpPr>
        <p:spPr>
          <a:xfrm>
            <a:off x="685800" y="1905000"/>
            <a:ext cx="3646714" cy="4285488"/>
          </a:xfrm>
        </p:spPr>
        <p:txBody>
          <a:bodyPr/>
          <a:lstStyle/>
          <a:p>
            <a:pPr lvl="1"/>
            <a:endParaRPr lang="en-US" dirty="0"/>
          </a:p>
          <a:p>
            <a:r>
              <a:rPr lang="en-US" dirty="0"/>
              <a:t>Pathophysiology</a:t>
            </a:r>
          </a:p>
          <a:p>
            <a:pPr lvl="1"/>
            <a:r>
              <a:rPr lang="en-US" dirty="0"/>
              <a:t>Diabetes</a:t>
            </a:r>
          </a:p>
          <a:p>
            <a:pPr lvl="1"/>
            <a:r>
              <a:rPr lang="en-US" dirty="0"/>
              <a:t>Secondary to illness</a:t>
            </a:r>
          </a:p>
          <a:p>
            <a:pPr lvl="1"/>
            <a:r>
              <a:rPr lang="en-US" dirty="0"/>
              <a:t>Other causes</a:t>
            </a:r>
          </a:p>
        </p:txBody>
      </p:sp>
      <p:pic>
        <p:nvPicPr>
          <p:cNvPr id="4098" name="Picture 2" descr="A photo shows a young girl bringing a strip, inserted into a glucometer, toward a drop of blood on her finge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251960" y="1905000"/>
            <a:ext cx="4206240" cy="2806736"/>
          </a:xfrm>
        </p:spPr>
      </p:pic>
      <p:sp>
        <p:nvSpPr>
          <p:cNvPr id="8" name="TextBox 7"/>
          <p:cNvSpPr txBox="1"/>
          <p:nvPr/>
        </p:nvSpPr>
        <p:spPr>
          <a:xfrm>
            <a:off x="5277533" y="4711736"/>
            <a:ext cx="2155093" cy="215444"/>
          </a:xfrm>
          <a:prstGeom prst="rect">
            <a:avLst/>
          </a:prstGeom>
          <a:noFill/>
        </p:spPr>
        <p:txBody>
          <a:bodyPr wrap="squar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WiP</a:t>
            </a:r>
            <a:r>
              <a:rPr lang="en-IN" sz="800" dirty="0">
                <a:solidFill>
                  <a:schemeClr val="bg1">
                    <a:lumMod val="50000"/>
                  </a:schemeClr>
                </a:solidFill>
                <a:latin typeface="Arial" pitchFamily="34" charset="0"/>
                <a:cs typeface="Arial" pitchFamily="34" charset="0"/>
              </a:rPr>
              <a:t>-Studio/</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11007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898A-CABD-4464-AF26-F6B13EDFD1B3}"/>
              </a:ext>
            </a:extLst>
          </p:cNvPr>
          <p:cNvSpPr>
            <a:spLocks noGrp="1"/>
          </p:cNvSpPr>
          <p:nvPr>
            <p:ph type="title"/>
          </p:nvPr>
        </p:nvSpPr>
        <p:spPr/>
        <p:txBody>
          <a:bodyPr/>
          <a:lstStyle/>
          <a:p>
            <a:r>
              <a:rPr lang="en-US"/>
              <a:t>Mild to Moderate Hypoglycemia</a:t>
            </a:r>
            <a:endParaRPr lang="en-US" dirty="0"/>
          </a:p>
        </p:txBody>
      </p:sp>
      <p:sp>
        <p:nvSpPr>
          <p:cNvPr id="3" name="Content Placeholder 2">
            <a:extLst>
              <a:ext uri="{FF2B5EF4-FFF2-40B4-BE49-F238E27FC236}">
                <a16:creationId xmlns:a16="http://schemas.microsoft.com/office/drawing/2014/main" id="{6EA1FFC1-3213-4B02-86D9-71CE9755B7F2}"/>
              </a:ext>
            </a:extLst>
          </p:cNvPr>
          <p:cNvSpPr>
            <a:spLocks noGrp="1"/>
          </p:cNvSpPr>
          <p:nvPr>
            <p:ph idx="1"/>
          </p:nvPr>
        </p:nvSpPr>
        <p:spPr>
          <a:xfrm>
            <a:off x="694373" y="1948083"/>
            <a:ext cx="7715250" cy="4699047"/>
          </a:xfrm>
        </p:spPr>
        <p:txBody>
          <a:bodyPr/>
          <a:lstStyle/>
          <a:p>
            <a:r>
              <a:rPr lang="en-US" dirty="0">
                <a:latin typeface="Minion Pro" panose="02040503050306020203" pitchFamily="18" charset="0"/>
              </a:rPr>
              <a:t>Mild hypoglycemia: 55‒70 mg/</a:t>
            </a:r>
            <a:r>
              <a:rPr lang="en-US" dirty="0" err="1">
                <a:latin typeface="Minion Pro" panose="02040503050306020203" pitchFamily="18" charset="0"/>
              </a:rPr>
              <a:t>dL</a:t>
            </a:r>
            <a:endParaRPr lang="en-US" dirty="0">
              <a:latin typeface="Minion Pro" panose="02040503050306020203" pitchFamily="18" charset="0"/>
            </a:endParaRPr>
          </a:p>
          <a:p>
            <a:r>
              <a:rPr lang="en-US" dirty="0">
                <a:latin typeface="Minion Pro" panose="02040503050306020203" pitchFamily="18" charset="0"/>
              </a:rPr>
              <a:t>Moderate hypoglycemia: Between 35‒40 mg/</a:t>
            </a:r>
            <a:r>
              <a:rPr lang="en-US" dirty="0" err="1">
                <a:latin typeface="Minion Pro" panose="02040503050306020203" pitchFamily="18" charset="0"/>
              </a:rPr>
              <a:t>dL</a:t>
            </a:r>
            <a:r>
              <a:rPr lang="en-US" dirty="0">
                <a:latin typeface="Minion Pro" panose="02040503050306020203" pitchFamily="18" charset="0"/>
              </a:rPr>
              <a:t> and 55 mg/</a:t>
            </a:r>
            <a:r>
              <a:rPr lang="en-US" dirty="0" err="1">
                <a:latin typeface="Minion Pro" panose="02040503050306020203" pitchFamily="18" charset="0"/>
              </a:rPr>
              <a:t>dL</a:t>
            </a:r>
            <a:endParaRPr lang="en-US" dirty="0">
              <a:latin typeface="Minion Pro" panose="02040503050306020203" pitchFamily="18" charset="0"/>
            </a:endParaRPr>
          </a:p>
          <a:p>
            <a:r>
              <a:rPr lang="en-US" dirty="0">
                <a:latin typeface="Minion Pro" panose="02040503050306020203" pitchFamily="18" charset="0"/>
              </a:rPr>
              <a:t>Management</a:t>
            </a:r>
          </a:p>
          <a:p>
            <a:pPr lvl="1"/>
            <a:r>
              <a:rPr lang="en-US" dirty="0">
                <a:latin typeface="Minion Pro" panose="02040503050306020203" pitchFamily="18" charset="0"/>
              </a:rPr>
              <a:t>Oral glucose</a:t>
            </a:r>
          </a:p>
          <a:p>
            <a:pPr lvl="2"/>
            <a:r>
              <a:rPr lang="en-US" dirty="0">
                <a:latin typeface="Minion Pro" panose="02040503050306020203" pitchFamily="18" charset="0"/>
              </a:rPr>
              <a:t>0.5‒1 g/kg when blood glucose is less than 60 mg/</a:t>
            </a:r>
            <a:r>
              <a:rPr lang="en-US" dirty="0" err="1">
                <a:latin typeface="Minion Pro" panose="02040503050306020203" pitchFamily="18" charset="0"/>
              </a:rPr>
              <a:t>dL</a:t>
            </a:r>
            <a:r>
              <a:rPr lang="en-US" dirty="0">
                <a:latin typeface="Minion Pro" panose="02040503050306020203" pitchFamily="18" charset="0"/>
              </a:rPr>
              <a:t>.</a:t>
            </a:r>
          </a:p>
          <a:p>
            <a:pPr lvl="2"/>
            <a:r>
              <a:rPr lang="en-US" dirty="0">
                <a:latin typeface="Minion Pro" panose="02040503050306020203" pitchFamily="18" charset="0"/>
              </a:rPr>
              <a:t>15‒20 g when blood glucose is less than 70 mg/</a:t>
            </a:r>
            <a:r>
              <a:rPr lang="en-US" dirty="0" err="1">
                <a:latin typeface="Minion Pro" panose="02040503050306020203" pitchFamily="18" charset="0"/>
              </a:rPr>
              <a:t>dL</a:t>
            </a:r>
            <a:r>
              <a:rPr lang="en-US" dirty="0">
                <a:latin typeface="Minion Pro" panose="02040503050306020203" pitchFamily="18" charset="0"/>
              </a:rPr>
              <a:t>.</a:t>
            </a:r>
          </a:p>
          <a:p>
            <a:pPr lvl="3"/>
            <a:endParaRPr lang="en-US" dirty="0"/>
          </a:p>
          <a:p>
            <a:pPr lvl="3"/>
            <a:endParaRPr lang="en-US" dirty="0"/>
          </a:p>
          <a:p>
            <a:pPr lvl="2"/>
            <a:endParaRPr lang="en-US" dirty="0"/>
          </a:p>
        </p:txBody>
      </p:sp>
    </p:spTree>
    <p:extLst>
      <p:ext uri="{BB962C8B-B14F-4D97-AF65-F5344CB8AC3E}">
        <p14:creationId xmlns:p14="http://schemas.microsoft.com/office/powerpoint/2010/main" val="152397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898A-CABD-4464-AF26-F6B13EDFD1B3}"/>
              </a:ext>
            </a:extLst>
          </p:cNvPr>
          <p:cNvSpPr>
            <a:spLocks noGrp="1"/>
          </p:cNvSpPr>
          <p:nvPr>
            <p:ph type="title"/>
          </p:nvPr>
        </p:nvSpPr>
        <p:spPr/>
        <p:txBody>
          <a:bodyPr/>
          <a:lstStyle/>
          <a:p>
            <a:r>
              <a:rPr lang="en-US" dirty="0"/>
              <a:t>Severe Hypoglycemia</a:t>
            </a:r>
          </a:p>
        </p:txBody>
      </p:sp>
      <p:sp>
        <p:nvSpPr>
          <p:cNvPr id="3" name="Content Placeholder 2">
            <a:extLst>
              <a:ext uri="{FF2B5EF4-FFF2-40B4-BE49-F238E27FC236}">
                <a16:creationId xmlns:a16="http://schemas.microsoft.com/office/drawing/2014/main" id="{6EA1FFC1-3213-4B02-86D9-71CE9755B7F2}"/>
              </a:ext>
            </a:extLst>
          </p:cNvPr>
          <p:cNvSpPr>
            <a:spLocks noGrp="1"/>
          </p:cNvSpPr>
          <p:nvPr>
            <p:ph sz="half" idx="1"/>
          </p:nvPr>
        </p:nvSpPr>
        <p:spPr>
          <a:xfrm>
            <a:off x="523552" y="1786802"/>
            <a:ext cx="3550260" cy="4729436"/>
          </a:xfrm>
        </p:spPr>
        <p:txBody>
          <a:bodyPr/>
          <a:lstStyle/>
          <a:p>
            <a:r>
              <a:rPr lang="en-US" sz="2100" dirty="0"/>
              <a:t>Severe hypoglycemia</a:t>
            </a:r>
          </a:p>
          <a:p>
            <a:pPr marL="742950" lvl="1" indent="-285750"/>
            <a:r>
              <a:rPr lang="en-US" sz="1800" dirty="0"/>
              <a:t>Less than 35‒40 mg/</a:t>
            </a:r>
            <a:r>
              <a:rPr lang="en-US" sz="1800" dirty="0" err="1"/>
              <a:t>dL</a:t>
            </a:r>
            <a:endParaRPr lang="en-US" sz="1800" dirty="0"/>
          </a:p>
          <a:p>
            <a:pPr marL="742950" lvl="1" indent="-285750"/>
            <a:r>
              <a:rPr lang="en-US" sz="1800" dirty="0"/>
              <a:t>Management</a:t>
            </a:r>
          </a:p>
          <a:p>
            <a:pPr lvl="2"/>
            <a:r>
              <a:rPr lang="en-US" sz="1650" dirty="0"/>
              <a:t>Dextrose (D-Glucose)</a:t>
            </a:r>
          </a:p>
          <a:p>
            <a:pPr marL="1543050" lvl="3">
              <a:defRPr/>
            </a:pPr>
            <a:r>
              <a:rPr lang="en-US" sz="1500" dirty="0"/>
              <a:t>0.5‒1 g/kg IV/IO of a concentration of no more that 25% in children younger than 8 years.</a:t>
            </a:r>
          </a:p>
          <a:p>
            <a:pPr lvl="2"/>
            <a:r>
              <a:rPr lang="en-US" sz="1650" dirty="0"/>
              <a:t>Glucagon</a:t>
            </a:r>
          </a:p>
          <a:p>
            <a:pPr lvl="3"/>
            <a:endParaRPr lang="en-US" dirty="0"/>
          </a:p>
          <a:p>
            <a:pPr lvl="3"/>
            <a:endParaRPr lang="en-US" dirty="0"/>
          </a:p>
          <a:p>
            <a:pPr lvl="2"/>
            <a:endParaRPr lang="en-US" dirty="0"/>
          </a:p>
        </p:txBody>
      </p:sp>
      <p:pic>
        <p:nvPicPr>
          <p:cNvPr id="1026" name="Picture 2" descr="A photo shows a saline bag labeled 5 percent dextrose and 0.45 percent sodium chloride injection U S 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5150" y="2399182"/>
            <a:ext cx="1729232" cy="25940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962452" y="4993184"/>
            <a:ext cx="2134629" cy="215444"/>
          </a:xfrm>
          <a:prstGeom prst="rect">
            <a:avLst/>
          </a:prstGeom>
        </p:spPr>
        <p:txBody>
          <a:bodyPr wrap="square">
            <a:spAutoFit/>
          </a:bodyPr>
          <a:lstStyle/>
          <a:p>
            <a:pPr lvl="0"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Thammasak</a:t>
            </a: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Lek</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pic>
        <p:nvPicPr>
          <p:cNvPr id="4" name="Picture 3" descr="The photo shows the logo of baqsimi and the text, glucagon nasal powder 3 milligrams. Instruction reads, Keep tube sealed until ready to use." title="A photo shows the tube for baqsimi."/>
          <p:cNvPicPr>
            <a:picLocks noChangeAspect="1"/>
          </p:cNvPicPr>
          <p:nvPr/>
        </p:nvPicPr>
        <p:blipFill rotWithShape="1">
          <a:blip r:embed="rId4" cstate="print">
            <a:extLst>
              <a:ext uri="{28A0092B-C50C-407E-A947-70E740481C1C}">
                <a14:useLocalDpi xmlns:a14="http://schemas.microsoft.com/office/drawing/2010/main" val="0"/>
              </a:ext>
            </a:extLst>
          </a:blip>
          <a:srcRect l="40874"/>
          <a:stretch/>
        </p:blipFill>
        <p:spPr>
          <a:xfrm>
            <a:off x="6602021" y="2399182"/>
            <a:ext cx="1903946" cy="2594002"/>
          </a:xfrm>
          <a:prstGeom prst="rect">
            <a:avLst/>
          </a:prstGeom>
        </p:spPr>
      </p:pic>
      <p:sp>
        <p:nvSpPr>
          <p:cNvPr id="5" name="TextBox 4"/>
          <p:cNvSpPr txBox="1"/>
          <p:nvPr/>
        </p:nvSpPr>
        <p:spPr>
          <a:xfrm>
            <a:off x="6602020" y="4993184"/>
            <a:ext cx="1903947" cy="461665"/>
          </a:xfrm>
          <a:prstGeom prst="rect">
            <a:avLst/>
          </a:prstGeom>
          <a:noFill/>
        </p:spPr>
        <p:txBody>
          <a:bodyPr wrap="square" rtlCol="0">
            <a:spAutoFit/>
          </a:bodyPr>
          <a:lstStyle/>
          <a:p>
            <a:pPr algn="ctr"/>
            <a:r>
              <a:rPr lang="en-US" sz="800" dirty="0">
                <a:solidFill>
                  <a:schemeClr val="bg1">
                    <a:lumMod val="50000"/>
                  </a:schemeClr>
                </a:solidFill>
                <a:latin typeface="Arial" pitchFamily="34" charset="0"/>
                <a:cs typeface="Arial" pitchFamily="34" charset="0"/>
              </a:rPr>
              <a:t>© Copyright Eli Lilly and Company. All Rights Reserved. Used with Permission</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14203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E9BCB-6C46-4FA5-8998-7F26E0512CC1}"/>
              </a:ext>
            </a:extLst>
          </p:cNvPr>
          <p:cNvSpPr>
            <a:spLocks noGrp="1"/>
          </p:cNvSpPr>
          <p:nvPr>
            <p:ph type="title"/>
          </p:nvPr>
        </p:nvSpPr>
        <p:spPr/>
        <p:txBody>
          <a:bodyPr/>
          <a:lstStyle/>
          <a:p>
            <a:r>
              <a:rPr lang="en-US"/>
              <a:t>Hyperglycemia</a:t>
            </a:r>
            <a:endParaRPr lang="en-US" dirty="0"/>
          </a:p>
        </p:txBody>
      </p:sp>
      <p:sp>
        <p:nvSpPr>
          <p:cNvPr id="3" name="Content Placeholder 2">
            <a:extLst>
              <a:ext uri="{FF2B5EF4-FFF2-40B4-BE49-F238E27FC236}">
                <a16:creationId xmlns:a16="http://schemas.microsoft.com/office/drawing/2014/main" id="{2B255659-2B42-45BA-915C-3EA24320D811}"/>
              </a:ext>
            </a:extLst>
          </p:cNvPr>
          <p:cNvSpPr>
            <a:spLocks noGrp="1"/>
          </p:cNvSpPr>
          <p:nvPr>
            <p:ph sz="half" idx="1"/>
          </p:nvPr>
        </p:nvSpPr>
        <p:spPr>
          <a:xfrm>
            <a:off x="685800" y="1918264"/>
            <a:ext cx="3641598" cy="4729436"/>
          </a:xfrm>
        </p:spPr>
        <p:txBody>
          <a:bodyPr/>
          <a:lstStyle/>
          <a:p>
            <a:r>
              <a:rPr lang="en-US" sz="2100" dirty="0"/>
              <a:t>Defined as blood glucose &gt;200 mg/</a:t>
            </a:r>
            <a:r>
              <a:rPr lang="en-US" sz="2100" dirty="0" err="1"/>
              <a:t>dL</a:t>
            </a:r>
            <a:endParaRPr lang="en-US" sz="2100" dirty="0"/>
          </a:p>
          <a:p>
            <a:r>
              <a:rPr lang="en-US" sz="2100" dirty="0"/>
              <a:t>Diabetes mellitus</a:t>
            </a:r>
          </a:p>
          <a:p>
            <a:pPr lvl="1"/>
            <a:r>
              <a:rPr lang="en-US" sz="1800" dirty="0"/>
              <a:t>Type 1</a:t>
            </a:r>
          </a:p>
          <a:p>
            <a:pPr lvl="1"/>
            <a:r>
              <a:rPr lang="en-US" sz="1800" dirty="0"/>
              <a:t>Type 2</a:t>
            </a:r>
          </a:p>
          <a:p>
            <a:endParaRPr lang="en-US" dirty="0"/>
          </a:p>
          <a:p>
            <a:endParaRPr lang="en-US" dirty="0"/>
          </a:p>
          <a:p>
            <a:pPr lvl="1"/>
            <a:endParaRPr lang="en-US" dirty="0"/>
          </a:p>
        </p:txBody>
      </p:sp>
      <p:pic>
        <p:nvPicPr>
          <p:cNvPr id="6146" name="Picture 2" descr="An illustration of a blood glucose monitory shows a semicircular scale with three ranges: Low, Normal, and High. The pointer is in the normal range and closer to the high rang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505640" y="2416047"/>
            <a:ext cx="3952560" cy="3074658"/>
          </a:xfrm>
        </p:spPr>
      </p:pic>
      <p:sp>
        <p:nvSpPr>
          <p:cNvPr id="6" name="TextBox 5"/>
          <p:cNvSpPr txBox="1"/>
          <p:nvPr/>
        </p:nvSpPr>
        <p:spPr>
          <a:xfrm>
            <a:off x="5806094" y="5490705"/>
            <a:ext cx="1351652"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Ashalatha</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62847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F915-79CF-5841-92EB-8726C4724C27}"/>
              </a:ext>
            </a:extLst>
          </p:cNvPr>
          <p:cNvSpPr>
            <a:spLocks noGrp="1"/>
          </p:cNvSpPr>
          <p:nvPr>
            <p:ph type="title"/>
          </p:nvPr>
        </p:nvSpPr>
        <p:spPr/>
        <p:txBody>
          <a:bodyPr/>
          <a:lstStyle/>
          <a:p>
            <a:r>
              <a:rPr lang="en-US" dirty="0"/>
              <a:t>Diabetic Ketoacidosis (DKA) vs. Hyperglycemic Hyperosmolar State (HHS)</a:t>
            </a:r>
          </a:p>
        </p:txBody>
      </p:sp>
      <p:sp>
        <p:nvSpPr>
          <p:cNvPr id="3" name="Content Placeholder 2">
            <a:extLst>
              <a:ext uri="{FF2B5EF4-FFF2-40B4-BE49-F238E27FC236}">
                <a16:creationId xmlns:a16="http://schemas.microsoft.com/office/drawing/2014/main" id="{DC2D5E52-8FE1-E84B-94DB-5B35AB32F3B3}"/>
              </a:ext>
            </a:extLst>
          </p:cNvPr>
          <p:cNvSpPr>
            <a:spLocks noGrp="1"/>
          </p:cNvSpPr>
          <p:nvPr>
            <p:ph sz="half" idx="1"/>
          </p:nvPr>
        </p:nvSpPr>
        <p:spPr>
          <a:xfrm>
            <a:off x="685800" y="2081554"/>
            <a:ext cx="3641598" cy="4729436"/>
          </a:xfrm>
        </p:spPr>
        <p:txBody>
          <a:bodyPr/>
          <a:lstStyle/>
          <a:p>
            <a:r>
              <a:rPr lang="en-US" sz="2100" dirty="0"/>
              <a:t>DKA</a:t>
            </a:r>
          </a:p>
          <a:p>
            <a:pPr lvl="1"/>
            <a:r>
              <a:rPr lang="en-US" sz="1800" dirty="0"/>
              <a:t>Hyperglycemia: Blood glucose of &gt;200 mg/</a:t>
            </a:r>
            <a:r>
              <a:rPr lang="en-US" sz="1800" dirty="0" err="1"/>
              <a:t>dL</a:t>
            </a:r>
            <a:endParaRPr lang="en-US" sz="1800" dirty="0"/>
          </a:p>
          <a:p>
            <a:pPr lvl="1"/>
            <a:r>
              <a:rPr lang="en-US" sz="1800" dirty="0"/>
              <a:t>Metabolic acidosis: Venous pH &lt;7.3 or </a:t>
            </a:r>
            <a:r>
              <a:rPr lang="en-US" sz="1800" dirty="0" err="1"/>
              <a:t>bicarb</a:t>
            </a:r>
            <a:r>
              <a:rPr lang="en-US" sz="1800" dirty="0"/>
              <a:t> &lt;15 </a:t>
            </a:r>
            <a:r>
              <a:rPr lang="en-US" sz="1800" dirty="0" err="1"/>
              <a:t>mEq</a:t>
            </a:r>
            <a:r>
              <a:rPr lang="en-US" sz="1800" dirty="0"/>
              <a:t>/L (15 </a:t>
            </a:r>
            <a:r>
              <a:rPr lang="en-US" sz="1800" dirty="0" err="1"/>
              <a:t>mmol</a:t>
            </a:r>
            <a:r>
              <a:rPr lang="en-US" sz="1800" dirty="0"/>
              <a:t>/L)</a:t>
            </a:r>
          </a:p>
          <a:p>
            <a:pPr lvl="1"/>
            <a:r>
              <a:rPr lang="en-US" sz="1800" dirty="0"/>
              <a:t>Ketosis: Presence of ketones in blood (</a:t>
            </a:r>
            <a:r>
              <a:rPr lang="en-US" sz="1800" dirty="0" err="1"/>
              <a:t>ketonemia</a:t>
            </a:r>
            <a:r>
              <a:rPr lang="en-US" sz="1800" dirty="0"/>
              <a:t>) or urine (</a:t>
            </a:r>
            <a:r>
              <a:rPr lang="en-US" sz="1800" dirty="0" err="1"/>
              <a:t>ketonuria</a:t>
            </a:r>
            <a:r>
              <a:rPr lang="en-US" sz="1800" dirty="0"/>
              <a:t>)</a:t>
            </a:r>
          </a:p>
          <a:p>
            <a:pPr lvl="1"/>
            <a:endParaRPr lang="en-US" dirty="0"/>
          </a:p>
        </p:txBody>
      </p:sp>
      <p:sp>
        <p:nvSpPr>
          <p:cNvPr id="4" name="Content Placeholder 3">
            <a:extLst>
              <a:ext uri="{FF2B5EF4-FFF2-40B4-BE49-F238E27FC236}">
                <a16:creationId xmlns:a16="http://schemas.microsoft.com/office/drawing/2014/main" id="{03DBE9D1-764E-DC4E-B18E-E90378AB7323}"/>
              </a:ext>
            </a:extLst>
          </p:cNvPr>
          <p:cNvSpPr>
            <a:spLocks noGrp="1"/>
          </p:cNvSpPr>
          <p:nvPr>
            <p:ph sz="half" idx="2"/>
          </p:nvPr>
        </p:nvSpPr>
        <p:spPr>
          <a:xfrm>
            <a:off x="4811526" y="2059782"/>
            <a:ext cx="3646674" cy="4729436"/>
          </a:xfrm>
        </p:spPr>
        <p:txBody>
          <a:bodyPr/>
          <a:lstStyle/>
          <a:p>
            <a:r>
              <a:rPr lang="en-US" sz="2100" dirty="0"/>
              <a:t>HHS</a:t>
            </a:r>
          </a:p>
          <a:p>
            <a:pPr lvl="1"/>
            <a:r>
              <a:rPr lang="en-US" sz="1800" dirty="0"/>
              <a:t>Marked hyperglycemia: Blood glucose of &gt;600 mg/</a:t>
            </a:r>
            <a:r>
              <a:rPr lang="en-US" sz="1800" dirty="0" err="1"/>
              <a:t>dL</a:t>
            </a:r>
            <a:endParaRPr lang="en-US" sz="1800" dirty="0"/>
          </a:p>
          <a:p>
            <a:pPr lvl="1"/>
            <a:r>
              <a:rPr lang="en-US" sz="1800" dirty="0"/>
              <a:t>Metabolic acidosis less severe: Venous pH &gt;7.25 and arterial pH &gt;7.30</a:t>
            </a:r>
          </a:p>
          <a:p>
            <a:pPr lvl="1"/>
            <a:r>
              <a:rPr lang="en-US" sz="1800" dirty="0"/>
              <a:t>Small amounts of ketones in the urine; </a:t>
            </a:r>
            <a:r>
              <a:rPr lang="en-US" sz="1800" dirty="0" err="1"/>
              <a:t>ketonemia</a:t>
            </a:r>
            <a:r>
              <a:rPr lang="en-US" sz="1800" dirty="0"/>
              <a:t> is mild or absent.</a:t>
            </a:r>
          </a:p>
          <a:p>
            <a:pPr lvl="1"/>
            <a:r>
              <a:rPr lang="en-US" sz="1800" dirty="0"/>
              <a:t>Altered consciousness or seizure in approximately 50% of cases.</a:t>
            </a:r>
          </a:p>
          <a:p>
            <a:endParaRPr lang="en-US" dirty="0"/>
          </a:p>
        </p:txBody>
      </p:sp>
    </p:spTree>
    <p:extLst>
      <p:ext uri="{BB962C8B-B14F-4D97-AF65-F5344CB8AC3E}">
        <p14:creationId xmlns:p14="http://schemas.microsoft.com/office/powerpoint/2010/main" val="410136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320D-9F1E-4C4B-8786-93970C516519}"/>
              </a:ext>
            </a:extLst>
          </p:cNvPr>
          <p:cNvSpPr>
            <a:spLocks noGrp="1"/>
          </p:cNvSpPr>
          <p:nvPr>
            <p:ph type="title"/>
          </p:nvPr>
        </p:nvSpPr>
        <p:spPr/>
        <p:txBody>
          <a:bodyPr/>
          <a:lstStyle/>
          <a:p>
            <a:r>
              <a:rPr lang="en-US" dirty="0"/>
              <a:t>Hyperglycemia</a:t>
            </a:r>
          </a:p>
        </p:txBody>
      </p:sp>
      <p:sp>
        <p:nvSpPr>
          <p:cNvPr id="3" name="Content Placeholder 2">
            <a:extLst>
              <a:ext uri="{FF2B5EF4-FFF2-40B4-BE49-F238E27FC236}">
                <a16:creationId xmlns:a16="http://schemas.microsoft.com/office/drawing/2014/main" id="{DD576047-2462-48F1-A361-637BE2895457}"/>
              </a:ext>
            </a:extLst>
          </p:cNvPr>
          <p:cNvSpPr>
            <a:spLocks noGrp="1"/>
          </p:cNvSpPr>
          <p:nvPr>
            <p:ph sz="half" idx="1"/>
          </p:nvPr>
        </p:nvSpPr>
        <p:spPr>
          <a:xfrm>
            <a:off x="685800" y="1896492"/>
            <a:ext cx="3641598" cy="4729436"/>
          </a:xfrm>
        </p:spPr>
        <p:txBody>
          <a:bodyPr/>
          <a:lstStyle/>
          <a:p>
            <a:r>
              <a:rPr lang="en-US" sz="2100" dirty="0"/>
              <a:t>Management of DKA and HHS</a:t>
            </a:r>
          </a:p>
          <a:p>
            <a:pPr lvl="1"/>
            <a:r>
              <a:rPr lang="en-US" sz="1800" dirty="0"/>
              <a:t>DKA</a:t>
            </a:r>
          </a:p>
          <a:p>
            <a:pPr lvl="2"/>
            <a:r>
              <a:rPr lang="en-US" sz="1650" dirty="0"/>
              <a:t>Assess severity of dehydration.</a:t>
            </a:r>
          </a:p>
          <a:p>
            <a:pPr lvl="2"/>
            <a:r>
              <a:rPr lang="en-US" sz="1650" dirty="0"/>
              <a:t>Assess level of consciousness.</a:t>
            </a:r>
          </a:p>
          <a:p>
            <a:pPr lvl="2"/>
            <a:r>
              <a:rPr lang="en-US" sz="1650" dirty="0"/>
              <a:t>Provide fluid.</a:t>
            </a:r>
          </a:p>
          <a:p>
            <a:pPr lvl="3"/>
            <a:r>
              <a:rPr lang="en-US" dirty="0"/>
              <a:t>Slow correction of dehydration.</a:t>
            </a:r>
          </a:p>
          <a:p>
            <a:pPr lvl="2"/>
            <a:r>
              <a:rPr lang="en-US" sz="1650" dirty="0"/>
              <a:t>Evaluate ECG for abnormal T wave changes.</a:t>
            </a:r>
          </a:p>
          <a:p>
            <a:pPr lvl="1"/>
            <a:r>
              <a:rPr lang="en-US" sz="1800" dirty="0"/>
              <a:t>HHS</a:t>
            </a:r>
          </a:p>
          <a:p>
            <a:pPr lvl="2"/>
            <a:r>
              <a:rPr lang="en-US" sz="1650" dirty="0"/>
              <a:t>Administer a fluid bolus and reassess.</a:t>
            </a:r>
          </a:p>
          <a:p>
            <a:pPr lvl="2"/>
            <a:endParaRPr lang="en-US" dirty="0"/>
          </a:p>
        </p:txBody>
      </p:sp>
      <p:pic>
        <p:nvPicPr>
          <p:cNvPr id="7170" name="Picture 2" descr="An illustration shows red blood cells spilling out of a blood vessel."/>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759546" y="1924107"/>
            <a:ext cx="3646487" cy="2736729"/>
          </a:xfrm>
        </p:spPr>
      </p:pic>
      <p:sp>
        <p:nvSpPr>
          <p:cNvPr id="7" name="TextBox 6"/>
          <p:cNvSpPr txBox="1"/>
          <p:nvPr/>
        </p:nvSpPr>
        <p:spPr>
          <a:xfrm>
            <a:off x="5642708" y="4660836"/>
            <a:ext cx="1880161" cy="215444"/>
          </a:xfrm>
          <a:prstGeom prst="rect">
            <a:avLst/>
          </a:prstGeom>
          <a:noFill/>
        </p:spPr>
        <p:txBody>
          <a:bodyPr wrap="square" rtlCol="0">
            <a:spAutoFit/>
          </a:bodyPr>
          <a:lstStyle/>
          <a:p>
            <a:pPr algn="ctr"/>
            <a:r>
              <a:rPr lang="en-IN" sz="800" dirty="0">
                <a:solidFill>
                  <a:schemeClr val="bg1">
                    <a:lumMod val="50000"/>
                  </a:schemeClr>
                </a:solidFill>
                <a:latin typeface="Arial" pitchFamily="34" charset="0"/>
                <a:cs typeface="Arial" pitchFamily="34" charset="0"/>
              </a:rPr>
              <a:t>© Victor </a:t>
            </a:r>
            <a:r>
              <a:rPr lang="en-IN" sz="800" dirty="0" err="1">
                <a:solidFill>
                  <a:schemeClr val="bg1">
                    <a:lumMod val="50000"/>
                  </a:schemeClr>
                </a:solidFill>
                <a:latin typeface="Arial" pitchFamily="34" charset="0"/>
                <a:cs typeface="Arial" pitchFamily="34" charset="0"/>
              </a:rPr>
              <a:t>Josan</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262254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C4F6-201F-442A-8245-B562D9637FE2}"/>
              </a:ext>
            </a:extLst>
          </p:cNvPr>
          <p:cNvSpPr>
            <a:spLocks noGrp="1"/>
          </p:cNvSpPr>
          <p:nvPr>
            <p:ph type="title"/>
          </p:nvPr>
        </p:nvSpPr>
        <p:spPr/>
        <p:txBody>
          <a:bodyPr/>
          <a:lstStyle/>
          <a:p>
            <a:r>
              <a:rPr lang="en-US"/>
              <a:t>Fever</a:t>
            </a:r>
            <a:endParaRPr lang="en-US" dirty="0"/>
          </a:p>
        </p:txBody>
      </p:sp>
      <p:sp>
        <p:nvSpPr>
          <p:cNvPr id="3" name="Content Placeholder 2">
            <a:extLst>
              <a:ext uri="{FF2B5EF4-FFF2-40B4-BE49-F238E27FC236}">
                <a16:creationId xmlns:a16="http://schemas.microsoft.com/office/drawing/2014/main" id="{C169DA31-A166-498E-9378-93104B20224C}"/>
              </a:ext>
            </a:extLst>
          </p:cNvPr>
          <p:cNvSpPr>
            <a:spLocks noGrp="1"/>
          </p:cNvSpPr>
          <p:nvPr>
            <p:ph sz="half" idx="1"/>
          </p:nvPr>
        </p:nvSpPr>
        <p:spPr>
          <a:xfrm>
            <a:off x="685800" y="1874720"/>
            <a:ext cx="3641598" cy="4729436"/>
          </a:xfrm>
        </p:spPr>
        <p:txBody>
          <a:bodyPr/>
          <a:lstStyle/>
          <a:p>
            <a:r>
              <a:rPr lang="en-US" sz="2100" dirty="0"/>
              <a:t>Temperature &gt;100.4°F (38°C)</a:t>
            </a:r>
          </a:p>
          <a:p>
            <a:r>
              <a:rPr lang="en-US" sz="2100" dirty="0"/>
              <a:t>Benefits</a:t>
            </a:r>
          </a:p>
          <a:p>
            <a:r>
              <a:rPr lang="en-US" sz="2100" dirty="0"/>
              <a:t>Myths</a:t>
            </a:r>
          </a:p>
          <a:p>
            <a:r>
              <a:rPr lang="en-US" sz="2100" dirty="0"/>
              <a:t>Management</a:t>
            </a:r>
          </a:p>
          <a:p>
            <a:endParaRPr lang="en-US" dirty="0"/>
          </a:p>
          <a:p>
            <a:endParaRPr lang="en-US" dirty="0"/>
          </a:p>
        </p:txBody>
      </p:sp>
      <p:pic>
        <p:nvPicPr>
          <p:cNvPr id="8194" name="Picture 2" descr="A photo shows a medical professional holding a digital thermometer in one hand and placing the other hand on an infant’s forehead."/>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403598" y="2511999"/>
            <a:ext cx="4054602" cy="2701871"/>
          </a:xfrm>
        </p:spPr>
      </p:pic>
      <p:sp>
        <p:nvSpPr>
          <p:cNvPr id="7" name="TextBox 6"/>
          <p:cNvSpPr txBox="1"/>
          <p:nvPr/>
        </p:nvSpPr>
        <p:spPr>
          <a:xfrm>
            <a:off x="5623626" y="5213870"/>
            <a:ext cx="1614545"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Johner</a:t>
            </a:r>
            <a:r>
              <a:rPr lang="en-IN" sz="800" dirty="0">
                <a:solidFill>
                  <a:schemeClr val="bg1">
                    <a:lumMod val="50000"/>
                  </a:schemeClr>
                </a:solidFill>
                <a:latin typeface="Arial" pitchFamily="34" charset="0"/>
                <a:cs typeface="Arial" pitchFamily="34" charset="0"/>
              </a:rPr>
              <a:t> Images/Getty Images</a:t>
            </a:r>
          </a:p>
        </p:txBody>
      </p:sp>
    </p:spTree>
    <p:extLst>
      <p:ext uri="{BB962C8B-B14F-4D97-AF65-F5344CB8AC3E}">
        <p14:creationId xmlns:p14="http://schemas.microsoft.com/office/powerpoint/2010/main" val="259219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C4F6-201F-442A-8245-B562D9637FE2}"/>
              </a:ext>
            </a:extLst>
          </p:cNvPr>
          <p:cNvSpPr>
            <a:spLocks noGrp="1"/>
          </p:cNvSpPr>
          <p:nvPr>
            <p:ph type="title"/>
          </p:nvPr>
        </p:nvSpPr>
        <p:spPr/>
        <p:txBody>
          <a:bodyPr/>
          <a:lstStyle/>
          <a:p>
            <a:r>
              <a:rPr lang="en-US" dirty="0"/>
              <a:t>Seizures </a:t>
            </a:r>
            <a:r>
              <a:rPr lang="en-US" sz="2000" dirty="0"/>
              <a:t>(1 of 3)</a:t>
            </a:r>
          </a:p>
        </p:txBody>
      </p:sp>
      <p:sp>
        <p:nvSpPr>
          <p:cNvPr id="5" name="Content Placeholder 4">
            <a:extLst>
              <a:ext uri="{FF2B5EF4-FFF2-40B4-BE49-F238E27FC236}">
                <a16:creationId xmlns:a16="http://schemas.microsoft.com/office/drawing/2014/main" id="{6CCDC04C-2ECF-42EB-BBB3-95B5282DF072}"/>
              </a:ext>
            </a:extLst>
          </p:cNvPr>
          <p:cNvSpPr>
            <a:spLocks noGrp="1"/>
          </p:cNvSpPr>
          <p:nvPr>
            <p:ph idx="1"/>
          </p:nvPr>
        </p:nvSpPr>
        <p:spPr>
          <a:xfrm>
            <a:off x="694373" y="1752135"/>
            <a:ext cx="7715250" cy="4699047"/>
          </a:xfrm>
        </p:spPr>
        <p:txBody>
          <a:bodyPr/>
          <a:lstStyle/>
          <a:p>
            <a:r>
              <a:rPr lang="en-US" dirty="0">
                <a:latin typeface="Minion Pro" panose="02040503050306020203" pitchFamily="18" charset="0"/>
              </a:rPr>
              <a:t>Focal (partial) seizures</a:t>
            </a:r>
            <a:r>
              <a:rPr lang="en-US" dirty="0"/>
              <a:t> </a:t>
            </a:r>
          </a:p>
          <a:p>
            <a:endParaRPr lang="en-US" dirty="0"/>
          </a:p>
        </p:txBody>
      </p:sp>
      <p:sp>
        <p:nvSpPr>
          <p:cNvPr id="7" name="TextBox 6">
            <a:extLst>
              <a:ext uri="{FF2B5EF4-FFF2-40B4-BE49-F238E27FC236}">
                <a16:creationId xmlns:a16="http://schemas.microsoft.com/office/drawing/2014/main" id="{00363A38-26CE-4B22-BE2F-408018EDB1FD}"/>
              </a:ext>
            </a:extLst>
          </p:cNvPr>
          <p:cNvSpPr txBox="1"/>
          <p:nvPr/>
        </p:nvSpPr>
        <p:spPr>
          <a:xfrm>
            <a:off x="4648200" y="1752600"/>
            <a:ext cx="3429000" cy="415498"/>
          </a:xfrm>
          <a:prstGeom prst="rect">
            <a:avLst/>
          </a:prstGeom>
          <a:noFill/>
        </p:spPr>
        <p:txBody>
          <a:bodyPr wrap="square" rtlCol="0">
            <a:spAutoFit/>
          </a:bodyPr>
          <a:lstStyle/>
          <a:p>
            <a:pPr marL="292100" indent="-292100">
              <a:buFont typeface="Arial" panose="020B0604020202020204" pitchFamily="34" charset="0"/>
              <a:buChar char="•"/>
            </a:pPr>
            <a:r>
              <a:rPr lang="en-US" sz="2100" dirty="0">
                <a:solidFill>
                  <a:schemeClr val="bg1">
                    <a:lumMod val="50000"/>
                  </a:schemeClr>
                </a:solidFill>
                <a:latin typeface="Minion Pro" panose="02040503050306020203" pitchFamily="18" charset="0"/>
                <a:cs typeface="Arial" panose="020B0604020202020204" pitchFamily="34" charset="0"/>
              </a:rPr>
              <a:t>Generalized seizures</a:t>
            </a:r>
          </a:p>
        </p:txBody>
      </p:sp>
      <p:pic>
        <p:nvPicPr>
          <p:cNvPr id="9218" name="Picture 2" descr="The brain consists of the frontal lobe on the anterior side, parietal lobe posterior to the frontal lobe, occipital lobe on the posterior side, and temporal lobe on the inferior side. The primary motor cortex or precentral gyrus is on the posterior side of the frontal lobe and the primary sensory cortex or postcentral gyrus is posterior to the precentral gyrus. The gyri are separated by the central sulcus. The organs associated with the precentral gyrus, from the dorsal surface to the ventral surface, depicted in the first homunculus are as follows: Toes, ankle, knee, hip, trunk, shoulder, upper arm, elbow, arm, wrist, hand, little finger, ring finger, middle finger, index finger, thumb, neck, eyelid and eyeball, face, lips and jaw, tongue, and swallowing. The organs associated with the postcentral gyrus, from the dorsal surface to the ventral surface, depicted in the second homunculus are as follows: Genitals, toes, foot, leg, hip, trunk, neck, head, shoulder, arm, elbow, forearm, wrist, hand, little finger, ring finger, middle finger, index finger, thumb, eye, nose, face, lips, teeth, gums, and jaw, tongue, pharynx, and intraabdominal. In both the homunculi, the face and the hand are large." title="An illustration shows the structure of the brain, and an accompanying illustration of two homunculi, which shows the parts associated with different regions of the primary motor cortex and primary sensory cortex."/>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2072" y="2454322"/>
            <a:ext cx="3940628" cy="3291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4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EFE1C-F5FB-49DE-84B2-F5BE11FF048D}"/>
              </a:ext>
            </a:extLst>
          </p:cNvPr>
          <p:cNvSpPr>
            <a:spLocks noGrp="1"/>
          </p:cNvSpPr>
          <p:nvPr>
            <p:ph type="title"/>
          </p:nvPr>
        </p:nvSpPr>
        <p:spPr/>
        <p:txBody>
          <a:bodyPr/>
          <a:lstStyle/>
          <a:p>
            <a:r>
              <a:rPr lang="en-US" dirty="0"/>
              <a:t>Seizures </a:t>
            </a:r>
            <a:r>
              <a:rPr lang="en-US" sz="2000" dirty="0"/>
              <a:t>(2 of 3)</a:t>
            </a:r>
          </a:p>
        </p:txBody>
      </p:sp>
      <p:sp>
        <p:nvSpPr>
          <p:cNvPr id="3" name="Content Placeholder 2">
            <a:extLst>
              <a:ext uri="{FF2B5EF4-FFF2-40B4-BE49-F238E27FC236}">
                <a16:creationId xmlns:a16="http://schemas.microsoft.com/office/drawing/2014/main" id="{82367813-58FF-4703-8413-A97AFCE8796D}"/>
              </a:ext>
            </a:extLst>
          </p:cNvPr>
          <p:cNvSpPr>
            <a:spLocks noGrp="1"/>
          </p:cNvSpPr>
          <p:nvPr>
            <p:ph sz="half" idx="1"/>
          </p:nvPr>
        </p:nvSpPr>
        <p:spPr>
          <a:xfrm>
            <a:off x="685800" y="1842062"/>
            <a:ext cx="3641598" cy="4729436"/>
          </a:xfrm>
        </p:spPr>
        <p:txBody>
          <a:bodyPr/>
          <a:lstStyle/>
          <a:p>
            <a:pPr lvl="0"/>
            <a:r>
              <a:rPr lang="en-US" sz="2100" dirty="0"/>
              <a:t>Febrile seizures </a:t>
            </a:r>
          </a:p>
          <a:p>
            <a:r>
              <a:rPr lang="en-US" sz="2100" dirty="0"/>
              <a:t>Status </a:t>
            </a:r>
            <a:r>
              <a:rPr lang="en-US" sz="2100" dirty="0" err="1"/>
              <a:t>epilepticus</a:t>
            </a:r>
            <a:endParaRPr lang="en-US" sz="2100" dirty="0"/>
          </a:p>
        </p:txBody>
      </p:sp>
      <p:pic>
        <p:nvPicPr>
          <p:cNvPr id="10242" name="Picture 2" descr="An image shows a brain superimposed with four highly fluctuating waves."/>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066051" y="2742730"/>
            <a:ext cx="4392149" cy="2928099"/>
          </a:xfrm>
        </p:spPr>
      </p:pic>
      <p:sp>
        <p:nvSpPr>
          <p:cNvPr id="8" name="TextBox 7"/>
          <p:cNvSpPr txBox="1"/>
          <p:nvPr/>
        </p:nvSpPr>
        <p:spPr>
          <a:xfrm>
            <a:off x="5502943" y="5670829"/>
            <a:ext cx="1518364"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Kateryna</a:t>
            </a: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Kon</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286744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Seizures </a:t>
            </a:r>
            <a:r>
              <a:rPr lang="en-US" sz="2000" dirty="0"/>
              <a:t>(3 of 3)</a:t>
            </a:r>
          </a:p>
        </p:txBody>
      </p:sp>
      <p:graphicFrame>
        <p:nvGraphicFramePr>
          <p:cNvPr id="5" name="Table 4" descr="The table shows five columns: Medication, dose, route, pros, and cons. Under first-line medications, the row entries are as follows. Row 1. Midazolam; 0.1 milligram per kilogram; I V, I M, I O, I N; rapid onset; medium duration of action, 30 minutes. Row 2. Diazepam; I V, I O; rapid onset, inexpensive, no Refrigeration; sedating, respiratory depression, short duration of action for seizure control, 15 minutes. Row 3. Diazepam; 0.5 milligram per kilogram; P R; rapid onset, no I V required; sedating, respiratory depression. Row 4. Lorazepam; 0.05 to 0.1 milligram per kilogram; I V, I O; rapid onset, long duration of action, 24 hours; must be stored away from heat and extreme temperatures. Under second-line medications, the row entries are as follows. Row 5. Valproic acid; 40 milligrams per kilogram; I V, I O; rapid onset, lower risk of respiratory depression; hepatoxicity. Row 6. Fosphenytoin; 20 milligrams per kilogram, phenytoin equivalents or P E; I V, I O; inexpensive, long duration of action, 12 to 28 hours; hypotension and respiratory depression. Row 7. Keppra; 60 milligrams per kilogram; I V, I O; rapid onset; somnolence, dizziness, and hostility. " title="A table is titled Seizures, 3 of 3."/>
          <p:cNvGraphicFramePr>
            <a:graphicFrameLocks noGrp="1"/>
          </p:cNvGraphicFramePr>
          <p:nvPr>
            <p:extLst>
              <p:ext uri="{D42A27DB-BD31-4B8C-83A1-F6EECF244321}">
                <p14:modId xmlns:p14="http://schemas.microsoft.com/office/powerpoint/2010/main" val="630629237"/>
              </p:ext>
            </p:extLst>
          </p:nvPr>
        </p:nvGraphicFramePr>
        <p:xfrm>
          <a:off x="1197428" y="1904998"/>
          <a:ext cx="6836228" cy="4477042"/>
        </p:xfrm>
        <a:graphic>
          <a:graphicData uri="http://schemas.openxmlformats.org/drawingml/2006/table">
            <a:tbl>
              <a:tblPr firstRow="1" bandRow="1">
                <a:tableStyleId>{5C22544A-7EE6-4342-B048-85BDC9FD1C3A}</a:tableStyleId>
              </a:tblPr>
              <a:tblGrid>
                <a:gridCol w="821480">
                  <a:extLst>
                    <a:ext uri="{9D8B030D-6E8A-4147-A177-3AD203B41FA5}">
                      <a16:colId xmlns:a16="http://schemas.microsoft.com/office/drawing/2014/main" val="20000"/>
                    </a:ext>
                  </a:extLst>
                </a:gridCol>
                <a:gridCol w="972558">
                  <a:extLst>
                    <a:ext uri="{9D8B030D-6E8A-4147-A177-3AD203B41FA5}">
                      <a16:colId xmlns:a16="http://schemas.microsoft.com/office/drawing/2014/main" val="20001"/>
                    </a:ext>
                  </a:extLst>
                </a:gridCol>
                <a:gridCol w="1680730">
                  <a:extLst>
                    <a:ext uri="{9D8B030D-6E8A-4147-A177-3AD203B41FA5}">
                      <a16:colId xmlns:a16="http://schemas.microsoft.com/office/drawing/2014/main" val="20002"/>
                    </a:ext>
                  </a:extLst>
                </a:gridCol>
                <a:gridCol w="1680730">
                  <a:extLst>
                    <a:ext uri="{9D8B030D-6E8A-4147-A177-3AD203B41FA5}">
                      <a16:colId xmlns:a16="http://schemas.microsoft.com/office/drawing/2014/main" val="20003"/>
                    </a:ext>
                  </a:extLst>
                </a:gridCol>
                <a:gridCol w="1680730">
                  <a:extLst>
                    <a:ext uri="{9D8B030D-6E8A-4147-A177-3AD203B41FA5}">
                      <a16:colId xmlns:a16="http://schemas.microsoft.com/office/drawing/2014/main" val="20004"/>
                    </a:ext>
                  </a:extLst>
                </a:gridCol>
              </a:tblGrid>
              <a:tr h="283510">
                <a:tc gridSpan="5">
                  <a:txBody>
                    <a:bodyPr/>
                    <a:lstStyle/>
                    <a:p>
                      <a:pPr marL="0" marR="0" algn="ctr" defTabSz="685800" rtl="0" eaLnBrk="1" latinLnBrk="0" hangingPunct="1">
                        <a:lnSpc>
                          <a:spcPct val="106000"/>
                        </a:lnSpc>
                        <a:spcBef>
                          <a:spcPts val="0"/>
                        </a:spcBef>
                        <a:spcAft>
                          <a:spcPts val="0"/>
                        </a:spcAft>
                      </a:pPr>
                      <a:r>
                        <a:rPr lang="en-US" sz="1200" b="0" kern="1200" dirty="0">
                          <a:solidFill>
                            <a:srgbClr val="FFFFFF"/>
                          </a:solidFill>
                          <a:effectLst/>
                          <a:latin typeface="Minion Pro"/>
                          <a:ea typeface="+mn-ea"/>
                          <a:cs typeface="+mn-cs"/>
                        </a:rPr>
                        <a:t>First-Line Medications </a:t>
                      </a:r>
                    </a:p>
                  </a:txBody>
                  <a:tcPr marL="43874" marR="43874" marT="29249" marB="29249">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21980">
                <a:tc>
                  <a:txBody>
                    <a:bodyPr/>
                    <a:lstStyle/>
                    <a:p>
                      <a:pPr marL="0" marR="0" algn="ctr" defTabSz="685800" rtl="0" eaLnBrk="1" latinLnBrk="0" hangingPunct="1">
                        <a:lnSpc>
                          <a:spcPct val="106000"/>
                        </a:lnSpc>
                        <a:spcBef>
                          <a:spcPts val="0"/>
                        </a:spcBef>
                        <a:spcAft>
                          <a:spcPts val="0"/>
                        </a:spcAft>
                      </a:pPr>
                      <a:r>
                        <a:rPr lang="en-US" sz="1000" kern="1200" dirty="0">
                          <a:solidFill>
                            <a:srgbClr val="FFFFFF"/>
                          </a:solidFill>
                          <a:effectLst/>
                          <a:latin typeface="Minion Pro"/>
                          <a:ea typeface="+mn-ea"/>
                          <a:cs typeface="+mn-cs"/>
                        </a:rPr>
                        <a:t>Medication</a:t>
                      </a:r>
                    </a:p>
                  </a:txBody>
                  <a:tcPr marL="43874" marR="43874" marT="29249" marB="29249">
                    <a:solidFill>
                      <a:schemeClr val="bg2"/>
                    </a:solidFill>
                  </a:tcPr>
                </a:tc>
                <a:tc>
                  <a:txBody>
                    <a:bodyPr/>
                    <a:lstStyle/>
                    <a:p>
                      <a:pPr marL="0" marR="0" algn="ctr" defTabSz="685800" rtl="0" eaLnBrk="1" latinLnBrk="0" hangingPunct="1">
                        <a:lnSpc>
                          <a:spcPct val="106000"/>
                        </a:lnSpc>
                        <a:spcBef>
                          <a:spcPts val="0"/>
                        </a:spcBef>
                        <a:spcAft>
                          <a:spcPts val="0"/>
                        </a:spcAft>
                      </a:pPr>
                      <a:r>
                        <a:rPr lang="en-US" sz="1000" kern="1200">
                          <a:solidFill>
                            <a:srgbClr val="FFFFFF"/>
                          </a:solidFill>
                          <a:effectLst/>
                          <a:latin typeface="Minion Pro"/>
                          <a:ea typeface="+mn-ea"/>
                          <a:cs typeface="+mn-cs"/>
                        </a:rPr>
                        <a:t>Dose</a:t>
                      </a:r>
                    </a:p>
                  </a:txBody>
                  <a:tcPr marL="43874" marR="43874" marT="29249" marB="29249">
                    <a:solidFill>
                      <a:schemeClr val="bg2"/>
                    </a:solid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FFFFFF"/>
                          </a:solidFill>
                          <a:effectLst/>
                          <a:latin typeface="Minion Pro"/>
                          <a:ea typeface="+mn-ea"/>
                          <a:cs typeface="+mn-cs"/>
                        </a:rPr>
                        <a:t>Route</a:t>
                      </a:r>
                    </a:p>
                  </a:txBody>
                  <a:tcPr marL="43874" marR="43874" marT="29249" marB="29249">
                    <a:solidFill>
                      <a:schemeClr val="bg2"/>
                    </a:solid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FFFFFF"/>
                          </a:solidFill>
                          <a:effectLst/>
                          <a:latin typeface="Minion Pro"/>
                          <a:ea typeface="+mn-ea"/>
                          <a:cs typeface="+mn-cs"/>
                        </a:rPr>
                        <a:t>Pros</a:t>
                      </a:r>
                    </a:p>
                  </a:txBody>
                  <a:tcPr marL="43874" marR="43874" marT="29249" marB="29249">
                    <a:solidFill>
                      <a:schemeClr val="bg2"/>
                    </a:solid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FFFFFF"/>
                          </a:solidFill>
                          <a:effectLst/>
                          <a:latin typeface="Minion Pro"/>
                          <a:ea typeface="+mn-ea"/>
                          <a:cs typeface="+mn-cs"/>
                        </a:rPr>
                        <a:t>Cons</a:t>
                      </a:r>
                    </a:p>
                  </a:txBody>
                  <a:tcPr marL="43874" marR="43874" marT="29249" marB="29249">
                    <a:solidFill>
                      <a:schemeClr val="bg2"/>
                    </a:solidFill>
                  </a:tcPr>
                </a:tc>
                <a:extLst>
                  <a:ext uri="{0D108BD9-81ED-4DB2-BD59-A6C34878D82A}">
                    <a16:rowId xmlns:a16="http://schemas.microsoft.com/office/drawing/2014/main" val="10001"/>
                  </a:ext>
                </a:extLst>
              </a:tr>
              <a:tr h="384946">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Midazolam</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0.1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IV, IM, IO, IN</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Medium duration of action (30 minutes)</a:t>
                      </a:r>
                    </a:p>
                  </a:txBody>
                  <a:tcPr marL="43874" marR="43874" marT="29249" marB="29249">
                    <a:noFill/>
                  </a:tcPr>
                </a:tc>
                <a:extLst>
                  <a:ext uri="{0D108BD9-81ED-4DB2-BD59-A6C34878D82A}">
                    <a16:rowId xmlns:a16="http://schemas.microsoft.com/office/drawing/2014/main" val="10002"/>
                  </a:ext>
                </a:extLst>
              </a:tr>
              <a:tr h="711905">
                <a:tc rowSpan="2">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Diazepam</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0.1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IV, IO</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Inexpensive</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No Refrigeration</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Sedating</a:t>
                      </a:r>
                    </a:p>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Respiratory depression</a:t>
                      </a:r>
                    </a:p>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Short duration of action for seizure control (15 min)</a:t>
                      </a:r>
                    </a:p>
                  </a:txBody>
                  <a:tcPr marL="43874" marR="43874" marT="29249" marB="29249">
                    <a:noFill/>
                  </a:tcPr>
                </a:tc>
                <a:extLst>
                  <a:ext uri="{0D108BD9-81ED-4DB2-BD59-A6C34878D82A}">
                    <a16:rowId xmlns:a16="http://schemas.microsoft.com/office/drawing/2014/main" val="10003"/>
                  </a:ext>
                </a:extLst>
              </a:tr>
              <a:tr h="388514">
                <a:tc vMerge="1">
                  <a:txBody>
                    <a:bodyPr/>
                    <a:lstStyle/>
                    <a:p>
                      <a:endParaRPr lang="en-US"/>
                    </a:p>
                  </a:txBody>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0.5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PR</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No IV required</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Sedating</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Respiratory depression</a:t>
                      </a:r>
                    </a:p>
                  </a:txBody>
                  <a:tcPr marL="43874" marR="43874" marT="29249" marB="29249">
                    <a:noFill/>
                  </a:tcPr>
                </a:tc>
                <a:extLst>
                  <a:ext uri="{0D108BD9-81ED-4DB2-BD59-A6C34878D82A}">
                    <a16:rowId xmlns:a16="http://schemas.microsoft.com/office/drawing/2014/main" val="10004"/>
                  </a:ext>
                </a:extLst>
              </a:tr>
              <a:tr h="547913">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Lorazepam</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0.05-0.1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IV, IO</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Long duration of action (24 hours)</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Must be stored away from heat and extreme temperatures</a:t>
                      </a:r>
                    </a:p>
                  </a:txBody>
                  <a:tcPr marL="43874" marR="43874" marT="29249" marB="29249">
                    <a:noFill/>
                  </a:tcPr>
                </a:tc>
                <a:extLst>
                  <a:ext uri="{0D108BD9-81ED-4DB2-BD59-A6C34878D82A}">
                    <a16:rowId xmlns:a16="http://schemas.microsoft.com/office/drawing/2014/main" val="10005"/>
                  </a:ext>
                </a:extLst>
              </a:tr>
              <a:tr h="293510">
                <a:tc gridSpan="5">
                  <a:txBody>
                    <a:bodyPr/>
                    <a:lstStyle/>
                    <a:p>
                      <a:pPr marL="0" marR="0" algn="ctr" defTabSz="685800" rtl="0" eaLnBrk="1" latinLnBrk="0" hangingPunct="1">
                        <a:lnSpc>
                          <a:spcPct val="106000"/>
                        </a:lnSpc>
                        <a:spcBef>
                          <a:spcPts val="0"/>
                        </a:spcBef>
                        <a:spcAft>
                          <a:spcPts val="0"/>
                        </a:spcAft>
                      </a:pPr>
                      <a:r>
                        <a:rPr lang="en-US" sz="1000" kern="1200" dirty="0">
                          <a:solidFill>
                            <a:srgbClr val="FFFFFF"/>
                          </a:solidFill>
                          <a:effectLst/>
                          <a:latin typeface="Minion Pro"/>
                          <a:ea typeface="+mn-ea"/>
                          <a:cs typeface="+mn-cs"/>
                        </a:rPr>
                        <a:t>Second-Line Medications</a:t>
                      </a:r>
                    </a:p>
                  </a:txBody>
                  <a:tcPr marL="43874" marR="43874" marT="29249" marB="29249">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547913">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Valproic Acid</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40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IV, IO</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Lower risk of respiratory depression</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Hepatoxicity</a:t>
                      </a:r>
                    </a:p>
                  </a:txBody>
                  <a:tcPr marL="43874" marR="43874" marT="29249" marB="29249">
                    <a:noFill/>
                  </a:tcPr>
                </a:tc>
                <a:extLst>
                  <a:ext uri="{0D108BD9-81ED-4DB2-BD59-A6C34878D82A}">
                    <a16:rowId xmlns:a16="http://schemas.microsoft.com/office/drawing/2014/main" val="10007"/>
                  </a:ext>
                </a:extLst>
              </a:tr>
              <a:tr h="711905">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Fosphenytoin</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20 mg/kg (phenytoin equivalents or PE)</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IV, IO</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Inexpensive</a:t>
                      </a:r>
                    </a:p>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Long duration of action (12-28 hours)</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Hypotension and respiratory depression</a:t>
                      </a:r>
                    </a:p>
                  </a:txBody>
                  <a:tcPr marL="43874" marR="43874" marT="29249" marB="29249">
                    <a:noFill/>
                  </a:tcPr>
                </a:tc>
                <a:extLst>
                  <a:ext uri="{0D108BD9-81ED-4DB2-BD59-A6C34878D82A}">
                    <a16:rowId xmlns:a16="http://schemas.microsoft.com/office/drawing/2014/main" val="10008"/>
                  </a:ext>
                </a:extLst>
              </a:tr>
              <a:tr h="384946">
                <a:tc>
                  <a:txBody>
                    <a:bodyPr/>
                    <a:lstStyle/>
                    <a:p>
                      <a:pPr marL="0" marR="0" algn="ctr" defTabSz="685800" rtl="0" eaLnBrk="1" latinLnBrk="0" hangingPunct="1">
                        <a:lnSpc>
                          <a:spcPct val="106000"/>
                        </a:lnSpc>
                        <a:spcBef>
                          <a:spcPts val="0"/>
                        </a:spcBef>
                        <a:spcAft>
                          <a:spcPts val="0"/>
                        </a:spcAft>
                      </a:pPr>
                      <a:r>
                        <a:rPr lang="en-US" sz="1000" kern="1200" dirty="0" err="1">
                          <a:solidFill>
                            <a:srgbClr val="000000"/>
                          </a:solidFill>
                          <a:effectLst/>
                          <a:latin typeface="Minion Pro"/>
                          <a:ea typeface="+mn-ea"/>
                          <a:cs typeface="+mn-cs"/>
                        </a:rPr>
                        <a:t>Keppra</a:t>
                      </a:r>
                      <a:endParaRPr lang="en-US" sz="1000" kern="1200" dirty="0">
                        <a:solidFill>
                          <a:srgbClr val="000000"/>
                        </a:solidFill>
                        <a:effectLst/>
                        <a:latin typeface="Minion Pro"/>
                        <a:ea typeface="+mn-ea"/>
                        <a:cs typeface="+mn-cs"/>
                      </a:endParaRP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60 mg/kg</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IV, IO</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a:solidFill>
                            <a:srgbClr val="000000"/>
                          </a:solidFill>
                          <a:effectLst/>
                          <a:latin typeface="Minion Pro"/>
                          <a:ea typeface="+mn-ea"/>
                          <a:cs typeface="+mn-cs"/>
                        </a:rPr>
                        <a:t>Rapid Onset</a:t>
                      </a:r>
                    </a:p>
                  </a:txBody>
                  <a:tcPr marL="43874" marR="43874" marT="29249" marB="29249">
                    <a:noFill/>
                  </a:tcPr>
                </a:tc>
                <a:tc>
                  <a:txBody>
                    <a:bodyPr/>
                    <a:lstStyle/>
                    <a:p>
                      <a:pPr marL="0" marR="0" algn="ctr" defTabSz="685800" rtl="0" eaLnBrk="1" latinLnBrk="0" hangingPunct="1">
                        <a:lnSpc>
                          <a:spcPct val="106000"/>
                        </a:lnSpc>
                        <a:spcBef>
                          <a:spcPts val="0"/>
                        </a:spcBef>
                        <a:spcAft>
                          <a:spcPts val="0"/>
                        </a:spcAft>
                      </a:pPr>
                      <a:r>
                        <a:rPr lang="en-US" sz="1000" kern="1200" dirty="0">
                          <a:solidFill>
                            <a:srgbClr val="000000"/>
                          </a:solidFill>
                          <a:effectLst/>
                          <a:latin typeface="Minion Pro"/>
                          <a:ea typeface="+mn-ea"/>
                          <a:cs typeface="+mn-cs"/>
                        </a:rPr>
                        <a:t>Somnolence, dizziness, and hostility</a:t>
                      </a:r>
                    </a:p>
                  </a:txBody>
                  <a:tcPr marL="43874" marR="43874" marT="29249" marB="29249">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0799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1</a:t>
            </a:r>
            <a:endParaRPr lang="en-US" dirty="0"/>
          </a:p>
        </p:txBody>
      </p:sp>
      <p:sp>
        <p:nvSpPr>
          <p:cNvPr id="3" name="Content Placeholder 2"/>
          <p:cNvSpPr>
            <a:spLocks noGrp="1"/>
          </p:cNvSpPr>
          <p:nvPr>
            <p:ph sz="half" idx="1"/>
          </p:nvPr>
        </p:nvSpPr>
        <p:spPr>
          <a:xfrm>
            <a:off x="685800" y="1776746"/>
            <a:ext cx="3641598" cy="4729436"/>
          </a:xfrm>
        </p:spPr>
        <p:txBody>
          <a:bodyPr/>
          <a:lstStyle/>
          <a:p>
            <a:r>
              <a:rPr lang="en-US" dirty="0"/>
              <a:t>Dispatch</a:t>
            </a:r>
          </a:p>
          <a:p>
            <a:pPr lvl="1"/>
            <a:r>
              <a:rPr lang="en-US" dirty="0"/>
              <a:t>You and your partner respond to a residence for a 2-year-old male with a fever and altered mental status. It is a summer afternoon with an outside temperature of 90°F (32.2°C).</a:t>
            </a:r>
          </a:p>
        </p:txBody>
      </p:sp>
      <p:pic>
        <p:nvPicPr>
          <p:cNvPr id="11266" name="Picture 2" descr="A photo of an ambulanc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327398" y="3080262"/>
            <a:ext cx="4363119" cy="2122404"/>
          </a:xfrm>
        </p:spPr>
      </p:pic>
      <p:sp>
        <p:nvSpPr>
          <p:cNvPr id="6" name="TextBox 5"/>
          <p:cNvSpPr txBox="1"/>
          <p:nvPr/>
        </p:nvSpPr>
        <p:spPr>
          <a:xfrm>
            <a:off x="5800269" y="5202666"/>
            <a:ext cx="1417376"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Rob Wilson/</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32661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Initial Observations</a:t>
            </a:r>
          </a:p>
        </p:txBody>
      </p:sp>
      <p:pic>
        <p:nvPicPr>
          <p:cNvPr id="12290" name="Picture 2" descr="A photo shows a child sleeping on a bed with a blanket on."/>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48530" y="2077801"/>
            <a:ext cx="4294417" cy="286294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674652" y="4940745"/>
            <a:ext cx="1842171"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Tomsickova</a:t>
            </a:r>
            <a:r>
              <a:rPr lang="en-IN" sz="800" dirty="0">
                <a:solidFill>
                  <a:schemeClr val="bg1">
                    <a:lumMod val="50000"/>
                  </a:schemeClr>
                </a:solidFill>
                <a:latin typeface="Arial" pitchFamily="34" charset="0"/>
                <a:cs typeface="Arial" pitchFamily="34" charset="0"/>
              </a:rPr>
              <a:t> Tatyana/</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
        <p:nvSpPr>
          <p:cNvPr id="22" name="Rectangle 21"/>
          <p:cNvSpPr/>
          <p:nvPr/>
        </p:nvSpPr>
        <p:spPr>
          <a:xfrm rot="10800000" flipV="1">
            <a:off x="5135316" y="5278002"/>
            <a:ext cx="3536897" cy="468332"/>
          </a:xfrm>
          <a:prstGeom prst="rect">
            <a:avLst/>
          </a:prstGeom>
        </p:spPr>
        <p:txBody>
          <a:bodyPr wrap="square">
            <a:spAutoFit/>
          </a:bodyPr>
          <a:lstStyle/>
          <a:p>
            <a:pPr algn="ctr"/>
            <a:r>
              <a:rPr lang="en-US" sz="800" dirty="0">
                <a:solidFill>
                  <a:schemeClr val="bg1">
                    <a:lumMod val="50000"/>
                  </a:schemeClr>
                </a:solidFill>
                <a:latin typeface="Arial" pitchFamily="34" charset="0"/>
                <a:cs typeface="Arial" pitchFamily="34" charset="0"/>
              </a:rPr>
              <a:t>Used with permission of the American Academy of Pediatrics, Pediatric Education for </a:t>
            </a:r>
            <a:r>
              <a:rPr lang="en-US" sz="800" dirty="0" err="1">
                <a:solidFill>
                  <a:schemeClr val="bg1">
                    <a:lumMod val="50000"/>
                  </a:schemeClr>
                </a:solidFill>
                <a:latin typeface="Arial" pitchFamily="34" charset="0"/>
                <a:cs typeface="Arial" pitchFamily="34" charset="0"/>
              </a:rPr>
              <a:t>Prehospital</a:t>
            </a:r>
            <a:r>
              <a:rPr lang="en-US" sz="800" dirty="0">
                <a:solidFill>
                  <a:schemeClr val="bg1">
                    <a:lumMod val="50000"/>
                  </a:schemeClr>
                </a:solidFill>
                <a:latin typeface="Arial" pitchFamily="34" charset="0"/>
                <a:cs typeface="Arial" pitchFamily="34" charset="0"/>
              </a:rPr>
              <a:t> Professionals, © American Academy of Pediatrics, 2000</a:t>
            </a:r>
            <a:endParaRPr lang="en-IN" sz="800" dirty="0">
              <a:solidFill>
                <a:schemeClr val="bg1">
                  <a:lumMod val="50000"/>
                </a:schemeClr>
              </a:solidFill>
              <a:latin typeface="Arial" pitchFamily="34" charset="0"/>
              <a:cs typeface="Arial" pitchFamily="34" charset="0"/>
            </a:endParaRPr>
          </a:p>
        </p:txBody>
      </p:sp>
      <p:pic>
        <p:nvPicPr>
          <p:cNvPr id="1026" name="Picture 2" descr="The illustration depicts a triangle that is distinguished into three parts labeling the observations as follows. Appearance: Lethargic. Work of Breathing: Rapid, shallow, and labored. Circulation to skin: Skin is warm and flushed with petechial rash."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135317" y="2077801"/>
            <a:ext cx="3536897" cy="3159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16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96F88-5A6F-40F6-8283-D9DF108AE10A}"/>
              </a:ext>
            </a:extLst>
          </p:cNvPr>
          <p:cNvSpPr>
            <a:spLocks noGrp="1"/>
          </p:cNvSpPr>
          <p:nvPr>
            <p:ph type="title"/>
          </p:nvPr>
        </p:nvSpPr>
        <p:spPr/>
        <p:txBody>
          <a:bodyPr/>
          <a:lstStyle/>
          <a:p>
            <a:r>
              <a:rPr lang="en-US" dirty="0"/>
              <a:t>Standard Precautions</a:t>
            </a:r>
          </a:p>
        </p:txBody>
      </p:sp>
      <p:sp>
        <p:nvSpPr>
          <p:cNvPr id="3" name="Content Placeholder 2">
            <a:extLst>
              <a:ext uri="{FF2B5EF4-FFF2-40B4-BE49-F238E27FC236}">
                <a16:creationId xmlns:a16="http://schemas.microsoft.com/office/drawing/2014/main" id="{950BD4B6-2947-4358-A80C-464CB08F6DD2}"/>
              </a:ext>
            </a:extLst>
          </p:cNvPr>
          <p:cNvSpPr>
            <a:spLocks noGrp="1"/>
          </p:cNvSpPr>
          <p:nvPr>
            <p:ph idx="1"/>
          </p:nvPr>
        </p:nvSpPr>
        <p:spPr>
          <a:xfrm>
            <a:off x="694373" y="1882767"/>
            <a:ext cx="7715250" cy="4699047"/>
          </a:xfrm>
        </p:spPr>
        <p:txBody>
          <a:bodyPr>
            <a:normAutofit/>
          </a:bodyPr>
          <a:lstStyle/>
          <a:p>
            <a:pPr marL="171450" indent="-171450"/>
            <a:r>
              <a:rPr lang="en-US" dirty="0">
                <a:latin typeface="Minion Pro" panose="02040503050306020203" pitchFamily="18" charset="0"/>
              </a:rPr>
              <a:t>Personal Protective Equipment (PPE)</a:t>
            </a:r>
          </a:p>
          <a:p>
            <a:pPr lvl="1"/>
            <a:r>
              <a:rPr lang="en-US" dirty="0">
                <a:latin typeface="Minion Pro" panose="02040503050306020203" pitchFamily="18" charset="0"/>
              </a:rPr>
              <a:t>Arriving EMS</a:t>
            </a:r>
          </a:p>
          <a:p>
            <a:pPr lvl="1"/>
            <a:r>
              <a:rPr lang="en-US" dirty="0">
                <a:latin typeface="Minion Pro" panose="02040503050306020203" pitchFamily="18" charset="0"/>
              </a:rPr>
              <a:t>Patient care considerations</a:t>
            </a:r>
          </a:p>
          <a:p>
            <a:pPr marL="0" indent="0">
              <a:buNone/>
            </a:pPr>
            <a:endParaRPr lang="en-US" dirty="0"/>
          </a:p>
          <a:p>
            <a:pPr marL="0" indent="0">
              <a:buNone/>
            </a:pPr>
            <a:endParaRPr lang="en-US" dirty="0"/>
          </a:p>
        </p:txBody>
      </p:sp>
      <p:pic>
        <p:nvPicPr>
          <p:cNvPr id="6" name="Picture 5" descr="A photo shows two pairs of gloves, a face mask, safety goggles, and a liquid dispenser with a pum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0760" y="3132479"/>
            <a:ext cx="4562475" cy="3041963"/>
          </a:xfrm>
          <a:prstGeom prst="rect">
            <a:avLst/>
          </a:prstGeom>
        </p:spPr>
      </p:pic>
      <p:sp>
        <p:nvSpPr>
          <p:cNvPr id="7" name="TextBox 6"/>
          <p:cNvSpPr txBox="1"/>
          <p:nvPr/>
        </p:nvSpPr>
        <p:spPr>
          <a:xfrm>
            <a:off x="3624464" y="6174442"/>
            <a:ext cx="1895071"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Isabel Pavia/Moment/Getty Images</a:t>
            </a:r>
          </a:p>
        </p:txBody>
      </p:sp>
    </p:spTree>
    <p:extLst>
      <p:ext uri="{BB962C8B-B14F-4D97-AF65-F5344CB8AC3E}">
        <p14:creationId xmlns:p14="http://schemas.microsoft.com/office/powerpoint/2010/main" val="421872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Primary Survey</a:t>
            </a:r>
          </a:p>
        </p:txBody>
      </p:sp>
      <p:sp>
        <p:nvSpPr>
          <p:cNvPr id="3" name="Content Placeholder 2"/>
          <p:cNvSpPr>
            <a:spLocks noGrp="1"/>
          </p:cNvSpPr>
          <p:nvPr>
            <p:ph idx="1"/>
          </p:nvPr>
        </p:nvSpPr>
        <p:spPr>
          <a:xfrm>
            <a:off x="694373" y="1850109"/>
            <a:ext cx="7715250" cy="4699047"/>
          </a:xfrm>
        </p:spPr>
        <p:txBody>
          <a:bodyPr>
            <a:normAutofit/>
          </a:bodyPr>
          <a:lstStyle/>
          <a:p>
            <a:pPr marL="342900" lvl="2" indent="-342900">
              <a:spcBef>
                <a:spcPts val="750"/>
              </a:spcBef>
              <a:buFont typeface="Wingdings" pitchFamily="2" charset="2"/>
              <a:buChar char="§"/>
            </a:pPr>
            <a:r>
              <a:rPr lang="en-US" sz="2100" dirty="0">
                <a:latin typeface="Minion Pro" panose="02040503050306020203" pitchFamily="18" charset="0"/>
              </a:rPr>
              <a:t>Primary survey</a:t>
            </a:r>
          </a:p>
          <a:p>
            <a:pPr marL="635000" lvl="3" indent="-292100">
              <a:spcBef>
                <a:spcPts val="750"/>
              </a:spcBef>
              <a:buSzPct val="80000"/>
            </a:pPr>
            <a:r>
              <a:rPr lang="en-US" sz="1800" b="1" dirty="0">
                <a:latin typeface="Minion Pro" panose="02040503050306020203" pitchFamily="18" charset="0"/>
              </a:rPr>
              <a:t>X</a:t>
            </a:r>
            <a:r>
              <a:rPr lang="en-US" sz="1800" dirty="0">
                <a:latin typeface="Minion Pro" panose="02040503050306020203" pitchFamily="18" charset="0"/>
              </a:rPr>
              <a:t> ‒ No bleeding found.</a:t>
            </a:r>
          </a:p>
          <a:p>
            <a:pPr marL="635000" lvl="3" indent="-292100">
              <a:spcBef>
                <a:spcPts val="750"/>
              </a:spcBef>
              <a:buSzPct val="80000"/>
            </a:pPr>
            <a:r>
              <a:rPr lang="en-US" sz="1800" b="1" dirty="0">
                <a:latin typeface="Minion Pro" panose="02040503050306020203" pitchFamily="18" charset="0"/>
              </a:rPr>
              <a:t>A </a:t>
            </a:r>
            <a:r>
              <a:rPr lang="en-US" sz="1800" dirty="0">
                <a:latin typeface="Minion Pro" panose="02040503050306020203" pitchFamily="18" charset="0"/>
              </a:rPr>
              <a:t>‒ Open.</a:t>
            </a:r>
          </a:p>
          <a:p>
            <a:pPr marL="635000" lvl="3" indent="-292100">
              <a:spcBef>
                <a:spcPts val="750"/>
              </a:spcBef>
              <a:buSzPct val="80000"/>
            </a:pPr>
            <a:r>
              <a:rPr lang="en-US" sz="1800" b="1" dirty="0">
                <a:latin typeface="Minion Pro" panose="02040503050306020203" pitchFamily="18" charset="0"/>
              </a:rPr>
              <a:t>B</a:t>
            </a:r>
            <a:r>
              <a:rPr lang="en-US" sz="1800" dirty="0">
                <a:latin typeface="Minion Pro" panose="02040503050306020203" pitchFamily="18" charset="0"/>
              </a:rPr>
              <a:t> ‒ Respirations are rapid, labored, and shallow. Lung sounds are clear bilaterally.</a:t>
            </a:r>
          </a:p>
          <a:p>
            <a:pPr marL="635000" lvl="3" indent="-292100">
              <a:spcBef>
                <a:spcPts val="750"/>
              </a:spcBef>
              <a:buSzPct val="80000"/>
            </a:pPr>
            <a:r>
              <a:rPr lang="en-US" sz="1800" b="1" dirty="0">
                <a:latin typeface="Minion Pro" panose="02040503050306020203" pitchFamily="18" charset="0"/>
              </a:rPr>
              <a:t>C</a:t>
            </a:r>
            <a:r>
              <a:rPr lang="en-US" sz="1800" dirty="0">
                <a:latin typeface="Minion Pro" panose="02040503050306020203" pitchFamily="18" charset="0"/>
              </a:rPr>
              <a:t> ‒ Brachial pulses are weak. Capillary refill time is slow. Skin is warm and flushed.</a:t>
            </a:r>
          </a:p>
          <a:p>
            <a:pPr marL="635000" lvl="3" indent="-292100">
              <a:spcBef>
                <a:spcPts val="750"/>
              </a:spcBef>
              <a:buSzPct val="80000"/>
            </a:pPr>
            <a:r>
              <a:rPr lang="en-US" sz="1800" b="1" dirty="0">
                <a:latin typeface="Minion Pro" panose="02040503050306020203" pitchFamily="18" charset="0"/>
              </a:rPr>
              <a:t>D </a:t>
            </a:r>
            <a:r>
              <a:rPr lang="en-US" sz="1800" dirty="0">
                <a:latin typeface="Minion Pro" panose="02040503050306020203" pitchFamily="18" charset="0"/>
              </a:rPr>
              <a:t>‒ Lethargic and responsive to pain; GCS = 11 (E2, V4, M5).</a:t>
            </a:r>
          </a:p>
          <a:p>
            <a:pPr marL="635000" lvl="3" indent="-292100">
              <a:spcBef>
                <a:spcPts val="750"/>
              </a:spcBef>
              <a:buSzPct val="80000"/>
            </a:pPr>
            <a:r>
              <a:rPr lang="en-US" sz="1800" b="1" dirty="0">
                <a:latin typeface="Minion Pro" panose="02040503050306020203" pitchFamily="18" charset="0"/>
              </a:rPr>
              <a:t>E</a:t>
            </a:r>
            <a:r>
              <a:rPr lang="en-US" sz="1800" dirty="0">
                <a:latin typeface="Minion Pro" panose="02040503050306020203" pitchFamily="18" charset="0"/>
              </a:rPr>
              <a:t> ‒ Lying on couch. Rash on skin.</a:t>
            </a:r>
          </a:p>
        </p:txBody>
      </p:sp>
    </p:spTree>
    <p:extLst>
      <p:ext uri="{BB962C8B-B14F-4D97-AF65-F5344CB8AC3E}">
        <p14:creationId xmlns:p14="http://schemas.microsoft.com/office/powerpoint/2010/main" val="383995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Detailed Assessment</a:t>
            </a:r>
          </a:p>
        </p:txBody>
      </p:sp>
      <p:sp>
        <p:nvSpPr>
          <p:cNvPr id="3" name="Content Placeholder 2"/>
          <p:cNvSpPr>
            <a:spLocks noGrp="1"/>
          </p:cNvSpPr>
          <p:nvPr>
            <p:ph idx="1"/>
          </p:nvPr>
        </p:nvSpPr>
        <p:spPr>
          <a:xfrm>
            <a:off x="694373" y="1882767"/>
            <a:ext cx="7715250" cy="4699047"/>
          </a:xfrm>
        </p:spPr>
        <p:txBody>
          <a:bodyPr>
            <a:normAutofit/>
          </a:bodyPr>
          <a:lstStyle/>
          <a:p>
            <a:pPr marL="292100" indent="-292100"/>
            <a:r>
              <a:rPr lang="en-US" dirty="0">
                <a:latin typeface="Minion Pro" panose="02040503050306020203" pitchFamily="18" charset="0"/>
              </a:rPr>
              <a:t>History taking</a:t>
            </a:r>
          </a:p>
          <a:p>
            <a:pPr lvl="1"/>
            <a:r>
              <a:rPr lang="en-US" b="1" dirty="0">
                <a:latin typeface="Minion Pro" panose="02040503050306020203" pitchFamily="18" charset="0"/>
              </a:rPr>
              <a:t>O</a:t>
            </a:r>
            <a:r>
              <a:rPr lang="en-US" dirty="0">
                <a:latin typeface="Minion Pro" panose="02040503050306020203" pitchFamily="18" charset="0"/>
              </a:rPr>
              <a:t> – Sudden</a:t>
            </a:r>
          </a:p>
          <a:p>
            <a:pPr lvl="1"/>
            <a:r>
              <a:rPr lang="en-US" b="1" dirty="0">
                <a:latin typeface="Minion Pro" panose="02040503050306020203" pitchFamily="18" charset="0"/>
              </a:rPr>
              <a:t>P</a:t>
            </a:r>
            <a:r>
              <a:rPr lang="en-US" dirty="0">
                <a:latin typeface="Minion Pro" panose="02040503050306020203" pitchFamily="18" charset="0"/>
              </a:rPr>
              <a:t> – None</a:t>
            </a:r>
          </a:p>
          <a:p>
            <a:pPr lvl="1"/>
            <a:r>
              <a:rPr lang="en-US" b="1" dirty="0">
                <a:latin typeface="Minion Pro" panose="02040503050306020203" pitchFamily="18" charset="0"/>
              </a:rPr>
              <a:t>Q</a:t>
            </a:r>
            <a:r>
              <a:rPr lang="en-US" dirty="0">
                <a:latin typeface="Minion Pro" panose="02040503050306020203" pitchFamily="18" charset="0"/>
              </a:rPr>
              <a:t> – None</a:t>
            </a:r>
          </a:p>
          <a:p>
            <a:pPr lvl="1"/>
            <a:r>
              <a:rPr lang="en-US" b="1" dirty="0">
                <a:latin typeface="Minion Pro" panose="02040503050306020203" pitchFamily="18" charset="0"/>
              </a:rPr>
              <a:t>R</a:t>
            </a:r>
            <a:r>
              <a:rPr lang="en-US" dirty="0">
                <a:latin typeface="Minion Pro" panose="02040503050306020203" pitchFamily="18" charset="0"/>
              </a:rPr>
              <a:t> – None</a:t>
            </a:r>
          </a:p>
          <a:p>
            <a:pPr lvl="1"/>
            <a:r>
              <a:rPr lang="en-US" b="1" dirty="0">
                <a:latin typeface="Minion Pro" panose="02040503050306020203" pitchFamily="18" charset="0"/>
              </a:rPr>
              <a:t>S</a:t>
            </a:r>
            <a:r>
              <a:rPr lang="en-US" dirty="0">
                <a:latin typeface="Minion Pro" panose="02040503050306020203" pitchFamily="18" charset="0"/>
              </a:rPr>
              <a:t> – Unknown</a:t>
            </a:r>
          </a:p>
          <a:p>
            <a:pPr lvl="1"/>
            <a:r>
              <a:rPr lang="en-US" b="1" dirty="0">
                <a:latin typeface="Minion Pro" panose="02040503050306020203" pitchFamily="18" charset="0"/>
              </a:rPr>
              <a:t>T</a:t>
            </a:r>
            <a:r>
              <a:rPr lang="en-US" dirty="0">
                <a:latin typeface="Minion Pro" panose="02040503050306020203" pitchFamily="18" charset="0"/>
              </a:rPr>
              <a:t> – 24 hours</a:t>
            </a:r>
          </a:p>
        </p:txBody>
      </p:sp>
    </p:spTree>
    <p:extLst>
      <p:ext uri="{BB962C8B-B14F-4D97-AF65-F5344CB8AC3E}">
        <p14:creationId xmlns:p14="http://schemas.microsoft.com/office/powerpoint/2010/main" val="40005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dirty="0"/>
              <a:t>Detailed Assessment</a:t>
            </a:r>
          </a:p>
        </p:txBody>
      </p:sp>
      <p:sp>
        <p:nvSpPr>
          <p:cNvPr id="3" name="Content Placeholder 2"/>
          <p:cNvSpPr>
            <a:spLocks noGrp="1"/>
          </p:cNvSpPr>
          <p:nvPr>
            <p:ph idx="1"/>
          </p:nvPr>
        </p:nvSpPr>
        <p:spPr>
          <a:xfrm>
            <a:off x="694373" y="1871881"/>
            <a:ext cx="7715250" cy="4699047"/>
          </a:xfrm>
        </p:spPr>
        <p:txBody>
          <a:bodyPr>
            <a:normAutofit/>
          </a:bodyPr>
          <a:lstStyle/>
          <a:p>
            <a:pPr marL="292100" indent="-292100"/>
            <a:r>
              <a:rPr lang="en-US" dirty="0">
                <a:latin typeface="Minion Pro" panose="02040503050306020203" pitchFamily="18" charset="0"/>
              </a:rPr>
              <a:t>History taking</a:t>
            </a:r>
          </a:p>
          <a:p>
            <a:pPr marL="565150" lvl="2" indent="-273050">
              <a:buSzPct val="80000"/>
              <a:buFont typeface="Wingdings" charset="2"/>
              <a:buChar char="§"/>
              <a:tabLst>
                <a:tab pos="1028700" algn="l"/>
              </a:tabLst>
            </a:pPr>
            <a:r>
              <a:rPr lang="en-US" sz="1800" b="1" dirty="0">
                <a:latin typeface="Minion Pro" panose="02040503050306020203" pitchFamily="18" charset="0"/>
              </a:rPr>
              <a:t>S</a:t>
            </a:r>
            <a:r>
              <a:rPr lang="en-US" sz="1800" dirty="0">
                <a:latin typeface="Minion Pro" panose="02040503050306020203" pitchFamily="18" charset="0"/>
              </a:rPr>
              <a:t> ‒ Altered mental status, weak brachial pulse, tachypnea.</a:t>
            </a:r>
          </a:p>
          <a:p>
            <a:pPr marL="565150" lvl="2" indent="-273050">
              <a:buSzPct val="80000"/>
              <a:buFont typeface="Wingdings" charset="2"/>
              <a:buChar char="§"/>
            </a:pPr>
            <a:r>
              <a:rPr lang="en-US" sz="1800" b="1" dirty="0">
                <a:latin typeface="Minion Pro" panose="02040503050306020203" pitchFamily="18" charset="0"/>
              </a:rPr>
              <a:t>A</a:t>
            </a:r>
            <a:r>
              <a:rPr lang="en-US" sz="1800" dirty="0">
                <a:latin typeface="Minion Pro" panose="02040503050306020203" pitchFamily="18" charset="0"/>
              </a:rPr>
              <a:t> ‒ No known allergies.</a:t>
            </a:r>
          </a:p>
          <a:p>
            <a:pPr marL="565150" lvl="2" indent="-273050">
              <a:buSzPct val="80000"/>
              <a:buFont typeface="Wingdings" charset="2"/>
              <a:buChar char="§"/>
            </a:pPr>
            <a:r>
              <a:rPr lang="en-US" sz="1800" b="1" dirty="0">
                <a:latin typeface="Minion Pro" panose="02040503050306020203" pitchFamily="18" charset="0"/>
              </a:rPr>
              <a:t>M</a:t>
            </a:r>
            <a:r>
              <a:rPr lang="en-US" sz="1800" dirty="0">
                <a:latin typeface="Minion Pro" panose="02040503050306020203" pitchFamily="18" charset="0"/>
              </a:rPr>
              <a:t> ‒ None.</a:t>
            </a:r>
          </a:p>
          <a:p>
            <a:pPr marL="565150" lvl="2" indent="-273050">
              <a:buSzPct val="80000"/>
              <a:buFont typeface="Wingdings" charset="2"/>
              <a:buChar char="§"/>
            </a:pPr>
            <a:r>
              <a:rPr lang="en-US" sz="1800" b="1" dirty="0">
                <a:latin typeface="Minion Pro" panose="02040503050306020203" pitchFamily="18" charset="0"/>
              </a:rPr>
              <a:t>P</a:t>
            </a:r>
            <a:r>
              <a:rPr lang="en-US" sz="1800" dirty="0">
                <a:latin typeface="Minion Pro" panose="02040503050306020203" pitchFamily="18" charset="0"/>
              </a:rPr>
              <a:t> ‒ Recent nondescript respiratory infection.</a:t>
            </a:r>
          </a:p>
          <a:p>
            <a:pPr marL="565150" lvl="2" indent="-273050">
              <a:buSzPct val="80000"/>
              <a:buFont typeface="Wingdings" charset="2"/>
              <a:buChar char="§"/>
            </a:pPr>
            <a:r>
              <a:rPr lang="en-US" sz="1800" b="1" dirty="0">
                <a:latin typeface="Minion Pro" panose="02040503050306020203" pitchFamily="18" charset="0"/>
              </a:rPr>
              <a:t>L </a:t>
            </a:r>
            <a:r>
              <a:rPr lang="en-US" sz="1800" dirty="0">
                <a:latin typeface="Minion Pro" panose="02040503050306020203" pitchFamily="18" charset="0"/>
              </a:rPr>
              <a:t>‒ Not eating or drinking.</a:t>
            </a:r>
          </a:p>
          <a:p>
            <a:pPr marL="565150" lvl="2" indent="-273050">
              <a:buSzPct val="80000"/>
              <a:buFont typeface="Wingdings" charset="2"/>
              <a:buChar char="§"/>
            </a:pPr>
            <a:r>
              <a:rPr lang="en-US" sz="1800" b="1" dirty="0">
                <a:latin typeface="Minion Pro" panose="02040503050306020203" pitchFamily="18" charset="0"/>
              </a:rPr>
              <a:t>E</a:t>
            </a:r>
            <a:r>
              <a:rPr lang="en-US" sz="1800" dirty="0">
                <a:latin typeface="Minion Pro" panose="02040503050306020203" pitchFamily="18" charset="0"/>
              </a:rPr>
              <a:t> ‒ Has gotten worse over the last 24 hours.</a:t>
            </a:r>
          </a:p>
          <a:p>
            <a:pPr marL="565150" lvl="2" indent="-273050">
              <a:buSzPct val="80000"/>
              <a:buFont typeface="Wingdings" charset="2"/>
              <a:buChar char="§"/>
            </a:pPr>
            <a:r>
              <a:rPr lang="en-US" sz="1800" b="1" dirty="0">
                <a:latin typeface="Minion Pro" panose="02040503050306020203" pitchFamily="18" charset="0"/>
              </a:rPr>
              <a:t>R</a:t>
            </a:r>
            <a:r>
              <a:rPr lang="en-US" sz="1800" dirty="0">
                <a:latin typeface="Minion Pro" panose="02040503050306020203" pitchFamily="18" charset="0"/>
              </a:rPr>
              <a:t> – Recent travel without recommended vaccinations.</a:t>
            </a:r>
          </a:p>
        </p:txBody>
      </p:sp>
    </p:spTree>
    <p:extLst>
      <p:ext uri="{BB962C8B-B14F-4D97-AF65-F5344CB8AC3E}">
        <p14:creationId xmlns:p14="http://schemas.microsoft.com/office/powerpoint/2010/main" val="44645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defRPr/>
            </a:pPr>
            <a:r>
              <a:rPr lang="en-US" dirty="0"/>
              <a:t>Vital Signs</a:t>
            </a:r>
          </a:p>
        </p:txBody>
      </p:sp>
      <p:pic>
        <p:nvPicPr>
          <p:cNvPr id="4" name="Content Placeholder 3" descr="The screen displays the following: Shocks 0, H R 186 beats per minute, Lead II, S p O 2 90, E t C O 2 in millimeters of mercury 26 R R 45, Time 04:59, Temperature degree Fahrenheit 102.8, Temperature degree Celsius 39.3, N I B P in millimeters of mercury 94 over 64 open parenthesis 74 close parenthesis, 200 Joules, 1 Energy, 2 Charge, 3 Shock. Other buttons include sync, pacer, rate, output, pause, N B P start, N B P auto start, and off." title="A photo shows the screen of a monitor showing the vital signs of a patient.">
            <a:extLst>
              <a:ext uri="{FF2B5EF4-FFF2-40B4-BE49-F238E27FC236}">
                <a16:creationId xmlns:a16="http://schemas.microsoft.com/office/drawing/2014/main" id="{6274E0C3-0292-EB45-AE18-8B6521AD1A4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1828800"/>
            <a:ext cx="6372860" cy="4771390"/>
          </a:xfrm>
        </p:spPr>
      </p:pic>
    </p:spTree>
    <p:extLst>
      <p:ext uri="{BB962C8B-B14F-4D97-AF65-F5344CB8AC3E}">
        <p14:creationId xmlns:p14="http://schemas.microsoft.com/office/powerpoint/2010/main" val="26962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Assessment </a:t>
            </a:r>
          </a:p>
        </p:txBody>
      </p:sp>
      <p:pic>
        <p:nvPicPr>
          <p:cNvPr id="2050" name="Picture 2" descr="The labels in the illustration for the physical exam are as follows. H E E N T: P E R R L. Neuro: A M S, lethargic. Heart and lungs: Lung sounds: clear and equal bilaterally. Heart sounds are normal, no murmur. Upper extremities: Nonblanching rash present. Abdomen and pelvis: Soft, nontender. Bowel sounds are normal. Nonblanching rash present. Lower extremities: Nonblanching rash present." title="An illustration shows the detailed physical exam of a child."/>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755313" y="1837625"/>
            <a:ext cx="5633372" cy="470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94373" y="1958969"/>
            <a:ext cx="7715250" cy="4699047"/>
          </a:xfrm>
        </p:spPr>
        <p:txBody>
          <a:bodyPr>
            <a:normAutofit/>
          </a:bodyPr>
          <a:lstStyle/>
          <a:p>
            <a:pPr marL="292100" indent="-292100"/>
            <a:r>
              <a:rPr lang="en-US" dirty="0">
                <a:latin typeface="Minion Pro" panose="02040503050306020203" pitchFamily="18" charset="0"/>
              </a:rPr>
              <a:t>BLS</a:t>
            </a:r>
          </a:p>
          <a:p>
            <a:pPr marL="635000" lvl="1" indent="-292100">
              <a:buSzPct val="80000"/>
              <a:buFont typeface="Wingdings" charset="2"/>
              <a:buChar char="§"/>
            </a:pPr>
            <a:r>
              <a:rPr lang="en-US" dirty="0">
                <a:latin typeface="Minion Pro" panose="02040503050306020203" pitchFamily="18" charset="0"/>
              </a:rPr>
              <a:t>Monitor airway.</a:t>
            </a:r>
          </a:p>
          <a:p>
            <a:pPr marL="635000" lvl="1" indent="-292100">
              <a:buSzPct val="80000"/>
              <a:buFont typeface="Wingdings" charset="2"/>
              <a:buChar char="§"/>
            </a:pPr>
            <a:r>
              <a:rPr lang="en-US" dirty="0">
                <a:latin typeface="Minion Pro" panose="02040503050306020203" pitchFamily="18" charset="0"/>
              </a:rPr>
              <a:t>Assist ventilation, as appropriate.</a:t>
            </a:r>
          </a:p>
          <a:p>
            <a:pPr marL="635000" lvl="1" indent="-292100">
              <a:buSzPct val="80000"/>
              <a:buFont typeface="Wingdings" charset="2"/>
              <a:buChar char="§"/>
            </a:pPr>
            <a:r>
              <a:rPr lang="en-US" dirty="0">
                <a:latin typeface="Minion Pro" panose="02040503050306020203" pitchFamily="18" charset="0"/>
              </a:rPr>
              <a:t>Administer high-flow oxygen.</a:t>
            </a:r>
          </a:p>
          <a:p>
            <a:pPr marL="635000" lvl="1" indent="-292100">
              <a:buSzPct val="80000"/>
              <a:buFont typeface="Wingdings" charset="2"/>
              <a:buChar char="§"/>
            </a:pPr>
            <a:r>
              <a:rPr lang="en-US" i="1" dirty="0">
                <a:latin typeface="Minion Pro" panose="02040503050306020203" pitchFamily="18" charset="0"/>
              </a:rPr>
              <a:t>Prevent disease transmission!</a:t>
            </a:r>
          </a:p>
          <a:p>
            <a:pPr marL="292100" indent="-292100"/>
            <a:r>
              <a:rPr lang="en-US" dirty="0">
                <a:latin typeface="Minion Pro" panose="02040503050306020203" pitchFamily="18" charset="0"/>
              </a:rPr>
              <a:t>ALS</a:t>
            </a:r>
          </a:p>
          <a:p>
            <a:pPr marL="635000" lvl="1" indent="-292100">
              <a:buSzPct val="80000"/>
              <a:buFont typeface="Wingdings" charset="2"/>
              <a:buChar char="§"/>
            </a:pPr>
            <a:r>
              <a:rPr lang="en-US" dirty="0">
                <a:latin typeface="Minion Pro" panose="02040503050306020203" pitchFamily="18" charset="0"/>
              </a:rPr>
              <a:t>BLS care.</a:t>
            </a:r>
          </a:p>
          <a:p>
            <a:pPr marL="635000" lvl="1" indent="-292100">
              <a:buSzPct val="80000"/>
              <a:buFont typeface="Wingdings" charset="2"/>
              <a:buChar char="§"/>
            </a:pPr>
            <a:r>
              <a:rPr lang="en-US" dirty="0">
                <a:latin typeface="Minion Pro" panose="02040503050306020203" pitchFamily="18" charset="0"/>
              </a:rPr>
              <a:t>Fluid resuscitation and boluses as appropriate.</a:t>
            </a:r>
          </a:p>
          <a:p>
            <a:pPr marL="292100" indent="-292100"/>
            <a:r>
              <a:rPr lang="en-US" dirty="0">
                <a:latin typeface="Minion Pro" panose="02040503050306020203" pitchFamily="18" charset="0"/>
              </a:rPr>
              <a:t>Critical care</a:t>
            </a:r>
          </a:p>
          <a:p>
            <a:pPr marL="635000" lvl="1" indent="-292100">
              <a:buSzPct val="80000"/>
              <a:buFont typeface="Wingdings" charset="2"/>
              <a:buChar char="§"/>
            </a:pPr>
            <a:r>
              <a:rPr lang="en-US" dirty="0">
                <a:latin typeface="Minion Pro" panose="02040503050306020203" pitchFamily="18" charset="0"/>
              </a:rPr>
              <a:t>BLS/ALS care.</a:t>
            </a:r>
          </a:p>
        </p:txBody>
      </p:sp>
    </p:spTree>
    <p:extLst>
      <p:ext uri="{BB962C8B-B14F-4D97-AF65-F5344CB8AC3E}">
        <p14:creationId xmlns:p14="http://schemas.microsoft.com/office/powerpoint/2010/main" val="134463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Ongoing Management</a:t>
            </a:r>
          </a:p>
        </p:txBody>
      </p:sp>
      <p:sp>
        <p:nvSpPr>
          <p:cNvPr id="3" name="Content Placeholder 2"/>
          <p:cNvSpPr>
            <a:spLocks noGrp="1"/>
          </p:cNvSpPr>
          <p:nvPr>
            <p:ph idx="1"/>
          </p:nvPr>
        </p:nvSpPr>
        <p:spPr>
          <a:xfrm>
            <a:off x="694373" y="1969855"/>
            <a:ext cx="7715250" cy="4699047"/>
          </a:xfrm>
        </p:spPr>
        <p:txBody>
          <a:bodyPr/>
          <a:lstStyle/>
          <a:p>
            <a:pPr marL="292100" indent="-292100"/>
            <a:r>
              <a:rPr lang="en-US" dirty="0">
                <a:latin typeface="Minion Pro" panose="02040503050306020203" pitchFamily="18" charset="0"/>
              </a:rPr>
              <a:t>Reassess the patient.</a:t>
            </a:r>
          </a:p>
          <a:p>
            <a:pPr marL="292100" indent="-292100"/>
            <a:r>
              <a:rPr lang="en-US" dirty="0">
                <a:latin typeface="Minion Pro" panose="02040503050306020203" pitchFamily="18" charset="0"/>
              </a:rPr>
              <a:t>What is the most appropriate treatment destination and why?</a:t>
            </a:r>
          </a:p>
          <a:p>
            <a:pPr marL="292100" indent="-292100"/>
            <a:r>
              <a:rPr lang="en-US" dirty="0">
                <a:latin typeface="Minion Pro" panose="02040503050306020203" pitchFamily="18" charset="0"/>
              </a:rPr>
              <a:t>Can you safely transport this child in your ambulance?</a:t>
            </a:r>
          </a:p>
          <a:p>
            <a:pPr marL="292100" indent="-292100"/>
            <a:r>
              <a:rPr lang="en-US" dirty="0">
                <a:latin typeface="Minion Pro" panose="02040503050306020203" pitchFamily="18" charset="0"/>
              </a:rPr>
              <a:t>Will you allow a family member to ride in the ambulance?</a:t>
            </a:r>
          </a:p>
        </p:txBody>
      </p:sp>
    </p:spTree>
    <p:extLst>
      <p:ext uri="{BB962C8B-B14F-4D97-AF65-F5344CB8AC3E}">
        <p14:creationId xmlns:p14="http://schemas.microsoft.com/office/powerpoint/2010/main" val="141950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Wrap-Up</a:t>
            </a:r>
          </a:p>
        </p:txBody>
      </p:sp>
      <p:sp>
        <p:nvSpPr>
          <p:cNvPr id="5" name="Content Placeholder 4"/>
          <p:cNvSpPr>
            <a:spLocks noGrp="1"/>
          </p:cNvSpPr>
          <p:nvPr>
            <p:ph sz="half" idx="1"/>
          </p:nvPr>
        </p:nvSpPr>
        <p:spPr>
          <a:xfrm>
            <a:off x="685800" y="1787632"/>
            <a:ext cx="3641598" cy="4729436"/>
          </a:xfrm>
        </p:spPr>
        <p:txBody>
          <a:bodyPr/>
          <a:lstStyle/>
          <a:p>
            <a:r>
              <a:rPr lang="en-US" sz="2100" dirty="0"/>
              <a:t>Diagnosis: Meningococcal septicemia</a:t>
            </a:r>
          </a:p>
          <a:p>
            <a:pPr lvl="1"/>
            <a:endParaRPr lang="en-US" dirty="0"/>
          </a:p>
        </p:txBody>
      </p:sp>
      <p:pic>
        <p:nvPicPr>
          <p:cNvPr id="16386" name="Picture 2" descr="A photo shows a clear glass pressed over the rash on the skin. The rash is visible through the glass."/>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290373" y="1768475"/>
            <a:ext cx="2689167" cy="4114800"/>
          </a:xfrm>
        </p:spPr>
      </p:pic>
      <p:sp>
        <p:nvSpPr>
          <p:cNvPr id="7" name="TextBox 6"/>
          <p:cNvSpPr txBox="1"/>
          <p:nvPr/>
        </p:nvSpPr>
        <p:spPr>
          <a:xfrm>
            <a:off x="5819668" y="5883275"/>
            <a:ext cx="1630575"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Mediscan</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Alamy</a:t>
            </a:r>
            <a:r>
              <a:rPr lang="en-IN" sz="800" dirty="0">
                <a:solidFill>
                  <a:schemeClr val="bg1">
                    <a:lumMod val="50000"/>
                  </a:schemeClr>
                </a:solidFill>
                <a:latin typeface="Arial" pitchFamily="34" charset="0"/>
                <a:cs typeface="Arial" pitchFamily="34" charset="0"/>
              </a:rPr>
              <a:t> Stock Photo</a:t>
            </a:r>
          </a:p>
        </p:txBody>
      </p:sp>
    </p:spTree>
    <p:extLst>
      <p:ext uri="{BB962C8B-B14F-4D97-AF65-F5344CB8AC3E}">
        <p14:creationId xmlns:p14="http://schemas.microsoft.com/office/powerpoint/2010/main" val="333372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2</a:t>
            </a:r>
          </a:p>
        </p:txBody>
      </p:sp>
      <p:sp>
        <p:nvSpPr>
          <p:cNvPr id="3" name="Content Placeholder 2"/>
          <p:cNvSpPr>
            <a:spLocks noGrp="1"/>
          </p:cNvSpPr>
          <p:nvPr>
            <p:ph idx="1"/>
          </p:nvPr>
        </p:nvSpPr>
        <p:spPr>
          <a:xfrm>
            <a:off x="694373" y="1850109"/>
            <a:ext cx="7715250" cy="4699047"/>
          </a:xfrm>
        </p:spPr>
        <p:txBody>
          <a:bodyPr/>
          <a:lstStyle/>
          <a:p>
            <a:r>
              <a:rPr lang="en-US" dirty="0">
                <a:latin typeface="Minion Pro" panose="02040503050306020203" pitchFamily="18" charset="0"/>
              </a:rPr>
              <a:t>Dispatch</a:t>
            </a:r>
          </a:p>
          <a:p>
            <a:pPr lvl="1"/>
            <a:r>
              <a:rPr lang="en-US" dirty="0">
                <a:latin typeface="Minion Pro" panose="02040503050306020203" pitchFamily="18" charset="0"/>
              </a:rPr>
              <a:t>At 7:15 p.m., you and your partner respond to a household for an 11-month-old male experiencing lethargy. It is a cool, clear autumn evening, and the outside temperature is 55°F (12.7°C).</a:t>
            </a:r>
          </a:p>
          <a:p>
            <a:endParaRPr lang="en-US" dirty="0"/>
          </a:p>
          <a:p>
            <a:endParaRPr lang="en-US" dirty="0"/>
          </a:p>
        </p:txBody>
      </p:sp>
    </p:spTree>
    <p:extLst>
      <p:ext uri="{BB962C8B-B14F-4D97-AF65-F5344CB8AC3E}">
        <p14:creationId xmlns:p14="http://schemas.microsoft.com/office/powerpoint/2010/main" val="83112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Initial Observations</a:t>
            </a:r>
          </a:p>
        </p:txBody>
      </p:sp>
      <p:pic>
        <p:nvPicPr>
          <p:cNvPr id="17410" name="Picture 2" descr="A photo shows a woman embracing a toddl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6688" y="2037523"/>
            <a:ext cx="2518348" cy="377338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009104" y="5810905"/>
            <a:ext cx="2773516"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PeopleImages</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iStock</a:t>
            </a:r>
            <a:r>
              <a:rPr lang="en-IN" sz="800" dirty="0">
                <a:solidFill>
                  <a:schemeClr val="bg1">
                    <a:lumMod val="50000"/>
                  </a:schemeClr>
                </a:solidFill>
                <a:latin typeface="Arial" pitchFamily="34" charset="0"/>
                <a:cs typeface="Arial" pitchFamily="34" charset="0"/>
              </a:rPr>
              <a:t>/Getty Images Plus/Getty Images</a:t>
            </a:r>
          </a:p>
        </p:txBody>
      </p:sp>
      <p:sp>
        <p:nvSpPr>
          <p:cNvPr id="20" name="TextBox 19"/>
          <p:cNvSpPr txBox="1"/>
          <p:nvPr/>
        </p:nvSpPr>
        <p:spPr>
          <a:xfrm>
            <a:off x="4729038" y="6040667"/>
            <a:ext cx="3163614" cy="461665"/>
          </a:xfrm>
          <a:prstGeom prst="rect">
            <a:avLst/>
          </a:prstGeom>
          <a:noFill/>
        </p:spPr>
        <p:txBody>
          <a:bodyPr wrap="square" rtlCol="0">
            <a:spAutoFit/>
          </a:bodyPr>
          <a:lstStyle/>
          <a:p>
            <a:pPr algn="ctr"/>
            <a:r>
              <a:rPr lang="en-US" sz="800" dirty="0">
                <a:solidFill>
                  <a:schemeClr val="bg1">
                    <a:lumMod val="50000"/>
                  </a:schemeClr>
                </a:solidFill>
                <a:latin typeface="Arial" pitchFamily="34" charset="0"/>
                <a:cs typeface="Arial" pitchFamily="34" charset="0"/>
              </a:rPr>
              <a:t>Used with permission of the American Academy of Pediatrics, Pediatric Education for </a:t>
            </a:r>
            <a:r>
              <a:rPr lang="en-US" sz="800" dirty="0" err="1">
                <a:solidFill>
                  <a:schemeClr val="bg1">
                    <a:lumMod val="50000"/>
                  </a:schemeClr>
                </a:solidFill>
                <a:latin typeface="Arial" pitchFamily="34" charset="0"/>
                <a:cs typeface="Arial" pitchFamily="34" charset="0"/>
              </a:rPr>
              <a:t>Prehospital</a:t>
            </a:r>
            <a:r>
              <a:rPr lang="en-US" sz="800" dirty="0">
                <a:solidFill>
                  <a:schemeClr val="bg1">
                    <a:lumMod val="50000"/>
                  </a:schemeClr>
                </a:solidFill>
                <a:latin typeface="Arial" pitchFamily="34" charset="0"/>
                <a:cs typeface="Arial" pitchFamily="34" charset="0"/>
              </a:rPr>
              <a:t> Professionals, © American Academy of Pediatrics, 2000</a:t>
            </a:r>
            <a:endParaRPr lang="en-IN" sz="800" dirty="0">
              <a:solidFill>
                <a:schemeClr val="bg1">
                  <a:lumMod val="50000"/>
                </a:schemeClr>
              </a:solidFill>
              <a:latin typeface="Arial" pitchFamily="34" charset="0"/>
              <a:cs typeface="Arial" pitchFamily="34" charset="0"/>
            </a:endParaRPr>
          </a:p>
        </p:txBody>
      </p:sp>
      <p:pic>
        <p:nvPicPr>
          <p:cNvPr id="3074" name="Picture 2" descr="The illustration depicts a triangle that is distinguished into three parts labeling the observations as follows. Appearance: Intermittent lethargy. Work of Breathing: Respirations appear normal. Circulation to skin: Skin is normal in appearance." title="An illustration shows the initial observations in a child."/>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198126" y="2249575"/>
            <a:ext cx="4225438" cy="377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2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Survey</a:t>
            </a:r>
          </a:p>
        </p:txBody>
      </p:sp>
      <p:sp>
        <p:nvSpPr>
          <p:cNvPr id="3" name="Content Placeholder 2"/>
          <p:cNvSpPr>
            <a:spLocks noGrp="1"/>
          </p:cNvSpPr>
          <p:nvPr>
            <p:ph idx="1"/>
          </p:nvPr>
        </p:nvSpPr>
        <p:spPr>
          <a:xfrm>
            <a:off x="694373" y="1893653"/>
            <a:ext cx="7715250" cy="4699047"/>
          </a:xfrm>
        </p:spPr>
        <p:txBody>
          <a:bodyPr/>
          <a:lstStyle/>
          <a:p>
            <a:pPr marL="457200" lvl="2" indent="-282575">
              <a:buFont typeface="Wingdings" pitchFamily="2" charset="2"/>
              <a:buChar char="§"/>
            </a:pPr>
            <a:r>
              <a:rPr lang="en-US" sz="2100" dirty="0">
                <a:latin typeface="Minion Pro" panose="02040503050306020203" pitchFamily="18" charset="0"/>
              </a:rPr>
              <a:t>Primary survey</a:t>
            </a:r>
          </a:p>
          <a:p>
            <a:pPr marL="860425" lvl="3" indent="-228600"/>
            <a:r>
              <a:rPr lang="en-US" sz="1800" b="1" dirty="0">
                <a:latin typeface="Minion Pro" panose="02040503050306020203" pitchFamily="18" charset="0"/>
              </a:rPr>
              <a:t>X </a:t>
            </a:r>
            <a:r>
              <a:rPr lang="en-US" sz="1800" dirty="0">
                <a:latin typeface="Minion Pro" panose="02040503050306020203" pitchFamily="18" charset="0"/>
              </a:rPr>
              <a:t>‒ No bleeding found.</a:t>
            </a:r>
          </a:p>
          <a:p>
            <a:pPr marL="860425" lvl="3" indent="-228600"/>
            <a:r>
              <a:rPr lang="en-US" sz="1800" b="1" dirty="0">
                <a:latin typeface="Minion Pro" panose="02040503050306020203" pitchFamily="18" charset="0"/>
              </a:rPr>
              <a:t>A</a:t>
            </a:r>
            <a:r>
              <a:rPr lang="en-US" sz="1800" dirty="0">
                <a:latin typeface="Minion Pro" panose="02040503050306020203" pitchFamily="18" charset="0"/>
              </a:rPr>
              <a:t> ‒ Patent.</a:t>
            </a:r>
          </a:p>
          <a:p>
            <a:pPr marL="860425" lvl="3" indent="-228600"/>
            <a:r>
              <a:rPr lang="en-US" sz="1800" b="1" dirty="0">
                <a:latin typeface="Minion Pro" panose="02040503050306020203" pitchFamily="18" charset="0"/>
              </a:rPr>
              <a:t>B</a:t>
            </a:r>
            <a:r>
              <a:rPr lang="en-US" sz="1800" dirty="0">
                <a:latin typeface="Minion Pro" panose="02040503050306020203" pitchFamily="18" charset="0"/>
              </a:rPr>
              <a:t> ‒ Respirations are regular and normal depth. Lung sounds are clear bilaterally.</a:t>
            </a:r>
          </a:p>
          <a:p>
            <a:pPr marL="860425" lvl="3" indent="-228600"/>
            <a:r>
              <a:rPr lang="en-US" sz="1800" b="1" dirty="0">
                <a:latin typeface="Minion Pro" panose="02040503050306020203" pitchFamily="18" charset="0"/>
              </a:rPr>
              <a:t>C </a:t>
            </a:r>
            <a:r>
              <a:rPr lang="en-US" sz="1800" dirty="0">
                <a:latin typeface="Minion Pro" panose="02040503050306020203" pitchFamily="18" charset="0"/>
              </a:rPr>
              <a:t>‒ Radial pulses are strong and regular. Capillary refill time is brisk. </a:t>
            </a:r>
          </a:p>
          <a:p>
            <a:pPr marL="860425" lvl="3" indent="-228600"/>
            <a:r>
              <a:rPr lang="en-US" sz="1800" b="1" dirty="0">
                <a:latin typeface="Minion Pro" panose="02040503050306020203" pitchFamily="18" charset="0"/>
              </a:rPr>
              <a:t>D</a:t>
            </a:r>
            <a:r>
              <a:rPr lang="en-US" sz="1800" dirty="0">
                <a:latin typeface="Minion Pro" panose="02040503050306020203" pitchFamily="18" charset="0"/>
              </a:rPr>
              <a:t> ‒ Intermittent lethargy; GCS = 14 (E4, V4, M6), otherwise cries inconsolably.</a:t>
            </a:r>
          </a:p>
          <a:p>
            <a:pPr marL="860425" lvl="3" indent="-228600"/>
            <a:r>
              <a:rPr lang="en-US" sz="1800" b="1" dirty="0">
                <a:latin typeface="Minion Pro" panose="02040503050306020203" pitchFamily="18" charset="0"/>
              </a:rPr>
              <a:t>E</a:t>
            </a:r>
            <a:r>
              <a:rPr lang="en-US" sz="1800" dirty="0">
                <a:latin typeface="Minion Pro" panose="02040503050306020203" pitchFamily="18" charset="0"/>
              </a:rPr>
              <a:t> ‒ In father’s arms. Skin is normal in appearance.</a:t>
            </a:r>
          </a:p>
          <a:p>
            <a:pPr lvl="3"/>
            <a:endParaRPr lang="en-US" dirty="0"/>
          </a:p>
        </p:txBody>
      </p:sp>
    </p:spTree>
    <p:extLst>
      <p:ext uri="{BB962C8B-B14F-4D97-AF65-F5344CB8AC3E}">
        <p14:creationId xmlns:p14="http://schemas.microsoft.com/office/powerpoint/2010/main" val="115723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Detailed Assessment</a:t>
            </a:r>
          </a:p>
        </p:txBody>
      </p:sp>
      <p:sp>
        <p:nvSpPr>
          <p:cNvPr id="3" name="Content Placeholder 2"/>
          <p:cNvSpPr>
            <a:spLocks noGrp="1"/>
          </p:cNvSpPr>
          <p:nvPr>
            <p:ph idx="1"/>
          </p:nvPr>
        </p:nvSpPr>
        <p:spPr>
          <a:xfrm>
            <a:off x="694373" y="1926311"/>
            <a:ext cx="7715250" cy="4699047"/>
          </a:xfrm>
        </p:spPr>
        <p:txBody>
          <a:bodyPr/>
          <a:lstStyle/>
          <a:p>
            <a:r>
              <a:rPr lang="en-US" dirty="0">
                <a:latin typeface="Minion Pro" panose="02040503050306020203" pitchFamily="18" charset="0"/>
              </a:rPr>
              <a:t>History taking</a:t>
            </a:r>
          </a:p>
          <a:p>
            <a:pPr lvl="1"/>
            <a:r>
              <a:rPr lang="en-US" b="1" dirty="0">
                <a:latin typeface="Minion Pro" panose="02040503050306020203" pitchFamily="18" charset="0"/>
              </a:rPr>
              <a:t>O</a:t>
            </a:r>
            <a:r>
              <a:rPr lang="en-US" dirty="0">
                <a:latin typeface="Minion Pro" panose="02040503050306020203" pitchFamily="18" charset="0"/>
              </a:rPr>
              <a:t> – Gradual</a:t>
            </a:r>
          </a:p>
          <a:p>
            <a:pPr lvl="1"/>
            <a:r>
              <a:rPr lang="en-US" b="1" dirty="0">
                <a:latin typeface="Minion Pro" panose="02040503050306020203" pitchFamily="18" charset="0"/>
              </a:rPr>
              <a:t>P</a:t>
            </a:r>
            <a:r>
              <a:rPr lang="en-US" dirty="0">
                <a:latin typeface="Minion Pro" panose="02040503050306020203" pitchFamily="18" charset="0"/>
              </a:rPr>
              <a:t> – Pain upon palpation to abdomen</a:t>
            </a:r>
          </a:p>
          <a:p>
            <a:pPr lvl="1"/>
            <a:r>
              <a:rPr lang="en-US" b="1" dirty="0">
                <a:latin typeface="Minion Pro" panose="02040503050306020203" pitchFamily="18" charset="0"/>
              </a:rPr>
              <a:t>Q</a:t>
            </a:r>
            <a:r>
              <a:rPr lang="en-US" dirty="0">
                <a:latin typeface="Minion Pro" panose="02040503050306020203" pitchFamily="18" charset="0"/>
              </a:rPr>
              <a:t> – Unable to obtain</a:t>
            </a:r>
          </a:p>
          <a:p>
            <a:pPr lvl="1"/>
            <a:r>
              <a:rPr lang="en-US" b="1" dirty="0">
                <a:latin typeface="Minion Pro" panose="02040503050306020203" pitchFamily="18" charset="0"/>
              </a:rPr>
              <a:t>R</a:t>
            </a:r>
            <a:r>
              <a:rPr lang="en-US" dirty="0">
                <a:latin typeface="Minion Pro" panose="02040503050306020203" pitchFamily="18" charset="0"/>
              </a:rPr>
              <a:t> – Unable to obtain</a:t>
            </a:r>
          </a:p>
          <a:p>
            <a:pPr lvl="1"/>
            <a:r>
              <a:rPr lang="en-US" b="1" dirty="0">
                <a:latin typeface="Minion Pro" panose="02040503050306020203" pitchFamily="18" charset="0"/>
              </a:rPr>
              <a:t>S</a:t>
            </a:r>
            <a:r>
              <a:rPr lang="en-US" dirty="0">
                <a:latin typeface="Minion Pro" panose="02040503050306020203" pitchFamily="18" charset="0"/>
              </a:rPr>
              <a:t> – Obvious discomfort</a:t>
            </a:r>
          </a:p>
          <a:p>
            <a:pPr lvl="1"/>
            <a:r>
              <a:rPr lang="en-US" b="1" dirty="0">
                <a:latin typeface="Minion Pro" panose="02040503050306020203" pitchFamily="18" charset="0"/>
              </a:rPr>
              <a:t>T </a:t>
            </a:r>
            <a:r>
              <a:rPr lang="en-US" dirty="0">
                <a:latin typeface="Minion Pro" panose="02040503050306020203" pitchFamily="18" charset="0"/>
              </a:rPr>
              <a:t>– 12 hours</a:t>
            </a:r>
          </a:p>
        </p:txBody>
      </p:sp>
    </p:spTree>
    <p:extLst>
      <p:ext uri="{BB962C8B-B14F-4D97-AF65-F5344CB8AC3E}">
        <p14:creationId xmlns:p14="http://schemas.microsoft.com/office/powerpoint/2010/main" val="365010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Detailed Assessment</a:t>
            </a:r>
          </a:p>
        </p:txBody>
      </p:sp>
      <p:sp>
        <p:nvSpPr>
          <p:cNvPr id="3" name="Content Placeholder 2"/>
          <p:cNvSpPr>
            <a:spLocks noGrp="1"/>
          </p:cNvSpPr>
          <p:nvPr>
            <p:ph idx="1"/>
          </p:nvPr>
        </p:nvSpPr>
        <p:spPr>
          <a:xfrm>
            <a:off x="694373" y="1893653"/>
            <a:ext cx="7715250" cy="4699047"/>
          </a:xfrm>
        </p:spPr>
        <p:txBody>
          <a:bodyPr/>
          <a:lstStyle/>
          <a:p>
            <a:r>
              <a:rPr lang="en-US" dirty="0">
                <a:latin typeface="Minion Pro" panose="02040503050306020203" pitchFamily="18" charset="0"/>
              </a:rPr>
              <a:t>History taking</a:t>
            </a:r>
          </a:p>
          <a:p>
            <a:pPr marL="403225" lvl="2" indent="282575">
              <a:buFont typeface="Arial" pitchFamily="34" charset="0"/>
              <a:buChar char="•"/>
            </a:pPr>
            <a:r>
              <a:rPr lang="en-US" sz="1800" b="1" dirty="0">
                <a:latin typeface="Minion Pro" panose="02040503050306020203" pitchFamily="18" charset="0"/>
              </a:rPr>
              <a:t>S</a:t>
            </a:r>
            <a:r>
              <a:rPr lang="en-US" sz="1800" dirty="0">
                <a:latin typeface="Minion Pro" panose="02040503050306020203" pitchFamily="18" charset="0"/>
              </a:rPr>
              <a:t> ‒ Vomiting, lethargy, abdominal pain, lack of bowel movement</a:t>
            </a:r>
          </a:p>
          <a:p>
            <a:pPr marL="403225" lvl="2" indent="282575">
              <a:buFont typeface="Arial" pitchFamily="34" charset="0"/>
              <a:buChar char="•"/>
            </a:pPr>
            <a:r>
              <a:rPr lang="en-US" sz="1800" b="1" dirty="0">
                <a:latin typeface="Minion Pro" panose="02040503050306020203" pitchFamily="18" charset="0"/>
              </a:rPr>
              <a:t>A </a:t>
            </a:r>
            <a:r>
              <a:rPr lang="en-US" sz="1800" dirty="0">
                <a:latin typeface="Minion Pro" panose="02040503050306020203" pitchFamily="18" charset="0"/>
              </a:rPr>
              <a:t>‒ No known allergies</a:t>
            </a:r>
          </a:p>
          <a:p>
            <a:pPr marL="403225" lvl="2" indent="282575">
              <a:buFont typeface="Arial" pitchFamily="34" charset="0"/>
              <a:buChar char="•"/>
            </a:pPr>
            <a:r>
              <a:rPr lang="en-US" sz="1800" b="1" dirty="0">
                <a:latin typeface="Minion Pro" panose="02040503050306020203" pitchFamily="18" charset="0"/>
              </a:rPr>
              <a:t>M </a:t>
            </a:r>
            <a:r>
              <a:rPr lang="en-US" sz="1800" dirty="0">
                <a:latin typeface="Minion Pro" panose="02040503050306020203" pitchFamily="18" charset="0"/>
              </a:rPr>
              <a:t>‒ None</a:t>
            </a:r>
          </a:p>
          <a:p>
            <a:pPr marL="403225" lvl="2" indent="282575">
              <a:buFont typeface="Arial" pitchFamily="34" charset="0"/>
              <a:buChar char="•"/>
            </a:pPr>
            <a:r>
              <a:rPr lang="en-US" sz="1800" b="1" dirty="0">
                <a:latin typeface="Minion Pro" panose="02040503050306020203" pitchFamily="18" charset="0"/>
              </a:rPr>
              <a:t>P</a:t>
            </a:r>
            <a:r>
              <a:rPr lang="en-US" sz="1800" dirty="0">
                <a:latin typeface="Minion Pro" panose="02040503050306020203" pitchFamily="18" charset="0"/>
              </a:rPr>
              <a:t> ‒ None</a:t>
            </a:r>
          </a:p>
          <a:p>
            <a:pPr marL="403225" lvl="2" indent="282575">
              <a:buFont typeface="Arial" pitchFamily="34" charset="0"/>
              <a:buChar char="•"/>
            </a:pPr>
            <a:r>
              <a:rPr lang="en-US" sz="1800" b="1" dirty="0">
                <a:latin typeface="Minion Pro" panose="02040503050306020203" pitchFamily="18" charset="0"/>
              </a:rPr>
              <a:t>L</a:t>
            </a:r>
            <a:r>
              <a:rPr lang="en-US" sz="1800" dirty="0">
                <a:latin typeface="Minion Pro" panose="02040503050306020203" pitchFamily="18" charset="0"/>
              </a:rPr>
              <a:t> ‒ Breakfast</a:t>
            </a:r>
          </a:p>
          <a:p>
            <a:pPr marL="403225" lvl="2" indent="282575">
              <a:buFont typeface="Arial" pitchFamily="34" charset="0"/>
              <a:buChar char="•"/>
            </a:pPr>
            <a:r>
              <a:rPr lang="en-US" sz="1800" b="1" dirty="0">
                <a:latin typeface="Minion Pro" panose="02040503050306020203" pitchFamily="18" charset="0"/>
              </a:rPr>
              <a:t>E</a:t>
            </a:r>
            <a:r>
              <a:rPr lang="en-US" sz="1800" dirty="0">
                <a:latin typeface="Minion Pro" panose="02040503050306020203" pitchFamily="18" charset="0"/>
              </a:rPr>
              <a:t> ‒ Worsened over the last 12 hours</a:t>
            </a:r>
          </a:p>
          <a:p>
            <a:pPr marL="403225" lvl="2" indent="282575">
              <a:buFont typeface="Arial" pitchFamily="34" charset="0"/>
              <a:buChar char="•"/>
            </a:pPr>
            <a:r>
              <a:rPr lang="en-US" sz="1800" b="1" dirty="0">
                <a:latin typeface="Minion Pro" panose="02040503050306020203" pitchFamily="18" charset="0"/>
              </a:rPr>
              <a:t>R </a:t>
            </a:r>
            <a:r>
              <a:rPr lang="en-US" sz="1800" dirty="0">
                <a:latin typeface="Minion Pro" panose="02040503050306020203" pitchFamily="18" charset="0"/>
              </a:rPr>
              <a:t>– Age</a:t>
            </a:r>
          </a:p>
          <a:p>
            <a:pPr lvl="2"/>
            <a:endParaRPr lang="en-US" dirty="0"/>
          </a:p>
        </p:txBody>
      </p:sp>
    </p:spTree>
    <p:extLst>
      <p:ext uri="{BB962C8B-B14F-4D97-AF65-F5344CB8AC3E}">
        <p14:creationId xmlns:p14="http://schemas.microsoft.com/office/powerpoint/2010/main" val="216345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dirty="0"/>
              <a:t>Vital Signs</a:t>
            </a:r>
          </a:p>
        </p:txBody>
      </p:sp>
      <p:pic>
        <p:nvPicPr>
          <p:cNvPr id="7" name="Content Placeholder 6" descr="The screen displays the following: Shocks 0, H R 150 beats per minute, Lead II, S p O 2 97, E t C O 2 in millimeters of mercury 39 R R 32, Time 05:49, Temperature degree Fahrenheit 98.6, Temperature degree Celsius 37.0, N I B P in millimeters of mercury 94 over 61 open parenthesis 72 close parenthesis, 200 Joules, 1 Energy, 2 Charge, 3 Shock. Other buttons include sync, pacer, rate, output, pause, N B P start, N B P auto start, and off." title="A photo shows the screen of a monitor showing the vital signs of a patient.">
            <a:extLst>
              <a:ext uri="{FF2B5EF4-FFF2-40B4-BE49-F238E27FC236}">
                <a16:creationId xmlns:a16="http://schemas.microsoft.com/office/drawing/2014/main" id="{63863178-C2E3-294D-BFE3-4ECA47A3A018}"/>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371600" y="1828800"/>
            <a:ext cx="6372860" cy="4787900"/>
          </a:xfrm>
        </p:spPr>
      </p:pic>
    </p:spTree>
    <p:extLst>
      <p:ext uri="{BB962C8B-B14F-4D97-AF65-F5344CB8AC3E}">
        <p14:creationId xmlns:p14="http://schemas.microsoft.com/office/powerpoint/2010/main" val="146509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Detailed Assessment </a:t>
            </a:r>
          </a:p>
        </p:txBody>
      </p:sp>
      <p:pic>
        <p:nvPicPr>
          <p:cNvPr id="4098" name="Picture 2" descr="The labels in the illustration for the physical exam are as follows. H E E N T: P E R R L. Neuro: Intermittently lethargic. Heart and lungs: Lung sounds: clear and equal bilaterally. Heart sounds are normal, no murmur. Upper extremities: Unremarkable. Abdomen and pelvis: A sausage-shaped mass can be felt upon palpation. Lower extremities: Draws up legs toward abdomen when crying." title="An illustration shows the detailed physical exam of a child."/>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688870" y="1933145"/>
            <a:ext cx="5766259" cy="4428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34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84E19-BB00-4561-ADF2-8E6117ED4906}"/>
              </a:ext>
            </a:extLst>
          </p:cNvPr>
          <p:cNvSpPr>
            <a:spLocks noGrp="1"/>
          </p:cNvSpPr>
          <p:nvPr>
            <p:ph type="title"/>
          </p:nvPr>
        </p:nvSpPr>
        <p:spPr/>
        <p:txBody>
          <a:bodyPr/>
          <a:lstStyle/>
          <a:p>
            <a:r>
              <a:rPr lang="en-US" dirty="0"/>
              <a:t>Pediatric Pain Management</a:t>
            </a:r>
          </a:p>
        </p:txBody>
      </p:sp>
      <p:sp>
        <p:nvSpPr>
          <p:cNvPr id="3" name="Content Placeholder 2">
            <a:extLst>
              <a:ext uri="{FF2B5EF4-FFF2-40B4-BE49-F238E27FC236}">
                <a16:creationId xmlns:a16="http://schemas.microsoft.com/office/drawing/2014/main" id="{4E46C675-AC72-4B33-B051-08CA23C8975D}"/>
              </a:ext>
            </a:extLst>
          </p:cNvPr>
          <p:cNvSpPr>
            <a:spLocks noGrp="1"/>
          </p:cNvSpPr>
          <p:nvPr>
            <p:ph sz="half" idx="1"/>
          </p:nvPr>
        </p:nvSpPr>
        <p:spPr>
          <a:xfrm>
            <a:off x="685800" y="2048896"/>
            <a:ext cx="3641598" cy="4729436"/>
          </a:xfrm>
        </p:spPr>
        <p:txBody>
          <a:bodyPr/>
          <a:lstStyle/>
          <a:p>
            <a:r>
              <a:rPr lang="en-US" sz="2100" dirty="0"/>
              <a:t>Many healthcare providers are reluctant to administer pain medication in pediatrics. </a:t>
            </a:r>
          </a:p>
          <a:p>
            <a:r>
              <a:rPr lang="en-US" sz="2100" dirty="0"/>
              <a:t>Three dimensions of pain.</a:t>
            </a:r>
          </a:p>
          <a:p>
            <a:r>
              <a:rPr lang="en-US" sz="2100" dirty="0"/>
              <a:t>Real and long-term consequences exist for not treating pain in pediatric populations.</a:t>
            </a:r>
          </a:p>
          <a:p>
            <a:endParaRPr lang="en-US" dirty="0"/>
          </a:p>
        </p:txBody>
      </p:sp>
      <p:pic>
        <p:nvPicPr>
          <p:cNvPr id="7" name="Content Placeholder 6" descr="A photo shows a young boy throwing his head back and cry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25498" y="2631031"/>
            <a:ext cx="4223464" cy="2812295"/>
          </a:xfrm>
        </p:spPr>
      </p:pic>
      <p:sp>
        <p:nvSpPr>
          <p:cNvPr id="8" name="TextBox 7"/>
          <p:cNvSpPr txBox="1"/>
          <p:nvPr/>
        </p:nvSpPr>
        <p:spPr>
          <a:xfrm>
            <a:off x="5468202" y="5443326"/>
            <a:ext cx="1939955"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Jens </a:t>
            </a:r>
            <a:r>
              <a:rPr lang="en-IN" sz="800" dirty="0" err="1">
                <a:solidFill>
                  <a:schemeClr val="bg1">
                    <a:lumMod val="50000"/>
                  </a:schemeClr>
                </a:solidFill>
                <a:latin typeface="Arial" pitchFamily="34" charset="0"/>
                <a:cs typeface="Arial" pitchFamily="34" charset="0"/>
              </a:rPr>
              <a:t>Karlsson</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EyeEm</a:t>
            </a:r>
            <a:r>
              <a:rPr lang="en-IN" sz="800" dirty="0">
                <a:solidFill>
                  <a:schemeClr val="bg1">
                    <a:lumMod val="50000"/>
                  </a:schemeClr>
                </a:solidFill>
                <a:latin typeface="Arial" pitchFamily="34" charset="0"/>
                <a:cs typeface="Arial" pitchFamily="34" charset="0"/>
              </a:rPr>
              <a:t>/Getty Images</a:t>
            </a:r>
          </a:p>
        </p:txBody>
      </p:sp>
    </p:spTree>
    <p:extLst>
      <p:ext uri="{BB962C8B-B14F-4D97-AF65-F5344CB8AC3E}">
        <p14:creationId xmlns:p14="http://schemas.microsoft.com/office/powerpoint/2010/main" val="276544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C615-0EA0-47DD-A44E-5118CF3A21D2}"/>
              </a:ext>
            </a:extLst>
          </p:cNvPr>
          <p:cNvSpPr>
            <a:spLocks noGrp="1"/>
          </p:cNvSpPr>
          <p:nvPr>
            <p:ph type="title"/>
          </p:nvPr>
        </p:nvSpPr>
        <p:spPr/>
        <p:txBody>
          <a:bodyPr/>
          <a:lstStyle/>
          <a:p>
            <a:r>
              <a:rPr lang="en-US" dirty="0"/>
              <a:t>Treatment of Pain</a:t>
            </a:r>
          </a:p>
        </p:txBody>
      </p:sp>
      <p:sp>
        <p:nvSpPr>
          <p:cNvPr id="3" name="Content Placeholder 2">
            <a:extLst>
              <a:ext uri="{FF2B5EF4-FFF2-40B4-BE49-F238E27FC236}">
                <a16:creationId xmlns:a16="http://schemas.microsoft.com/office/drawing/2014/main" id="{B88B2EB3-D9C0-4E7D-8C3A-2781F50432C1}"/>
              </a:ext>
            </a:extLst>
          </p:cNvPr>
          <p:cNvSpPr>
            <a:spLocks noGrp="1"/>
          </p:cNvSpPr>
          <p:nvPr>
            <p:ph sz="half" idx="1"/>
          </p:nvPr>
        </p:nvSpPr>
        <p:spPr>
          <a:xfrm>
            <a:off x="685800" y="1874720"/>
            <a:ext cx="3641598" cy="4729436"/>
          </a:xfrm>
        </p:spPr>
        <p:txBody>
          <a:bodyPr/>
          <a:lstStyle/>
          <a:p>
            <a:r>
              <a:rPr lang="en-US" sz="2100" dirty="0"/>
              <a:t>Transduction</a:t>
            </a:r>
          </a:p>
          <a:p>
            <a:pPr lvl="1"/>
            <a:r>
              <a:rPr lang="en-US" sz="1800" dirty="0"/>
              <a:t>Local antiseptic</a:t>
            </a:r>
          </a:p>
          <a:p>
            <a:pPr lvl="1"/>
            <a:r>
              <a:rPr lang="en-US" sz="1800" dirty="0"/>
              <a:t>Splinting</a:t>
            </a:r>
          </a:p>
          <a:p>
            <a:pPr lvl="1"/>
            <a:r>
              <a:rPr lang="en-US" sz="1800" dirty="0"/>
              <a:t>RICE</a:t>
            </a:r>
          </a:p>
          <a:p>
            <a:r>
              <a:rPr lang="en-US" sz="2100" dirty="0"/>
              <a:t>Transmission</a:t>
            </a:r>
          </a:p>
          <a:p>
            <a:pPr lvl="1"/>
            <a:r>
              <a:rPr lang="en-US" sz="1800" dirty="0"/>
              <a:t>Pharmacological</a:t>
            </a:r>
          </a:p>
          <a:p>
            <a:pPr lvl="2"/>
            <a:r>
              <a:rPr lang="en-US" sz="1650" dirty="0"/>
              <a:t>Mild/Moderate</a:t>
            </a:r>
          </a:p>
          <a:p>
            <a:pPr lvl="2"/>
            <a:r>
              <a:rPr lang="en-US" sz="1650" dirty="0"/>
              <a:t>Severe</a:t>
            </a:r>
          </a:p>
          <a:p>
            <a:r>
              <a:rPr lang="en-US" sz="2100" dirty="0"/>
              <a:t>Perception</a:t>
            </a:r>
          </a:p>
          <a:p>
            <a:pPr lvl="1"/>
            <a:r>
              <a:rPr lang="en-US" sz="1800" dirty="0" err="1"/>
              <a:t>Nonpharmacological</a:t>
            </a:r>
            <a:endParaRPr lang="en-US" sz="1800" dirty="0"/>
          </a:p>
          <a:p>
            <a:pPr lvl="1"/>
            <a:endParaRPr lang="en-US" dirty="0"/>
          </a:p>
          <a:p>
            <a:pPr lvl="1"/>
            <a:endParaRPr lang="en-US" dirty="0"/>
          </a:p>
          <a:p>
            <a:endParaRPr lang="en-US" dirty="0"/>
          </a:p>
        </p:txBody>
      </p:sp>
      <p:pic>
        <p:nvPicPr>
          <p:cNvPr id="7" name="Content Placeholder 6" descr="A photo shows a young boy, with a bandaged head and arm, holding his head in pain. A gauze, medical kit, and hot bag are around him."/>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077241" y="2462776"/>
            <a:ext cx="4433988" cy="2827773"/>
          </a:xfrm>
        </p:spPr>
      </p:pic>
      <p:sp>
        <p:nvSpPr>
          <p:cNvPr id="8" name="TextBox 7"/>
          <p:cNvSpPr txBox="1"/>
          <p:nvPr/>
        </p:nvSpPr>
        <p:spPr>
          <a:xfrm>
            <a:off x="5632836" y="5290549"/>
            <a:ext cx="1322798"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LeManna</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296334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94373" y="1904539"/>
            <a:ext cx="7715250" cy="4699047"/>
          </a:xfrm>
        </p:spPr>
        <p:txBody>
          <a:bodyPr/>
          <a:lstStyle/>
          <a:p>
            <a:r>
              <a:rPr lang="en-US" dirty="0">
                <a:latin typeface="Minion Pro" panose="02040503050306020203" pitchFamily="18" charset="0"/>
              </a:rPr>
              <a:t>BLS</a:t>
            </a:r>
          </a:p>
          <a:p>
            <a:pPr lvl="1"/>
            <a:r>
              <a:rPr lang="en-US" dirty="0">
                <a:latin typeface="Minion Pro" panose="02040503050306020203" pitchFamily="18" charset="0"/>
              </a:rPr>
              <a:t>Monitor airway</a:t>
            </a:r>
          </a:p>
          <a:p>
            <a:pPr lvl="1"/>
            <a:r>
              <a:rPr lang="en-US" dirty="0">
                <a:latin typeface="Minion Pro" panose="02040503050306020203" pitchFamily="18" charset="0"/>
              </a:rPr>
              <a:t>Position of comfort</a:t>
            </a:r>
          </a:p>
          <a:p>
            <a:r>
              <a:rPr lang="en-US" dirty="0">
                <a:latin typeface="Minion Pro" panose="02040503050306020203" pitchFamily="18" charset="0"/>
              </a:rPr>
              <a:t>ALS</a:t>
            </a:r>
          </a:p>
          <a:p>
            <a:pPr lvl="1"/>
            <a:r>
              <a:rPr lang="en-US" dirty="0">
                <a:latin typeface="Minion Pro" panose="02040503050306020203" pitchFamily="18" charset="0"/>
              </a:rPr>
              <a:t>BLS care</a:t>
            </a:r>
          </a:p>
          <a:p>
            <a:pPr lvl="1"/>
            <a:r>
              <a:rPr lang="en-US" dirty="0">
                <a:latin typeface="Minion Pro" panose="02040503050306020203" pitchFamily="18" charset="0"/>
              </a:rPr>
              <a:t>Consider IV</a:t>
            </a:r>
          </a:p>
          <a:p>
            <a:r>
              <a:rPr lang="en-US" dirty="0">
                <a:latin typeface="Minion Pro" panose="02040503050306020203" pitchFamily="18" charset="0"/>
              </a:rPr>
              <a:t>Critical care</a:t>
            </a:r>
          </a:p>
          <a:p>
            <a:pPr lvl="1"/>
            <a:r>
              <a:rPr lang="en-US" dirty="0">
                <a:latin typeface="Minion Pro" panose="02040503050306020203" pitchFamily="18" charset="0"/>
              </a:rPr>
              <a:t>BLS/ALS care</a:t>
            </a:r>
          </a:p>
        </p:txBody>
      </p:sp>
    </p:spTree>
    <p:extLst>
      <p:ext uri="{BB962C8B-B14F-4D97-AF65-F5344CB8AC3E}">
        <p14:creationId xmlns:p14="http://schemas.microsoft.com/office/powerpoint/2010/main" val="117127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Ongoing Management</a:t>
            </a:r>
            <a:endParaRPr lang="en-US" dirty="0"/>
          </a:p>
        </p:txBody>
      </p:sp>
      <p:sp>
        <p:nvSpPr>
          <p:cNvPr id="3" name="Content Placeholder 2"/>
          <p:cNvSpPr>
            <a:spLocks noGrp="1"/>
          </p:cNvSpPr>
          <p:nvPr>
            <p:ph idx="1"/>
          </p:nvPr>
        </p:nvSpPr>
        <p:spPr>
          <a:xfrm>
            <a:off x="694373" y="1937197"/>
            <a:ext cx="7715250" cy="4699047"/>
          </a:xfrm>
        </p:spPr>
        <p:txBody>
          <a:bodyPr/>
          <a:lstStyle/>
          <a:p>
            <a:r>
              <a:rPr lang="en-US" dirty="0">
                <a:latin typeface="Minion Pro" panose="02040503050306020203" pitchFamily="18" charset="0"/>
              </a:rPr>
              <a:t>Reassess the patient.</a:t>
            </a:r>
          </a:p>
          <a:p>
            <a:r>
              <a:rPr lang="en-US" dirty="0">
                <a:latin typeface="Minion Pro" panose="02040503050306020203" pitchFamily="18" charset="0"/>
              </a:rPr>
              <a:t>What is the most appropriate treatment destination and why?</a:t>
            </a:r>
          </a:p>
          <a:p>
            <a:r>
              <a:rPr lang="en-US" dirty="0">
                <a:latin typeface="Minion Pro" panose="02040503050306020203" pitchFamily="18" charset="0"/>
              </a:rPr>
              <a:t>Can you safely transport this child in your ambulance?</a:t>
            </a:r>
          </a:p>
        </p:txBody>
      </p:sp>
    </p:spTree>
    <p:extLst>
      <p:ext uri="{BB962C8B-B14F-4D97-AF65-F5344CB8AC3E}">
        <p14:creationId xmlns:p14="http://schemas.microsoft.com/office/powerpoint/2010/main" val="417241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Wrap-Up</a:t>
            </a:r>
          </a:p>
        </p:txBody>
      </p:sp>
      <p:sp>
        <p:nvSpPr>
          <p:cNvPr id="5" name="Content Placeholder 4"/>
          <p:cNvSpPr>
            <a:spLocks noGrp="1"/>
          </p:cNvSpPr>
          <p:nvPr>
            <p:ph sz="half" idx="1"/>
          </p:nvPr>
        </p:nvSpPr>
        <p:spPr>
          <a:xfrm>
            <a:off x="685800" y="1918264"/>
            <a:ext cx="3641598" cy="4729436"/>
          </a:xfrm>
        </p:spPr>
        <p:txBody>
          <a:bodyPr/>
          <a:lstStyle/>
          <a:p>
            <a:r>
              <a:rPr lang="en-US" sz="2100" dirty="0"/>
              <a:t>Diagnosis: Intussusception</a:t>
            </a:r>
            <a:r>
              <a:rPr lang="en-US" dirty="0"/>
              <a:t> </a:t>
            </a:r>
          </a:p>
          <a:p>
            <a:pPr lvl="1"/>
            <a:endParaRPr lang="en-US" dirty="0"/>
          </a:p>
        </p:txBody>
      </p:sp>
      <p:pic>
        <p:nvPicPr>
          <p:cNvPr id="9" name="Content Placeholder 8" descr="An illustration titled intussusception shows a segment of the colon telescoped into another segment."/>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845"/>
          <a:stretch/>
        </p:blipFill>
        <p:spPr>
          <a:xfrm>
            <a:off x="325911" y="2741526"/>
            <a:ext cx="4361376" cy="2563871"/>
          </a:xfrm>
        </p:spPr>
      </p:pic>
      <p:pic>
        <p:nvPicPr>
          <p:cNvPr id="10" name="Picture 9" descr="An ultrasound shows two images. The first image shows a telescoped colon and the second image shows the colon with intussuscep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2786" y="2741526"/>
            <a:ext cx="3164707" cy="2563871"/>
          </a:xfrm>
          <a:prstGeom prst="rect">
            <a:avLst/>
          </a:prstGeom>
        </p:spPr>
      </p:pic>
      <p:sp>
        <p:nvSpPr>
          <p:cNvPr id="11" name="TextBox 10"/>
          <p:cNvSpPr txBox="1"/>
          <p:nvPr/>
        </p:nvSpPr>
        <p:spPr>
          <a:xfrm>
            <a:off x="1848406" y="5305397"/>
            <a:ext cx="1316386"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corbac40/</a:t>
            </a:r>
            <a:r>
              <a:rPr lang="en-IN" sz="800" dirty="0" err="1">
                <a:solidFill>
                  <a:schemeClr val="bg1">
                    <a:lumMod val="50000"/>
                  </a:schemeClr>
                </a:solidFill>
                <a:latin typeface="Arial" pitchFamily="34" charset="0"/>
                <a:cs typeface="Arial" pitchFamily="34" charset="0"/>
              </a:rPr>
              <a:t>Shutterstock</a:t>
            </a:r>
            <a:endParaRPr lang="en-IN" sz="800" dirty="0">
              <a:solidFill>
                <a:schemeClr val="bg1">
                  <a:lumMod val="50000"/>
                </a:schemeClr>
              </a:solidFill>
              <a:latin typeface="Arial" pitchFamily="34" charset="0"/>
              <a:cs typeface="Arial" pitchFamily="34" charset="0"/>
            </a:endParaRPr>
          </a:p>
        </p:txBody>
      </p:sp>
      <p:sp>
        <p:nvSpPr>
          <p:cNvPr id="12" name="TextBox 11"/>
          <p:cNvSpPr txBox="1"/>
          <p:nvPr/>
        </p:nvSpPr>
        <p:spPr>
          <a:xfrm>
            <a:off x="5224492" y="5305397"/>
            <a:ext cx="3081293" cy="215444"/>
          </a:xfrm>
          <a:prstGeom prst="rect">
            <a:avLst/>
          </a:prstGeom>
          <a:noFill/>
        </p:spPr>
        <p:txBody>
          <a:bodyPr wrap="none" rtlCol="0">
            <a:spAutoFit/>
          </a:bodyPr>
          <a:lstStyle/>
          <a:p>
            <a:pPr algn="ctr"/>
            <a:r>
              <a:rPr lang="en-US" sz="800" dirty="0">
                <a:solidFill>
                  <a:schemeClr val="bg1">
                    <a:lumMod val="50000"/>
                  </a:schemeClr>
                </a:solidFill>
                <a:latin typeface="Arial" pitchFamily="34" charset="0"/>
                <a:cs typeface="Arial" pitchFamily="34" charset="0"/>
              </a:rPr>
              <a:t>Case courtesy of </a:t>
            </a:r>
            <a:r>
              <a:rPr lang="en-US" sz="800" dirty="0" err="1">
                <a:solidFill>
                  <a:schemeClr val="bg1">
                    <a:lumMod val="50000"/>
                  </a:schemeClr>
                </a:solidFill>
                <a:latin typeface="Arial" pitchFamily="34" charset="0"/>
                <a:cs typeface="Arial" pitchFamily="34" charset="0"/>
              </a:rPr>
              <a:t>Dr</a:t>
            </a:r>
            <a:r>
              <a:rPr lang="en-US" sz="800" dirty="0">
                <a:solidFill>
                  <a:schemeClr val="bg1">
                    <a:lumMod val="50000"/>
                  </a:schemeClr>
                </a:solidFill>
                <a:latin typeface="Arial" pitchFamily="34" charset="0"/>
                <a:cs typeface="Arial" pitchFamily="34" charset="0"/>
              </a:rPr>
              <a:t> </a:t>
            </a:r>
            <a:r>
              <a:rPr lang="en-US" sz="800" dirty="0" err="1">
                <a:solidFill>
                  <a:schemeClr val="bg1">
                    <a:lumMod val="50000"/>
                  </a:schemeClr>
                </a:solidFill>
                <a:latin typeface="Arial" pitchFamily="34" charset="0"/>
                <a:cs typeface="Arial" pitchFamily="34" charset="0"/>
              </a:rPr>
              <a:t>Maulik</a:t>
            </a:r>
            <a:r>
              <a:rPr lang="en-US" sz="800" dirty="0">
                <a:solidFill>
                  <a:schemeClr val="bg1">
                    <a:lumMod val="50000"/>
                  </a:schemeClr>
                </a:solidFill>
                <a:latin typeface="Arial" pitchFamily="34" charset="0"/>
                <a:cs typeface="Arial" pitchFamily="34" charset="0"/>
              </a:rPr>
              <a:t> S Patel, Radiopaedia.org, </a:t>
            </a:r>
            <a:r>
              <a:rPr lang="en-US" sz="800" dirty="0" err="1">
                <a:solidFill>
                  <a:schemeClr val="bg1">
                    <a:lumMod val="50000"/>
                  </a:schemeClr>
                </a:solidFill>
                <a:latin typeface="Arial" pitchFamily="34" charset="0"/>
                <a:cs typeface="Arial" pitchFamily="34" charset="0"/>
              </a:rPr>
              <a:t>rID</a:t>
            </a:r>
            <a:r>
              <a:rPr lang="en-US" sz="800" dirty="0">
                <a:solidFill>
                  <a:schemeClr val="bg1">
                    <a:lumMod val="50000"/>
                  </a:schemeClr>
                </a:solidFill>
                <a:latin typeface="Arial" pitchFamily="34" charset="0"/>
                <a:cs typeface="Arial" pitchFamily="34" charset="0"/>
              </a:rPr>
              <a:t>: 9265</a:t>
            </a:r>
            <a:endParaRPr lang="en-IN" sz="80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427563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Wrap-Up</a:t>
            </a:r>
          </a:p>
        </p:txBody>
      </p:sp>
      <p:sp>
        <p:nvSpPr>
          <p:cNvPr id="3" name="Content Placeholder 2"/>
          <p:cNvSpPr>
            <a:spLocks noGrp="1"/>
          </p:cNvSpPr>
          <p:nvPr>
            <p:ph idx="1"/>
          </p:nvPr>
        </p:nvSpPr>
        <p:spPr>
          <a:xfrm>
            <a:off x="694373" y="1948083"/>
            <a:ext cx="7715250" cy="4699047"/>
          </a:xfrm>
        </p:spPr>
        <p:txBody>
          <a:bodyPr/>
          <a:lstStyle/>
          <a:p>
            <a:r>
              <a:rPr lang="en-US" dirty="0">
                <a:latin typeface="Minion Pro" panose="02040503050306020203" pitchFamily="18" charset="0"/>
              </a:rPr>
              <a:t>Many medical emergences in pediatric populations can present with AMS.</a:t>
            </a:r>
          </a:p>
          <a:p>
            <a:r>
              <a:rPr lang="en-US" dirty="0">
                <a:latin typeface="Minion Pro" panose="02040503050306020203" pitchFamily="18" charset="0"/>
              </a:rPr>
              <a:t>Patient history is often a key factor in differentiating medical emergencies in the field given limiting testing.</a:t>
            </a:r>
          </a:p>
          <a:p>
            <a:r>
              <a:rPr lang="en-US" dirty="0">
                <a:latin typeface="Minion Pro" panose="02040503050306020203" pitchFamily="18" charset="0"/>
              </a:rPr>
              <a:t>Pain management in pediatric populations can have profound impacts on the patients.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5625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76537-A340-423B-BABA-C4524C7FA1D0}"/>
              </a:ext>
            </a:extLst>
          </p:cNvPr>
          <p:cNvSpPr>
            <a:spLocks noGrp="1"/>
          </p:cNvSpPr>
          <p:nvPr>
            <p:ph type="title"/>
          </p:nvPr>
        </p:nvSpPr>
        <p:spPr/>
        <p:txBody>
          <a:bodyPr/>
          <a:lstStyle/>
          <a:p>
            <a:r>
              <a:rPr lang="en-US" dirty="0"/>
              <a:t>Questions?</a:t>
            </a:r>
          </a:p>
        </p:txBody>
      </p:sp>
      <p:pic>
        <p:nvPicPr>
          <p:cNvPr id="5" name="Picture 4" descr="A photo shows three blocks, each with a question mark sign on i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578" y="1997168"/>
            <a:ext cx="7816844" cy="4398088"/>
          </a:xfrm>
          <a:prstGeom prst="rect">
            <a:avLst/>
          </a:prstGeom>
        </p:spPr>
      </p:pic>
      <p:sp>
        <p:nvSpPr>
          <p:cNvPr id="6" name="TextBox 5"/>
          <p:cNvSpPr txBox="1"/>
          <p:nvPr/>
        </p:nvSpPr>
        <p:spPr>
          <a:xfrm>
            <a:off x="3229324" y="6395256"/>
            <a:ext cx="2685351" cy="215444"/>
          </a:xfrm>
          <a:prstGeom prst="rect">
            <a:avLst/>
          </a:prstGeom>
          <a:noFill/>
        </p:spPr>
        <p:txBody>
          <a:bodyPr wrap="none" rtlCol="0">
            <a:spAutoFit/>
          </a:bodyPr>
          <a:lstStyle/>
          <a:p>
            <a:pPr algn="ct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Nujumuddin</a:t>
            </a: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Mohamad</a:t>
            </a:r>
            <a:r>
              <a:rPr lang="en-IN" sz="800" dirty="0">
                <a:solidFill>
                  <a:schemeClr val="bg1">
                    <a:lumMod val="50000"/>
                  </a:schemeClr>
                </a:solidFill>
                <a:latin typeface="Arial" pitchFamily="34" charset="0"/>
                <a:cs typeface="Arial" pitchFamily="34" charset="0"/>
              </a:rPr>
              <a:t> </a:t>
            </a:r>
            <a:r>
              <a:rPr lang="en-IN" sz="800" dirty="0" err="1">
                <a:solidFill>
                  <a:schemeClr val="bg1">
                    <a:lumMod val="50000"/>
                  </a:schemeClr>
                </a:solidFill>
                <a:latin typeface="Arial" pitchFamily="34" charset="0"/>
                <a:cs typeface="Arial" pitchFamily="34" charset="0"/>
              </a:rPr>
              <a:t>Yaman</a:t>
            </a:r>
            <a:r>
              <a:rPr lang="en-IN" sz="800" dirty="0">
                <a:solidFill>
                  <a:schemeClr val="bg1">
                    <a:lumMod val="50000"/>
                  </a:schemeClr>
                </a:solidFill>
                <a:latin typeface="Arial" pitchFamily="34" charset="0"/>
                <a:cs typeface="Arial" pitchFamily="34" charset="0"/>
              </a:rPr>
              <a:t>/</a:t>
            </a:r>
            <a:r>
              <a:rPr lang="en-IN" sz="800" dirty="0" err="1">
                <a:solidFill>
                  <a:schemeClr val="bg1">
                    <a:lumMod val="50000"/>
                  </a:schemeClr>
                </a:solidFill>
                <a:latin typeface="Arial" pitchFamily="34" charset="0"/>
                <a:cs typeface="Arial" pitchFamily="34" charset="0"/>
              </a:rPr>
              <a:t>EyeEm</a:t>
            </a:r>
            <a:r>
              <a:rPr lang="en-IN" sz="800" dirty="0">
                <a:solidFill>
                  <a:schemeClr val="bg1">
                    <a:lumMod val="50000"/>
                  </a:schemeClr>
                </a:solidFill>
                <a:latin typeface="Arial" pitchFamily="34" charset="0"/>
                <a:cs typeface="Arial" pitchFamily="34" charset="0"/>
              </a:rPr>
              <a:t>/Getty Images</a:t>
            </a:r>
          </a:p>
        </p:txBody>
      </p:sp>
    </p:spTree>
    <p:extLst>
      <p:ext uri="{BB962C8B-B14F-4D97-AF65-F5344CB8AC3E}">
        <p14:creationId xmlns:p14="http://schemas.microsoft.com/office/powerpoint/2010/main" val="222520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ducational subjects 16x9">
  <a:themeElements>
    <a:clrScheme name="Custom 2">
      <a:dk1>
        <a:srgbClr val="4196D7"/>
      </a:dk1>
      <a:lt1>
        <a:srgbClr val="6E6E71"/>
      </a:lt1>
      <a:dk2>
        <a:srgbClr val="3C9FAE"/>
      </a:dk2>
      <a:lt2>
        <a:srgbClr val="7A174E"/>
      </a:lt2>
      <a:accent1>
        <a:srgbClr val="EAE62A"/>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9781284245905_PPT</Template>
  <TotalTime>14455</TotalTime>
  <Words>7959</Words>
  <Application>Microsoft Macintosh PowerPoint</Application>
  <PresentationFormat>On-screen Show (4:3)</PresentationFormat>
  <Paragraphs>978</Paragraphs>
  <Slides>40</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Courier New</vt:lpstr>
      <vt:lpstr>Minion Pro</vt:lpstr>
      <vt:lpstr>Montserrat ExtraBold</vt:lpstr>
      <vt:lpstr>Times New Roman</vt:lpstr>
      <vt:lpstr>Wingdings</vt:lpstr>
      <vt:lpstr>Educational subjects 16x9</vt:lpstr>
      <vt:lpstr>Custom Design</vt:lpstr>
      <vt:lpstr>PowerPoint Presentation</vt:lpstr>
      <vt:lpstr>Lesson Objectives</vt:lpstr>
      <vt:lpstr>Introduction</vt:lpstr>
      <vt:lpstr>Altered Mental Status</vt:lpstr>
      <vt:lpstr>Hypoglycemia (1 of 2)</vt:lpstr>
      <vt:lpstr>Hypoglycemia (2 of 2)</vt:lpstr>
      <vt:lpstr>Mild to Moderate Hypoglycemia</vt:lpstr>
      <vt:lpstr>Severe Hypoglycemia</vt:lpstr>
      <vt:lpstr>Hyperglycemia</vt:lpstr>
      <vt:lpstr>Diabetic Ketoacidosis (DKA) vs. Hyperglycemic Hyperosmolar State (HHS)</vt:lpstr>
      <vt:lpstr>Hyperglycemia</vt:lpstr>
      <vt:lpstr>Fever</vt:lpstr>
      <vt:lpstr>Seizures (1 of 3)</vt:lpstr>
      <vt:lpstr>Seizures (2 of 3)</vt:lpstr>
      <vt:lpstr>Seizures (3 of 3)</vt:lpstr>
      <vt:lpstr>Case 1</vt:lpstr>
      <vt:lpstr>Initial Observations</vt:lpstr>
      <vt:lpstr>Standard Precautions</vt:lpstr>
      <vt:lpstr>Primary Survey</vt:lpstr>
      <vt:lpstr>Detailed Assessment</vt:lpstr>
      <vt:lpstr>Detailed Assessment</vt:lpstr>
      <vt:lpstr>Vital Signs</vt:lpstr>
      <vt:lpstr>Detailed Assessment </vt:lpstr>
      <vt:lpstr>Treatment</vt:lpstr>
      <vt:lpstr>Ongoing Management</vt:lpstr>
      <vt:lpstr>Case Wrap-Up</vt:lpstr>
      <vt:lpstr>Case 2</vt:lpstr>
      <vt:lpstr>Initial Observations</vt:lpstr>
      <vt:lpstr>Primary Survey</vt:lpstr>
      <vt:lpstr>Detailed Assessment</vt:lpstr>
      <vt:lpstr>Detailed Assessment</vt:lpstr>
      <vt:lpstr>Vital Signs</vt:lpstr>
      <vt:lpstr>Detailed Assessment </vt:lpstr>
      <vt:lpstr>Pediatric Pain Management</vt:lpstr>
      <vt:lpstr>Treatment of Pain</vt:lpstr>
      <vt:lpstr>Treatment</vt:lpstr>
      <vt:lpstr>Ongoing Management</vt:lpstr>
      <vt:lpstr>Case Wrap-Up</vt:lpstr>
      <vt:lpstr>Lesson Wrap-Up</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vaught</dc:creator>
  <cp:lastModifiedBy>Madelene Nieman</cp:lastModifiedBy>
  <cp:revision>545</cp:revision>
  <dcterms:created xsi:type="dcterms:W3CDTF">2020-06-11T14:16:18Z</dcterms:created>
  <dcterms:modified xsi:type="dcterms:W3CDTF">2021-10-05T14:33:51Z</dcterms:modified>
</cp:coreProperties>
</file>