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1"/>
  </p:sldMasterIdLst>
  <p:notesMasterIdLst>
    <p:notesMasterId r:id="rId39"/>
  </p:notesMasterIdLst>
  <p:sldIdLst>
    <p:sldId id="256" r:id="rId2"/>
    <p:sldId id="497" r:id="rId3"/>
    <p:sldId id="269" r:id="rId4"/>
    <p:sldId id="309" r:id="rId5"/>
    <p:sldId id="512" r:id="rId6"/>
    <p:sldId id="499" r:id="rId7"/>
    <p:sldId id="408" r:id="rId8"/>
    <p:sldId id="407" r:id="rId9"/>
    <p:sldId id="502" r:id="rId10"/>
    <p:sldId id="382" r:id="rId11"/>
    <p:sldId id="498" r:id="rId12"/>
    <p:sldId id="477" r:id="rId13"/>
    <p:sldId id="386" r:id="rId14"/>
    <p:sldId id="387" r:id="rId15"/>
    <p:sldId id="478" r:id="rId16"/>
    <p:sldId id="505" r:id="rId17"/>
    <p:sldId id="506" r:id="rId18"/>
    <p:sldId id="366" r:id="rId19"/>
    <p:sldId id="482" r:id="rId20"/>
    <p:sldId id="483" r:id="rId21"/>
    <p:sldId id="484" r:id="rId22"/>
    <p:sldId id="280" r:id="rId23"/>
    <p:sldId id="320" r:id="rId24"/>
    <p:sldId id="291" r:id="rId25"/>
    <p:sldId id="504" r:id="rId26"/>
    <p:sldId id="511" r:id="rId27"/>
    <p:sldId id="507" r:id="rId28"/>
    <p:sldId id="290" r:id="rId29"/>
    <p:sldId id="294" r:id="rId30"/>
    <p:sldId id="295" r:id="rId31"/>
    <p:sldId id="345" r:id="rId32"/>
    <p:sldId id="324" r:id="rId33"/>
    <p:sldId id="301" r:id="rId34"/>
    <p:sldId id="302" r:id="rId35"/>
    <p:sldId id="303" r:id="rId36"/>
    <p:sldId id="510" r:id="rId37"/>
    <p:sldId id="297"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NN DIETRICH" initials="AD" lastIdx="5" clrIdx="6">
    <p:extLst>
      <p:ext uri="{19B8F6BF-5375-455C-9EA6-DF929625EA0E}">
        <p15:presenceInfo xmlns="" xmlns:p15="http://schemas.microsoft.com/office/powerpoint/2012/main" userId="O0odE0HE1OHfOD4a6Dkwdwq+qL4kd3J83vhBDnC55LI=" providerId="None"/>
      </p:ext>
    </p:extLst>
  </p:cmAuthor>
  <p:cmAuthor id="1" name="John Phelps" initials="JP" lastIdx="169" clrIdx="0">
    <p:extLst>
      <p:ext uri="{19B8F6BF-5375-455C-9EA6-DF929625EA0E}">
        <p15:presenceInfo xmlns="" xmlns:p15="http://schemas.microsoft.com/office/powerpoint/2012/main" userId="3f065e3f0381894b" providerId="Windows Live"/>
      </p:ext>
    </p:extLst>
  </p:cmAuthor>
  <p:cmAuthor id="8" name="HEMA" initials="H" lastIdx="47" clrIdx="7">
    <p:extLst>
      <p:ext uri="{19B8F6BF-5375-455C-9EA6-DF929625EA0E}">
        <p15:presenceInfo xmlns="" xmlns:p15="http://schemas.microsoft.com/office/powerpoint/2012/main" userId="HEMA" providerId="None"/>
      </p:ext>
    </p:extLst>
  </p:cmAuthor>
  <p:cmAuthor id="2" name="Nancy Hoffmann" initials="NH" lastIdx="69" clrIdx="1">
    <p:extLst>
      <p:ext uri="{19B8F6BF-5375-455C-9EA6-DF929625EA0E}">
        <p15:presenceInfo xmlns="" xmlns:p15="http://schemas.microsoft.com/office/powerpoint/2012/main" userId="d63ea009cb74ca7a" providerId="Windows Live"/>
      </p:ext>
    </p:extLst>
  </p:cmAuthor>
  <p:cmAuthor id="9" name="Heather Ehlers" initials="HE" lastIdx="121" clrIdx="8">
    <p:extLst>
      <p:ext uri="{19B8F6BF-5375-455C-9EA6-DF929625EA0E}">
        <p15:presenceInfo xmlns="" xmlns:p15="http://schemas.microsoft.com/office/powerpoint/2012/main" userId="812a143a31faa2c9" providerId="Windows Live"/>
      </p:ext>
    </p:extLst>
  </p:cmAuthor>
  <p:cmAuthor id="3" name="Dietrich, Ann" initials="DA" lastIdx="30" clrIdx="2">
    <p:extLst>
      <p:ext uri="{19B8F6BF-5375-455C-9EA6-DF929625EA0E}">
        <p15:presenceInfo xmlns="" xmlns:p15="http://schemas.microsoft.com/office/powerpoint/2012/main" userId="S::dietrica@ohio.edu::5a6fdede-001d-4e26-bfbc-19265bbad2de" providerId="AD"/>
      </p:ext>
    </p:extLst>
  </p:cmAuthor>
  <p:cmAuthor id="10" name="JRC" initials="JRC" lastIdx="12" clrIdx="9">
    <p:extLst>
      <p:ext uri="{19B8F6BF-5375-455C-9EA6-DF929625EA0E}">
        <p15:presenceInfo xmlns="" xmlns:p15="http://schemas.microsoft.com/office/powerpoint/2012/main" userId="JRC" providerId="None"/>
      </p:ext>
    </p:extLst>
  </p:cmAuthor>
  <p:cmAuthor id="4" name="Robert Moya" initials="RM" lastIdx="4" clrIdx="3">
    <p:extLst>
      <p:ext uri="{19B8F6BF-5375-455C-9EA6-DF929625EA0E}">
        <p15:presenceInfo xmlns="" xmlns:p15="http://schemas.microsoft.com/office/powerpoint/2012/main" userId="264134b9178f676b" providerId="Windows Live"/>
      </p:ext>
    </p:extLst>
  </p:cmAuthor>
  <p:cmAuthor id="11" name="TE" initials="Q" lastIdx="5" clrIdx="10">
    <p:extLst>
      <p:ext uri="{19B8F6BF-5375-455C-9EA6-DF929625EA0E}">
        <p15:presenceInfo xmlns="" xmlns:p15="http://schemas.microsoft.com/office/powerpoint/2012/main" userId="TE" providerId="None"/>
      </p:ext>
    </p:extLst>
  </p:cmAuthor>
  <p:cmAuthor id="5" name="Moya, Roberto" initials="MR" lastIdx="2" clrIdx="4">
    <p:extLst>
      <p:ext uri="{19B8F6BF-5375-455C-9EA6-DF929625EA0E}">
        <p15:presenceInfo xmlns="" xmlns:p15="http://schemas.microsoft.com/office/powerpoint/2012/main" userId="S::moyar@uthscsa.edu::064beb5f-cf99-4630-b26e-9f2ad496630b" providerId="AD"/>
      </p:ext>
    </p:extLst>
  </p:cmAuthor>
  <p:cmAuthor id="12" name="Catherine Grainger" initials="CG" lastIdx="22" clrIdx="11">
    <p:extLst>
      <p:ext uri="{19B8F6BF-5375-455C-9EA6-DF929625EA0E}">
        <p15:presenceInfo xmlns="" xmlns:p15="http://schemas.microsoft.com/office/powerpoint/2012/main" userId="Catherine Grainger" providerId="None"/>
      </p:ext>
    </p:extLst>
  </p:cmAuthor>
  <p:cmAuthor id="6" name="Roberto Moya" initials="RM" lastIdx="22" clrIdx="5">
    <p:extLst>
      <p:ext uri="{19B8F6BF-5375-455C-9EA6-DF929625EA0E}">
        <p15:presenceInfo xmlns="" xmlns:p15="http://schemas.microsoft.com/office/powerpoint/2012/main" userId="S::rm8708@bcfs.net::fb715712-bf6f-422b-8fa0-baf77d517f4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E8D0D0"/>
    <a:srgbClr val="DEE7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51" autoAdjust="0"/>
    <p:restoredTop sz="93470" autoAdjust="0"/>
  </p:normalViewPr>
  <p:slideViewPr>
    <p:cSldViewPr>
      <p:cViewPr varScale="1">
        <p:scale>
          <a:sx n="82" d="100"/>
          <a:sy n="82" d="100"/>
        </p:scale>
        <p:origin x="-1554" y="-90"/>
      </p:cViewPr>
      <p:guideLst>
        <p:guide orient="horz" pos="2160"/>
        <p:guide pos="2880"/>
      </p:guideLst>
    </p:cSldViewPr>
  </p:slideViewPr>
  <p:notesTextViewPr>
    <p:cViewPr>
      <p:scale>
        <a:sx n="1" d="1"/>
        <a:sy n="1" d="1"/>
      </p:scale>
      <p:origin x="0" y="0"/>
    </p:cViewPr>
  </p:notesTextViewPr>
  <p:notesViewPr>
    <p:cSldViewPr>
      <p:cViewPr varScale="1">
        <p:scale>
          <a:sx n="57" d="100"/>
          <a:sy n="57" d="100"/>
        </p:scale>
        <p:origin x="2832"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B4BA85-5C9F-4F5D-9C57-838B897D21B2}" type="datetimeFigureOut">
              <a:rPr lang="en-US" smtClean="0"/>
              <a:t>9/27/2021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2225B7-14D2-4B83-9463-E78E66ECF1B1}" type="slidenum">
              <a:rPr lang="en-US" smtClean="0"/>
              <a:t>‹#›</a:t>
            </a:fld>
            <a:endParaRPr lang="en-US" dirty="0"/>
          </a:p>
        </p:txBody>
      </p:sp>
    </p:spTree>
    <p:extLst>
      <p:ext uri="{BB962C8B-B14F-4D97-AF65-F5344CB8AC3E}">
        <p14:creationId xmlns:p14="http://schemas.microsoft.com/office/powerpoint/2010/main" val="1484465260"/>
      </p:ext>
    </p:extLst>
  </p:cSld>
  <p:clrMap bg1="lt1" tx1="dk1" bg2="lt2" tx2="dk2" accent1="accent1" accent2="accent2" accent3="accent3" accent4="accent4" accent5="accent5" accent6="accent6" hlink="hlink" folHlink="folHlink"/>
  <p:notesStyle>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eaLnBrk="1" fontAlgn="auto" hangingPunct="1">
              <a:spcBef>
                <a:spcPct val="0"/>
              </a:spcBef>
              <a:spcAft>
                <a:spcPts val="0"/>
              </a:spcAft>
              <a:buFont typeface="Arial" panose="020B0604020202020204" pitchFamily="34" charset="0"/>
              <a:buNone/>
              <a:defRPr/>
            </a:pPr>
            <a:r>
              <a:rPr lang="en-US" altLang="en-US" dirty="0">
                <a:ea typeface="+mn-ea"/>
              </a:rPr>
              <a:t>Welcome to Lesson 4: Pediatric Shock.</a:t>
            </a:r>
          </a:p>
        </p:txBody>
      </p:sp>
      <p:sp>
        <p:nvSpPr>
          <p:cNvPr id="4" name="Slide Number Placeholder 3"/>
          <p:cNvSpPr>
            <a:spLocks noGrp="1"/>
          </p:cNvSpPr>
          <p:nvPr>
            <p:ph type="sldNum" sz="quarter" idx="10"/>
          </p:nvPr>
        </p:nvSpPr>
        <p:spPr/>
        <p:txBody>
          <a:bodyPr/>
          <a:lstStyle/>
          <a:p>
            <a:fld id="{2B2225B7-14D2-4B83-9463-E78E66ECF1B1}" type="slidenum">
              <a:rPr lang="en-US" smtClean="0"/>
              <a:t>1</a:t>
            </a:fld>
            <a:endParaRPr lang="en-US" dirty="0"/>
          </a:p>
        </p:txBody>
      </p:sp>
    </p:spTree>
    <p:extLst>
      <p:ext uri="{BB962C8B-B14F-4D97-AF65-F5344CB8AC3E}">
        <p14:creationId xmlns:p14="http://schemas.microsoft.com/office/powerpoint/2010/main" val="4275916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None/>
            </a:pPr>
            <a:r>
              <a:rPr lang="en-US" dirty="0">
                <a:latin typeface="Arial" charset="0"/>
              </a:rPr>
              <a:t>Instructor Notes</a:t>
            </a:r>
          </a:p>
          <a:p>
            <a:pPr eaLnBrk="1" hangingPunct="1">
              <a:spcBef>
                <a:spcPct val="0"/>
              </a:spcBef>
              <a:buFontTx/>
              <a:buNone/>
            </a:pPr>
            <a:endParaRPr lang="en-US" dirty="0">
              <a:latin typeface="Arial" charset="0"/>
            </a:endParaRP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0" dirty="0"/>
              <a:t>Discuss the</a:t>
            </a:r>
            <a:r>
              <a:rPr lang="en-US" b="0" baseline="0" dirty="0"/>
              <a:t> learning objective and the importance of thoroughly understanding each one. </a:t>
            </a:r>
            <a:endParaRPr lang="en-US" b="0" dirty="0">
              <a:latin typeface="Arial" charset="0"/>
            </a:endParaRPr>
          </a:p>
          <a:p>
            <a:pPr marL="628650" lvl="1" indent="-171450">
              <a:buFont typeface="Arial" panose="020B0604020202020204" pitchFamily="34" charset="0"/>
              <a:buChar char="•"/>
            </a:pPr>
            <a:r>
              <a:rPr lang="en-US" dirty="0">
                <a:latin typeface="Arial" charset="0"/>
                <a:cs typeface="Arial" charset="0"/>
              </a:rPr>
              <a:t>Review the pathophysiology of each category of shoc</a:t>
            </a:r>
            <a:r>
              <a:rPr lang="en-US" b="0" dirty="0">
                <a:latin typeface="Arial" charset="0"/>
                <a:cs typeface="Arial" charset="0"/>
              </a:rPr>
              <a:t>k.</a:t>
            </a:r>
          </a:p>
          <a:p>
            <a:pPr marL="628650" lvl="1" indent="-171450">
              <a:buFont typeface="Arial" panose="020B0604020202020204" pitchFamily="34" charset="0"/>
              <a:buChar char="•"/>
            </a:pPr>
            <a:r>
              <a:rPr lang="en-US" b="0" dirty="0">
                <a:latin typeface="Arial" charset="0"/>
                <a:cs typeface="Arial" charset="0"/>
              </a:rPr>
              <a:t>Differentiate between compensated and uncompensated states of shock.</a:t>
            </a:r>
          </a:p>
          <a:p>
            <a:pPr marL="628650" lvl="1" indent="-171450">
              <a:buFont typeface="Arial" panose="020B0604020202020204" pitchFamily="34" charset="0"/>
              <a:buChar char="•"/>
            </a:pPr>
            <a:r>
              <a:rPr lang="en-US" b="0" dirty="0"/>
              <a:t>Discuss management of pediatric patients in shock using the Pediatric Assessment Triangle and XABCDE.</a:t>
            </a:r>
          </a:p>
          <a:p>
            <a:pPr marL="628650" lvl="1" indent="-171450">
              <a:buFont typeface="Arial" panose="020B0604020202020204" pitchFamily="34" charset="0"/>
              <a:buChar char="•"/>
            </a:pPr>
            <a:r>
              <a:rPr lang="en-US" b="0" dirty="0"/>
              <a:t>Use the most appropriate pediatric shock management intervention based on the patient’s assessment findings. </a:t>
            </a:r>
          </a:p>
          <a:p>
            <a:endParaRPr lang="en-US" dirty="0"/>
          </a:p>
        </p:txBody>
      </p:sp>
      <p:sp>
        <p:nvSpPr>
          <p:cNvPr id="4" name="Slide Number Placeholder 3"/>
          <p:cNvSpPr>
            <a:spLocks noGrp="1"/>
          </p:cNvSpPr>
          <p:nvPr>
            <p:ph type="sldNum" sz="quarter" idx="5"/>
          </p:nvPr>
        </p:nvSpPr>
        <p:spPr/>
        <p:txBody>
          <a:bodyPr/>
          <a:lstStyle/>
          <a:p>
            <a:fld id="{2B2225B7-14D2-4B83-9463-E78E66ECF1B1}" type="slidenum">
              <a:rPr lang="en-US" smtClean="0"/>
              <a:t>2</a:t>
            </a:fld>
            <a:endParaRPr lang="en-US" dirty="0"/>
          </a:p>
        </p:txBody>
      </p:sp>
    </p:spTree>
    <p:extLst>
      <p:ext uri="{BB962C8B-B14F-4D97-AF65-F5344CB8AC3E}">
        <p14:creationId xmlns:p14="http://schemas.microsoft.com/office/powerpoint/2010/main" val="21737592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8299">
              <a:defRPr/>
            </a:pPr>
            <a:r>
              <a:rPr lang="en-US" dirty="0"/>
              <a:t>Instructor Notes</a:t>
            </a:r>
          </a:p>
          <a:p>
            <a:pPr defTabSz="928299">
              <a:defRPr/>
            </a:pPr>
            <a:endParaRPr lang="en-US" altLang="en-US" dirty="0">
              <a:ea typeface="ＭＳ Ｐゴシック" pitchFamily="34" charset="-128"/>
            </a:endParaRPr>
          </a:p>
          <a:p>
            <a:pPr defTabSz="928299">
              <a:defRPr/>
            </a:pPr>
            <a:r>
              <a:rPr lang="en-US" altLang="en-US" sz="1400" dirty="0">
                <a:ea typeface="ＭＳ Ｐゴシック" pitchFamily="34" charset="-128"/>
              </a:rPr>
              <a:t>Expand on the following points: </a:t>
            </a:r>
          </a:p>
          <a:p>
            <a:pPr marL="174056" indent="-174056" defTabSz="928299">
              <a:buFont typeface="Arial" panose="020B0604020202020204" pitchFamily="34" charset="0"/>
              <a:buChar char="•"/>
              <a:defRPr/>
            </a:pPr>
            <a:r>
              <a:rPr lang="en-US" altLang="en-US" sz="1400" dirty="0">
                <a:ea typeface="ＭＳ Ｐゴシック" pitchFamily="34" charset="-128"/>
              </a:rPr>
              <a:t>One definition</a:t>
            </a:r>
            <a:r>
              <a:rPr lang="en-US" altLang="en-US" sz="1400" baseline="0" dirty="0">
                <a:ea typeface="ＭＳ Ｐゴシック" pitchFamily="34" charset="-128"/>
              </a:rPr>
              <a:t> of s</a:t>
            </a:r>
            <a:r>
              <a:rPr lang="en-US" altLang="en-US" sz="1400" dirty="0">
                <a:ea typeface="ＭＳ Ｐゴシック" pitchFamily="34" charset="-128"/>
              </a:rPr>
              <a:t>hock is a lack of tissue perfusion at the cellular level, </a:t>
            </a:r>
            <a:r>
              <a:rPr lang="en-US" altLang="en-US" sz="1400" b="0" dirty="0">
                <a:ea typeface="ＭＳ Ｐゴシック" pitchFamily="34" charset="-128"/>
              </a:rPr>
              <a:t>which leads to anaerobic metabolism and a loss of</a:t>
            </a:r>
            <a:r>
              <a:rPr lang="en-US" altLang="en-US" sz="1400" b="0" baseline="0" dirty="0">
                <a:ea typeface="ＭＳ Ｐゴシック" pitchFamily="34" charset="-128"/>
              </a:rPr>
              <a:t> energy production at the level </a:t>
            </a:r>
            <a:r>
              <a:rPr lang="en-US" altLang="en-US" sz="1400" baseline="0" dirty="0">
                <a:ea typeface="ＭＳ Ｐゴシック" pitchFamily="34" charset="-128"/>
              </a:rPr>
              <a:t>needed to support life. </a:t>
            </a:r>
          </a:p>
          <a:p>
            <a:pPr marL="174056" indent="-174056" defTabSz="928299">
              <a:buFont typeface="Arial" panose="020B0604020202020204" pitchFamily="34" charset="0"/>
              <a:buChar char="•"/>
              <a:defRPr/>
            </a:pPr>
            <a:r>
              <a:rPr lang="en-US" sz="1400" dirty="0"/>
              <a:t>Shock is most often regarded as a state of generalized cellular function change from aerobic metabolism to anaerobic metabolism secondary to hypoperfusion</a:t>
            </a:r>
            <a:r>
              <a:rPr lang="en-US" sz="1400" b="1" dirty="0"/>
              <a:t> </a:t>
            </a:r>
            <a:r>
              <a:rPr lang="en-US" sz="1400" dirty="0"/>
              <a:t>of the tissue cells, in which the delivery of oxygen at the cellular level is inadequate to meet metabolic needs. </a:t>
            </a:r>
          </a:p>
          <a:p>
            <a:pPr marL="174056" indent="-174056" defTabSz="928299">
              <a:buFont typeface="Arial" panose="020B0604020202020204" pitchFamily="34" charset="0"/>
              <a:buChar char="•"/>
              <a:defRPr/>
            </a:pPr>
            <a:r>
              <a:rPr lang="en-US" sz="1400" dirty="0"/>
              <a:t>Shock leads to cell and organ death.</a:t>
            </a:r>
          </a:p>
          <a:p>
            <a:pPr marL="174056" indent="-174056" defTabSz="928299">
              <a:buFont typeface="Arial" panose="020B0604020202020204" pitchFamily="34" charset="0"/>
              <a:buChar char="•"/>
              <a:defRPr/>
            </a:pPr>
            <a:r>
              <a:rPr lang="en-US" sz="1400" dirty="0"/>
              <a:t>Simply</a:t>
            </a:r>
            <a:r>
              <a:rPr lang="en-US" sz="1400" baseline="0" dirty="0"/>
              <a:t> put, shock is one of the ways a child’s body may die.</a:t>
            </a:r>
          </a:p>
          <a:p>
            <a:pPr marL="631256" lvl="1" indent="-174056">
              <a:buFont typeface="Arial" panose="020B0604020202020204" pitchFamily="34" charset="0"/>
              <a:buChar char="•"/>
              <a:defRPr/>
            </a:pPr>
            <a:r>
              <a:rPr lang="en-US" sz="1400" dirty="0"/>
              <a:t>Energy powers all functions in the body. </a:t>
            </a:r>
          </a:p>
          <a:p>
            <a:pPr marL="631256" lvl="1" indent="-174056">
              <a:buFont typeface="Arial" panose="020B0604020202020204" pitchFamily="34" charset="0"/>
              <a:buChar char="•"/>
              <a:defRPr/>
            </a:pPr>
            <a:r>
              <a:rPr lang="en-US" sz="1400" dirty="0"/>
              <a:t>Cells make energy from oxygen and glucose.</a:t>
            </a:r>
          </a:p>
          <a:p>
            <a:pPr marL="631256" lvl="1" indent="-174056">
              <a:buFont typeface="Arial" panose="020B0604020202020204" pitchFamily="34" charset="0"/>
              <a:buChar char="•"/>
              <a:defRPr/>
            </a:pPr>
            <a:r>
              <a:rPr lang="en-US" sz="1400" dirty="0"/>
              <a:t>Energy sustains cellular and organ functions.</a:t>
            </a:r>
          </a:p>
          <a:p>
            <a:pPr marL="631256" lvl="1" indent="-174056">
              <a:buFont typeface="Arial" panose="020B0604020202020204" pitchFamily="34" charset="0"/>
              <a:buChar char="•"/>
              <a:defRPr/>
            </a:pPr>
            <a:r>
              <a:rPr lang="en-US" sz="1400" dirty="0"/>
              <a:t>Energy is stored in the form of adenosine triphosphate (ATP) molecules. </a:t>
            </a:r>
          </a:p>
          <a:p>
            <a:pPr marL="1095405" lvl="2" indent="-174056">
              <a:buFont typeface="Arial" panose="020B0604020202020204" pitchFamily="34" charset="0"/>
              <a:buChar char="•"/>
            </a:pPr>
            <a:r>
              <a:rPr lang="en-US" altLang="en-US" sz="1400" dirty="0">
                <a:ea typeface="ＭＳ Ｐゴシック" pitchFamily="34" charset="-128"/>
              </a:rPr>
              <a:t>ATP molecules store energy for the cells.</a:t>
            </a:r>
          </a:p>
          <a:p>
            <a:pPr marL="1095405" lvl="2" indent="-174056" defTabSz="928299">
              <a:buFont typeface="Arial" panose="020B0604020202020204" pitchFamily="34" charset="0"/>
              <a:buChar char="•"/>
              <a:defRPr/>
            </a:pPr>
            <a:r>
              <a:rPr lang="en-US" altLang="en-US" sz="1400" dirty="0">
                <a:ea typeface="ＭＳ Ｐゴシック" pitchFamily="34" charset="-128"/>
              </a:rPr>
              <a:t>ATP molecules are broken</a:t>
            </a:r>
            <a:r>
              <a:rPr lang="en-US" altLang="en-US" sz="1400" baseline="0" dirty="0">
                <a:ea typeface="ＭＳ Ｐゴシック" pitchFamily="34" charset="-128"/>
              </a:rPr>
              <a:t> </a:t>
            </a:r>
            <a:r>
              <a:rPr lang="en-US" altLang="en-US" sz="1400" dirty="0">
                <a:ea typeface="ＭＳ Ｐゴシック" pitchFamily="34" charset="-128"/>
              </a:rPr>
              <a:t>down to release the stored energy when the energy is needed.</a:t>
            </a:r>
          </a:p>
          <a:p>
            <a:pPr marL="1095405" lvl="2" indent="-174056" defTabSz="928299">
              <a:buFont typeface="Arial" panose="020B0604020202020204" pitchFamily="34" charset="0"/>
              <a:buChar char="•"/>
              <a:defRPr/>
            </a:pPr>
            <a:r>
              <a:rPr lang="en-US" sz="1400" dirty="0"/>
              <a:t>Aerobic</a:t>
            </a:r>
            <a:r>
              <a:rPr lang="en-US" sz="1400" b="1" dirty="0"/>
              <a:t> </a:t>
            </a:r>
            <a:r>
              <a:rPr lang="en-US" sz="1400" b="0" dirty="0"/>
              <a:t>metabolism results in 36 molecules of ATP from 1 molecule of glucose, while anaerobic metabolism produces only 2 molecules of ATP from 1 molecule of glucose.</a:t>
            </a:r>
          </a:p>
          <a:p>
            <a:pPr marL="1095405" lvl="2" indent="-174056" defTabSz="928299">
              <a:buFont typeface="Arial" panose="020B0604020202020204" pitchFamily="34" charset="0"/>
              <a:buChar char="•"/>
              <a:defRPr/>
            </a:pPr>
            <a:r>
              <a:rPr lang="en-US" sz="1400" dirty="0"/>
              <a:t>Without energy, cellular functions cease.</a:t>
            </a:r>
          </a:p>
          <a:p>
            <a:pPr marL="631256" lvl="1" indent="-174056">
              <a:buFont typeface="Arial" panose="020B0604020202020204" pitchFamily="34" charset="0"/>
              <a:buChar char="•"/>
              <a:defRPr/>
            </a:pPr>
            <a:r>
              <a:rPr lang="en-US" sz="1400" dirty="0"/>
              <a:t>Shock is progressive and not sudden. The body will attempt to maintain </a:t>
            </a:r>
            <a:r>
              <a:rPr lang="en-US" sz="1400" b="0" dirty="0"/>
              <a:t>homeostasis </a:t>
            </a:r>
            <a:r>
              <a:rPr lang="en-US" sz="1400" dirty="0"/>
              <a:t>through compensatory mechanisms.</a:t>
            </a:r>
          </a:p>
          <a:p>
            <a:pPr marL="631256" lvl="1" indent="-174056">
              <a:buFont typeface="Arial" panose="020B0604020202020204" pitchFamily="34" charset="0"/>
              <a:buChar char="•"/>
              <a:defRPr/>
            </a:pPr>
            <a:r>
              <a:rPr lang="en-US" sz="1400" dirty="0"/>
              <a:t>The goal is to help ensure that the patient’s body maintains </a:t>
            </a:r>
            <a:r>
              <a:rPr lang="en-US" sz="1400" b="0" dirty="0"/>
              <a:t>enough energy production to support cellular processes. </a:t>
            </a:r>
          </a:p>
          <a:p>
            <a:pPr lvl="0"/>
            <a:endParaRPr lang="en-US" sz="1400" dirty="0"/>
          </a:p>
        </p:txBody>
      </p:sp>
      <p:sp>
        <p:nvSpPr>
          <p:cNvPr id="4" name="Slide Number Placeholder 3"/>
          <p:cNvSpPr>
            <a:spLocks noGrp="1"/>
          </p:cNvSpPr>
          <p:nvPr>
            <p:ph type="sldNum" sz="quarter" idx="10"/>
          </p:nvPr>
        </p:nvSpPr>
        <p:spPr/>
        <p:txBody>
          <a:bodyPr/>
          <a:lstStyle/>
          <a:p>
            <a:fld id="{C40D1C50-06C7-4DC2-9F45-A7A3B0F7D83A}" type="slidenum">
              <a:rPr lang="en-US" smtClean="0"/>
              <a:t>3</a:t>
            </a:fld>
            <a:endParaRPr lang="en-US" dirty="0"/>
          </a:p>
        </p:txBody>
      </p:sp>
    </p:spTree>
    <p:extLst>
      <p:ext uri="{BB962C8B-B14F-4D97-AF65-F5344CB8AC3E}">
        <p14:creationId xmlns:p14="http://schemas.microsoft.com/office/powerpoint/2010/main" val="1430358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dirty="0">
                <a:latin typeface="+mn-lt"/>
                <a:cs typeface="Arial" panose="020B0604020202020204" pitchFamily="34" charset="0"/>
              </a:rPr>
              <a:t>Instructor Notes</a:t>
            </a: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dirty="0">
              <a:latin typeface="+mn-lt"/>
              <a:cs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dirty="0">
                <a:latin typeface="+mn-lt"/>
                <a:cs typeface="Arial" panose="020B0604020202020204" pitchFamily="34" charset="0"/>
              </a:rPr>
              <a:t>Expand on the following points:</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mn-lt"/>
                <a:cs typeface="Arial" panose="020B0604020202020204" pitchFamily="34" charset="0"/>
              </a:rPr>
              <a:t>Worldwide,</a:t>
            </a:r>
            <a:r>
              <a:rPr lang="en-US" sz="1400" baseline="0" dirty="0">
                <a:latin typeface="+mn-lt"/>
                <a:cs typeface="Arial" panose="020B0604020202020204" pitchFamily="34" charset="0"/>
              </a:rPr>
              <a:t> pediatric shock is one of the most diagnosed conditions and one of the leading causes of pediatric morbidity and mortality, yet it is still poorly understood. </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baseline="0" dirty="0">
                <a:latin typeface="+mn-lt"/>
                <a:cs typeface="Arial" panose="020B0604020202020204" pitchFamily="34" charset="0"/>
              </a:rPr>
              <a:t>Generally, causes of shock can fall into one of three categories: loss of fluid volume, impairment of cardiac function, or loss of vascular tone.</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baseline="0" dirty="0">
                <a:latin typeface="+mn-lt"/>
                <a:cs typeface="Arial" panose="020B0604020202020204" pitchFamily="34" charset="0"/>
              </a:rPr>
              <a:t>These can be the result of traumatic events or from a medical cause. </a:t>
            </a:r>
          </a:p>
          <a:p>
            <a:pPr marL="0" indent="0">
              <a:buFont typeface="Arial" panose="020B0604020202020204" pitchFamily="34" charset="0"/>
              <a:buNone/>
            </a:pPr>
            <a:endParaRPr lang="en-US" sz="1400" baseline="0" dirty="0">
              <a:latin typeface="+mn-lt"/>
              <a:cs typeface="Arial" panose="020B0604020202020204" pitchFamily="34" charset="0"/>
            </a:endParaRPr>
          </a:p>
          <a:p>
            <a:endParaRPr lang="en-US" sz="1400" baseline="0" dirty="0">
              <a:latin typeface="+mn-lt"/>
              <a:cs typeface="Arial" panose="020B0604020202020204" pitchFamily="34" charset="0"/>
            </a:endParaRPr>
          </a:p>
        </p:txBody>
      </p:sp>
      <p:sp>
        <p:nvSpPr>
          <p:cNvPr id="4" name="Slide Number Placeholder 3"/>
          <p:cNvSpPr>
            <a:spLocks noGrp="1"/>
          </p:cNvSpPr>
          <p:nvPr>
            <p:ph type="sldNum" sz="quarter" idx="10"/>
          </p:nvPr>
        </p:nvSpPr>
        <p:spPr/>
        <p:txBody>
          <a:bodyPr/>
          <a:lstStyle/>
          <a:p>
            <a:fld id="{3F946E30-775C-5446-86B5-6E7F57120A06}" type="slidenum">
              <a:rPr lang="en-US" smtClean="0"/>
              <a:t>4</a:t>
            </a:fld>
            <a:endParaRPr lang="en-US" dirty="0"/>
          </a:p>
        </p:txBody>
      </p:sp>
    </p:spTree>
    <p:extLst>
      <p:ext uri="{BB962C8B-B14F-4D97-AF65-F5344CB8AC3E}">
        <p14:creationId xmlns:p14="http://schemas.microsoft.com/office/powerpoint/2010/main" val="4892243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dirty="0">
                <a:latin typeface="+mn-lt"/>
                <a:cs typeface="Arial" panose="020B0604020202020204" pitchFamily="34" charset="0"/>
              </a:rPr>
              <a:t>Instructor Notes</a:t>
            </a: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dirty="0">
              <a:latin typeface="+mn-lt"/>
              <a:cs typeface="Arial" panose="020B0604020202020204" pitchFamily="34" charset="0"/>
            </a:endParaRPr>
          </a:p>
          <a:p>
            <a:pPr marL="285750" marR="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aseline="0" dirty="0">
                <a:latin typeface="+mn-lt"/>
                <a:cs typeface="Arial" panose="020B0604020202020204" pitchFamily="34" charset="0"/>
              </a:rPr>
              <a:t>Discuss possible causes of shock.</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baseline="0" dirty="0">
                <a:latin typeface="+mn-lt"/>
                <a:cs typeface="Arial" panose="020B0604020202020204" pitchFamily="34" charset="0"/>
              </a:rPr>
              <a:t>Trauma </a:t>
            </a:r>
          </a:p>
          <a:p>
            <a:pPr marL="1200150" lvl="2" indent="-285750" algn="l">
              <a:lnSpc>
                <a:spcPct val="100000"/>
              </a:lnSpc>
              <a:spcBef>
                <a:spcPct val="0"/>
              </a:spcBef>
              <a:buFont typeface="Arial" panose="020B0604020202020204" pitchFamily="34" charset="0"/>
              <a:buChar char="•"/>
            </a:pPr>
            <a:r>
              <a:rPr lang="en-US" sz="1400" dirty="0">
                <a:solidFill>
                  <a:srgbClr val="FFFF00"/>
                </a:solidFill>
                <a:latin typeface="+mn-lt"/>
                <a:cs typeface="Arial" panose="020B0604020202020204" pitchFamily="34" charset="0"/>
              </a:rPr>
              <a:t>Loss of volume</a:t>
            </a:r>
          </a:p>
          <a:p>
            <a:pPr marL="1657350" lvl="3" indent="-285750" algn="l">
              <a:lnSpc>
                <a:spcPct val="100000"/>
              </a:lnSpc>
              <a:spcBef>
                <a:spcPct val="0"/>
              </a:spcBef>
              <a:buFont typeface="Arial" panose="020B0604020202020204" pitchFamily="34" charset="0"/>
              <a:buChar char="•"/>
            </a:pPr>
            <a:r>
              <a:rPr lang="en-US" sz="1400" dirty="0">
                <a:solidFill>
                  <a:srgbClr val="FFFF00"/>
                </a:solidFill>
                <a:latin typeface="+mn-lt"/>
                <a:cs typeface="Arial" panose="020B0604020202020204" pitchFamily="34" charset="0"/>
              </a:rPr>
              <a:t>Internal/external blood loss</a:t>
            </a:r>
          </a:p>
          <a:p>
            <a:pPr marL="1657350" lvl="3" indent="-285750" algn="l">
              <a:lnSpc>
                <a:spcPct val="100000"/>
              </a:lnSpc>
              <a:spcBef>
                <a:spcPct val="0"/>
              </a:spcBef>
              <a:buFont typeface="Arial" panose="020B0604020202020204" pitchFamily="34" charset="0"/>
              <a:buChar char="•"/>
            </a:pPr>
            <a:r>
              <a:rPr lang="en-US" sz="1400" dirty="0">
                <a:solidFill>
                  <a:srgbClr val="FFFF00"/>
                </a:solidFill>
                <a:latin typeface="+mn-lt"/>
                <a:cs typeface="Arial" panose="020B0604020202020204" pitchFamily="34" charset="0"/>
              </a:rPr>
              <a:t>Plasma loss from burns</a:t>
            </a:r>
          </a:p>
          <a:p>
            <a:pPr marL="1200150" lvl="2" indent="-285750" algn="l">
              <a:lnSpc>
                <a:spcPct val="100000"/>
              </a:lnSpc>
              <a:spcBef>
                <a:spcPct val="0"/>
              </a:spcBef>
              <a:buFont typeface="Arial" panose="020B0604020202020204" pitchFamily="34" charset="0"/>
              <a:buChar char="•"/>
            </a:pPr>
            <a:r>
              <a:rPr lang="en-US" sz="1400" dirty="0">
                <a:solidFill>
                  <a:srgbClr val="FFFF00"/>
                </a:solidFill>
                <a:latin typeface="+mn-lt"/>
                <a:cs typeface="Arial" panose="020B0604020202020204" pitchFamily="34" charset="0"/>
              </a:rPr>
              <a:t>Impairment of cardiac function</a:t>
            </a:r>
          </a:p>
          <a:p>
            <a:pPr marL="1657350" lvl="3" indent="-285750" algn="l">
              <a:lnSpc>
                <a:spcPct val="100000"/>
              </a:lnSpc>
              <a:spcBef>
                <a:spcPct val="0"/>
              </a:spcBef>
              <a:buFont typeface="Arial" panose="020B0604020202020204" pitchFamily="34" charset="0"/>
              <a:buChar char="•"/>
            </a:pPr>
            <a:r>
              <a:rPr lang="en-US" sz="1400" dirty="0">
                <a:solidFill>
                  <a:srgbClr val="FFFF00"/>
                </a:solidFill>
                <a:latin typeface="+mn-lt"/>
                <a:cs typeface="Arial" panose="020B0604020202020204" pitchFamily="34" charset="0"/>
              </a:rPr>
              <a:t>Tension pneumothorax</a:t>
            </a:r>
          </a:p>
          <a:p>
            <a:pPr marL="1657350" lvl="3" indent="-285750" algn="l">
              <a:lnSpc>
                <a:spcPct val="100000"/>
              </a:lnSpc>
              <a:spcBef>
                <a:spcPct val="0"/>
              </a:spcBef>
              <a:buFont typeface="Arial" panose="020B0604020202020204" pitchFamily="34" charset="0"/>
              <a:buChar char="•"/>
            </a:pPr>
            <a:r>
              <a:rPr lang="en-US" sz="1400" dirty="0">
                <a:solidFill>
                  <a:srgbClr val="FFFF00"/>
                </a:solidFill>
                <a:latin typeface="+mn-lt"/>
                <a:cs typeface="Arial" panose="020B0604020202020204" pitchFamily="34" charset="0"/>
              </a:rPr>
              <a:t>Cardiac tamponade</a:t>
            </a:r>
          </a:p>
          <a:p>
            <a:pPr marL="1200150" lvl="2" indent="-285750" algn="l">
              <a:lnSpc>
                <a:spcPct val="100000"/>
              </a:lnSpc>
              <a:spcBef>
                <a:spcPct val="0"/>
              </a:spcBef>
              <a:buFont typeface="Arial" panose="020B0604020202020204" pitchFamily="34" charset="0"/>
              <a:buChar char="•"/>
            </a:pPr>
            <a:r>
              <a:rPr lang="en-US" sz="1400" dirty="0">
                <a:solidFill>
                  <a:srgbClr val="FFFF00"/>
                </a:solidFill>
                <a:latin typeface="+mn-lt"/>
                <a:cs typeface="Arial" panose="020B0604020202020204" pitchFamily="34" charset="0"/>
              </a:rPr>
              <a:t>Loss of vascular tone</a:t>
            </a:r>
          </a:p>
          <a:p>
            <a:pPr marL="1657350" lvl="3" indent="-285750" algn="l">
              <a:lnSpc>
                <a:spcPct val="100000"/>
              </a:lnSpc>
              <a:spcBef>
                <a:spcPct val="0"/>
              </a:spcBef>
              <a:buFont typeface="Arial" panose="020B0604020202020204" pitchFamily="34" charset="0"/>
              <a:buChar char="•"/>
            </a:pPr>
            <a:r>
              <a:rPr lang="en-US" sz="1400" dirty="0">
                <a:solidFill>
                  <a:srgbClr val="FFFF00"/>
                </a:solidFill>
                <a:latin typeface="+mn-lt"/>
                <a:cs typeface="Arial" panose="020B0604020202020204" pitchFamily="34" charset="0"/>
              </a:rPr>
              <a:t>Spinal cord injury</a:t>
            </a:r>
          </a:p>
          <a:p>
            <a:pPr marL="742950" lvl="1" indent="-285750" algn="l">
              <a:lnSpc>
                <a:spcPct val="100000"/>
              </a:lnSpc>
              <a:spcBef>
                <a:spcPct val="0"/>
              </a:spcBef>
              <a:buFont typeface="Arial" panose="020B0604020202020204" pitchFamily="34" charset="0"/>
              <a:buChar char="•"/>
            </a:pPr>
            <a:r>
              <a:rPr lang="en-US" sz="1400" dirty="0">
                <a:solidFill>
                  <a:srgbClr val="FFFF00"/>
                </a:solidFill>
                <a:latin typeface="+mn-lt"/>
                <a:cs typeface="Arial" panose="020B0604020202020204" pitchFamily="34" charset="0"/>
              </a:rPr>
              <a:t>Medical</a:t>
            </a:r>
          </a:p>
          <a:p>
            <a:pPr marL="1200150" lvl="2" indent="-285750" algn="l">
              <a:lnSpc>
                <a:spcPct val="100000"/>
              </a:lnSpc>
              <a:spcBef>
                <a:spcPct val="0"/>
              </a:spcBef>
              <a:buFont typeface="Arial" panose="020B0604020202020204" pitchFamily="34" charset="0"/>
              <a:buChar char="•"/>
            </a:pPr>
            <a:r>
              <a:rPr lang="en-US" sz="1400" dirty="0">
                <a:solidFill>
                  <a:srgbClr val="FFFF00"/>
                </a:solidFill>
                <a:latin typeface="+mn-lt"/>
                <a:cs typeface="Arial" panose="020B0604020202020204" pitchFamily="34" charset="0"/>
              </a:rPr>
              <a:t>Loss of volume</a:t>
            </a:r>
          </a:p>
          <a:p>
            <a:pPr marL="1657350" lvl="3" indent="-285750" algn="l">
              <a:lnSpc>
                <a:spcPct val="100000"/>
              </a:lnSpc>
              <a:spcBef>
                <a:spcPct val="0"/>
              </a:spcBef>
              <a:buFont typeface="Arial" panose="020B0604020202020204" pitchFamily="34" charset="0"/>
              <a:buChar char="•"/>
            </a:pPr>
            <a:r>
              <a:rPr lang="en-US" sz="1400" dirty="0">
                <a:solidFill>
                  <a:srgbClr val="FFFF00"/>
                </a:solidFill>
                <a:latin typeface="+mn-lt"/>
                <a:cs typeface="Arial" panose="020B0604020202020204" pitchFamily="34" charset="0"/>
              </a:rPr>
              <a:t>Emesis and diarrhea</a:t>
            </a:r>
          </a:p>
          <a:p>
            <a:pPr marL="1657350" lvl="3" indent="-285750" algn="l">
              <a:lnSpc>
                <a:spcPct val="100000"/>
              </a:lnSpc>
              <a:spcBef>
                <a:spcPct val="0"/>
              </a:spcBef>
              <a:buFont typeface="Arial" panose="020B0604020202020204" pitchFamily="34" charset="0"/>
              <a:buChar char="•"/>
            </a:pPr>
            <a:r>
              <a:rPr lang="en-US" sz="1400" dirty="0">
                <a:solidFill>
                  <a:srgbClr val="FFFF00"/>
                </a:solidFill>
                <a:latin typeface="+mn-lt"/>
                <a:cs typeface="Arial" panose="020B0604020202020204" pitchFamily="34" charset="0"/>
              </a:rPr>
              <a:t>Osmotic diuresis from diabetes</a:t>
            </a:r>
          </a:p>
          <a:p>
            <a:pPr marL="1657350" lvl="3" indent="-285750" algn="l">
              <a:lnSpc>
                <a:spcPct val="100000"/>
              </a:lnSpc>
              <a:spcBef>
                <a:spcPct val="0"/>
              </a:spcBef>
              <a:buFont typeface="Arial" panose="020B0604020202020204" pitchFamily="34" charset="0"/>
              <a:buChar char="•"/>
            </a:pPr>
            <a:r>
              <a:rPr lang="en-US" sz="1400" dirty="0">
                <a:solidFill>
                  <a:srgbClr val="FFFF00"/>
                </a:solidFill>
                <a:latin typeface="+mn-lt"/>
                <a:cs typeface="Arial" panose="020B0604020202020204" pitchFamily="34" charset="0"/>
              </a:rPr>
              <a:t>Internal bleeding</a:t>
            </a:r>
          </a:p>
          <a:p>
            <a:pPr marL="1657350" marR="0" lvl="3" indent="-2857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sz="1400" dirty="0">
                <a:solidFill>
                  <a:srgbClr val="FFFF00"/>
                </a:solidFill>
                <a:latin typeface="+mn-lt"/>
                <a:cs typeface="Arial" panose="020B0604020202020204" pitchFamily="34" charset="0"/>
              </a:rPr>
              <a:t>Plasma loss from sepsis or anaphylaxis</a:t>
            </a:r>
          </a:p>
          <a:p>
            <a:pPr marL="1200150" lvl="2" indent="-285750" algn="l">
              <a:lnSpc>
                <a:spcPct val="100000"/>
              </a:lnSpc>
              <a:spcBef>
                <a:spcPct val="0"/>
              </a:spcBef>
              <a:buFont typeface="Arial" panose="020B0604020202020204" pitchFamily="34" charset="0"/>
              <a:buChar char="•"/>
            </a:pPr>
            <a:r>
              <a:rPr lang="en-US" sz="1400" b="0" dirty="0">
                <a:solidFill>
                  <a:srgbClr val="FFFF00"/>
                </a:solidFill>
                <a:latin typeface="+mn-lt"/>
                <a:cs typeface="Arial" panose="020B0604020202020204" pitchFamily="34" charset="0"/>
              </a:rPr>
              <a:t>Impairment of cardiac function</a:t>
            </a:r>
          </a:p>
          <a:p>
            <a:pPr marL="1657350" lvl="3" indent="-285750" algn="l">
              <a:lnSpc>
                <a:spcPct val="100000"/>
              </a:lnSpc>
              <a:spcBef>
                <a:spcPct val="0"/>
              </a:spcBef>
              <a:buFont typeface="Arial" panose="020B0604020202020204" pitchFamily="34" charset="0"/>
              <a:buChar char="•"/>
            </a:pPr>
            <a:r>
              <a:rPr lang="en-US" sz="1400" dirty="0">
                <a:solidFill>
                  <a:srgbClr val="FFFF00"/>
                </a:solidFill>
                <a:latin typeface="+mn-lt"/>
                <a:cs typeface="Arial" panose="020B0604020202020204" pitchFamily="34" charset="0"/>
              </a:rPr>
              <a:t>Heart failure</a:t>
            </a:r>
          </a:p>
          <a:p>
            <a:pPr marL="1657350" lvl="3" indent="-285750" algn="l">
              <a:lnSpc>
                <a:spcPct val="100000"/>
              </a:lnSpc>
              <a:spcBef>
                <a:spcPct val="0"/>
              </a:spcBef>
              <a:buFont typeface="Arial" panose="020B0604020202020204" pitchFamily="34" charset="0"/>
              <a:buChar char="•"/>
            </a:pPr>
            <a:r>
              <a:rPr lang="en-US" sz="1400" dirty="0">
                <a:solidFill>
                  <a:srgbClr val="FFFF00"/>
                </a:solidFill>
                <a:latin typeface="+mn-lt"/>
                <a:cs typeface="Arial" panose="020B0604020202020204" pitchFamily="34" charset="0"/>
              </a:rPr>
              <a:t>Dysrhythmia (cardiogenic shock)</a:t>
            </a:r>
          </a:p>
          <a:p>
            <a:pPr marL="1085850" lvl="2" indent="-171450" algn="l">
              <a:lnSpc>
                <a:spcPct val="100000"/>
              </a:lnSpc>
              <a:spcBef>
                <a:spcPct val="0"/>
              </a:spcBef>
              <a:buFont typeface="Wingdings" panose="05000000000000000000" pitchFamily="2" charset="2"/>
              <a:buChar char="§"/>
            </a:pPr>
            <a:r>
              <a:rPr lang="en-US" sz="1400" dirty="0">
                <a:solidFill>
                  <a:srgbClr val="FFFF00"/>
                </a:solidFill>
                <a:latin typeface="+mn-lt"/>
                <a:cs typeface="Arial" panose="020B0604020202020204" pitchFamily="34" charset="0"/>
              </a:rPr>
              <a:t>Loss of vascular tone</a:t>
            </a:r>
          </a:p>
          <a:p>
            <a:pPr marL="1657350" lvl="3" indent="-285750" algn="l">
              <a:lnSpc>
                <a:spcPct val="100000"/>
              </a:lnSpc>
              <a:spcBef>
                <a:spcPct val="0"/>
              </a:spcBef>
              <a:buFont typeface="Arial" panose="020B0604020202020204" pitchFamily="34" charset="0"/>
              <a:buChar char="•"/>
            </a:pPr>
            <a:r>
              <a:rPr lang="en-US" sz="1400" dirty="0">
                <a:solidFill>
                  <a:srgbClr val="FFFF00"/>
                </a:solidFill>
                <a:latin typeface="+mn-lt"/>
                <a:cs typeface="Arial" panose="020B0604020202020204" pitchFamily="34" charset="0"/>
              </a:rPr>
              <a:t>Drug ingestion</a:t>
            </a:r>
          </a:p>
          <a:p>
            <a:pPr marL="1657350" lvl="3" indent="-285750" algn="l">
              <a:lnSpc>
                <a:spcPct val="100000"/>
              </a:lnSpc>
              <a:spcBef>
                <a:spcPct val="0"/>
              </a:spcBef>
              <a:buFont typeface="Arial" panose="020B0604020202020204" pitchFamily="34" charset="0"/>
              <a:buChar char="•"/>
            </a:pPr>
            <a:r>
              <a:rPr lang="en-US" sz="1400" dirty="0">
                <a:solidFill>
                  <a:srgbClr val="FFFF00"/>
                </a:solidFill>
                <a:latin typeface="+mn-lt"/>
                <a:cs typeface="Arial" panose="020B0604020202020204" pitchFamily="34" charset="0"/>
              </a:rPr>
              <a:t>Stroke</a:t>
            </a:r>
          </a:p>
          <a:p>
            <a:pPr marL="171450" indent="-171450">
              <a:buFont typeface="Arial" panose="020B0604020202020204" pitchFamily="34" charset="0"/>
              <a:buChar char="•"/>
            </a:pPr>
            <a:r>
              <a:rPr lang="en-US" sz="1400" baseline="0" dirty="0">
                <a:latin typeface="+mn-lt"/>
                <a:cs typeface="Arial" panose="020B0604020202020204" pitchFamily="34" charset="0"/>
              </a:rPr>
              <a:t>Even if treated, shock can lead to renal failure, brain damage, liver failure, metabolic derangements, disseminated intravascular coagulation (DIC), multiple organ dysfunction syndrome (MODS), acute respiratory distress syndrome (ARDS), and cardiac failure.</a:t>
            </a:r>
          </a:p>
          <a:p>
            <a:pPr marL="0" indent="0">
              <a:buFont typeface="Arial" panose="020B0604020202020204" pitchFamily="34" charset="0"/>
              <a:buNone/>
            </a:pPr>
            <a:endParaRPr lang="en-US" sz="1400" baseline="0" dirty="0">
              <a:latin typeface="+mn-lt"/>
              <a:cs typeface="Arial" panose="020B0604020202020204" pitchFamily="34" charset="0"/>
            </a:endParaRPr>
          </a:p>
        </p:txBody>
      </p:sp>
      <p:sp>
        <p:nvSpPr>
          <p:cNvPr id="4" name="Slide Number Placeholder 3"/>
          <p:cNvSpPr>
            <a:spLocks noGrp="1"/>
          </p:cNvSpPr>
          <p:nvPr>
            <p:ph type="sldNum" sz="quarter" idx="10"/>
          </p:nvPr>
        </p:nvSpPr>
        <p:spPr/>
        <p:txBody>
          <a:bodyPr/>
          <a:lstStyle/>
          <a:p>
            <a:fld id="{3F946E30-775C-5446-86B5-6E7F57120A06}" type="slidenum">
              <a:rPr lang="en-US" smtClean="0"/>
              <a:t>5</a:t>
            </a:fld>
            <a:endParaRPr lang="en-US" dirty="0"/>
          </a:p>
        </p:txBody>
      </p:sp>
    </p:spTree>
    <p:extLst>
      <p:ext uri="{BB962C8B-B14F-4D97-AF65-F5344CB8AC3E}">
        <p14:creationId xmlns:p14="http://schemas.microsoft.com/office/powerpoint/2010/main" val="34005866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lang="en-US" sz="1400" dirty="0"/>
              <a:t>Instructor Notes</a:t>
            </a:r>
          </a:p>
          <a:p>
            <a:pPr marL="171450" indent="-171450" eaLnBrk="1" hangingPunct="1">
              <a:spcBef>
                <a:spcPct val="0"/>
              </a:spcBef>
              <a:buFont typeface="Arial" panose="020B0604020202020204" pitchFamily="34" charset="0"/>
              <a:buChar char="•"/>
            </a:pPr>
            <a:endParaRPr lang="en-US" sz="1400" dirty="0">
              <a:latin typeface="Arial" charset="0"/>
            </a:endParaRPr>
          </a:p>
          <a:p>
            <a:pPr marL="171450" indent="-171450" eaLnBrk="1" hangingPunct="1">
              <a:spcBef>
                <a:spcPct val="0"/>
              </a:spcBef>
              <a:buFont typeface="Arial" panose="020B0604020202020204" pitchFamily="34" charset="0"/>
              <a:buChar char="•"/>
            </a:pPr>
            <a:r>
              <a:rPr lang="en-US" sz="1400" b="0" dirty="0">
                <a:latin typeface="Arial" charset="0"/>
              </a:rPr>
              <a:t>Shock </a:t>
            </a:r>
            <a:r>
              <a:rPr lang="en-US" sz="1400" dirty="0">
                <a:latin typeface="Arial" charset="0"/>
              </a:rPr>
              <a:t>is progressive.</a:t>
            </a:r>
          </a:p>
          <a:p>
            <a:pPr marL="742950" lvl="1" indent="-285750" eaLnBrk="1" hangingPunct="1">
              <a:spcBef>
                <a:spcPct val="0"/>
              </a:spcBef>
              <a:buFont typeface="Arial" panose="020B0604020202020204" pitchFamily="34" charset="0"/>
              <a:buChar char="•"/>
            </a:pPr>
            <a:r>
              <a:rPr lang="en-US" sz="1400" dirty="0">
                <a:latin typeface="Arial" charset="0"/>
              </a:rPr>
              <a:t>The body attempts to keep oxygen perfusion and circulation to its vital areas. </a:t>
            </a:r>
          </a:p>
          <a:p>
            <a:pPr marL="742950" lvl="1" indent="-285750" eaLnBrk="1" hangingPunct="1">
              <a:spcBef>
                <a:spcPct val="0"/>
              </a:spcBef>
              <a:buFont typeface="Arial" panose="020B0604020202020204" pitchFamily="34" charset="0"/>
              <a:buChar char="•"/>
            </a:pPr>
            <a:r>
              <a:rPr lang="en-US" sz="1400" dirty="0">
                <a:latin typeface="Arial" charset="0"/>
              </a:rPr>
              <a:t>Children will compensate differently than adults in an attempt to maintain perfusion. </a:t>
            </a:r>
          </a:p>
          <a:p>
            <a:pPr marL="742950" lvl="1" indent="-285750" eaLnBrk="1" hangingPunct="1">
              <a:spcBef>
                <a:spcPct val="0"/>
              </a:spcBef>
              <a:buFont typeface="Arial" panose="020B0604020202020204" pitchFamily="34" charset="0"/>
              <a:buChar char="•"/>
            </a:pPr>
            <a:r>
              <a:rPr lang="en-US" sz="1400" dirty="0">
                <a:latin typeface="Arial" charset="0"/>
              </a:rPr>
              <a:t>Children first become tachycardic, and then their blood vessels vasoconstrict. </a:t>
            </a:r>
          </a:p>
          <a:p>
            <a:pPr marL="742950" lvl="1" indent="-285750" eaLnBrk="1" hangingPunct="1">
              <a:spcBef>
                <a:spcPct val="0"/>
              </a:spcBef>
              <a:buFont typeface="Arial" panose="020B0604020202020204" pitchFamily="34" charset="0"/>
              <a:buChar char="•"/>
            </a:pPr>
            <a:r>
              <a:rPr lang="en-US" sz="1400" dirty="0">
                <a:latin typeface="Calibri" charset="0"/>
              </a:rPr>
              <a:t>Children primarily compensate for the need for increased cardiac output by increasing their heart rate instead of their stroke volume. </a:t>
            </a:r>
          </a:p>
          <a:p>
            <a:pPr marL="742950" lvl="1" indent="-285750" eaLnBrk="1" hangingPunct="1">
              <a:spcBef>
                <a:spcPct val="0"/>
              </a:spcBef>
              <a:buFont typeface="Arial" panose="020B0604020202020204" pitchFamily="34" charset="0"/>
              <a:buChar char="•"/>
            </a:pPr>
            <a:r>
              <a:rPr lang="en-US" sz="1400" dirty="0">
                <a:latin typeface="Calibri" charset="0"/>
              </a:rPr>
              <a:t>They can sustain prolonged high heart rates for hours to days because they have strong heart muscle and good coronary circulation.</a:t>
            </a:r>
            <a:endParaRPr lang="en-US" sz="1400" dirty="0">
              <a:latin typeface="Arial" charset="0"/>
            </a:endParaRPr>
          </a:p>
          <a:p>
            <a:pPr marL="742950" lvl="1" indent="-285750" eaLnBrk="1" hangingPunct="1">
              <a:spcBef>
                <a:spcPct val="0"/>
              </a:spcBef>
              <a:buFont typeface="Arial" panose="020B0604020202020204" pitchFamily="34" charset="0"/>
              <a:buChar char="•"/>
            </a:pPr>
            <a:r>
              <a:rPr lang="en-US" sz="1400" dirty="0">
                <a:latin typeface="Arial" charset="0"/>
              </a:rPr>
              <a:t>Massive vasoconstriction </a:t>
            </a:r>
            <a:r>
              <a:rPr lang="en-US" sz="1400" baseline="0" dirty="0">
                <a:latin typeface="Arial" charset="0"/>
              </a:rPr>
              <a:t>is</a:t>
            </a:r>
            <a:r>
              <a:rPr lang="en-US" sz="1400" dirty="0">
                <a:latin typeface="Arial" charset="0"/>
              </a:rPr>
              <a:t> the predominant compensatory mechanism for children.</a:t>
            </a:r>
          </a:p>
          <a:p>
            <a:pPr marL="742950" lvl="1" indent="-285750" eaLnBrk="1" hangingPunct="1">
              <a:spcBef>
                <a:spcPct val="0"/>
              </a:spcBef>
              <a:buFont typeface="Arial" panose="020B0604020202020204" pitchFamily="34" charset="0"/>
              <a:buChar char="•"/>
            </a:pPr>
            <a:r>
              <a:rPr lang="en-US" sz="1400" dirty="0">
                <a:latin typeface="Arial" charset="0"/>
              </a:rPr>
              <a:t>Due to intact compensatory mechanisms, children will compensate longer than adults, but their decompensation will be more rapid. </a:t>
            </a:r>
          </a:p>
          <a:p>
            <a:endParaRPr lang="en-US" sz="1400" dirty="0"/>
          </a:p>
        </p:txBody>
      </p:sp>
      <p:sp>
        <p:nvSpPr>
          <p:cNvPr id="4" name="Slide Number Placeholder 3"/>
          <p:cNvSpPr>
            <a:spLocks noGrp="1"/>
          </p:cNvSpPr>
          <p:nvPr>
            <p:ph type="sldNum" sz="quarter" idx="5"/>
          </p:nvPr>
        </p:nvSpPr>
        <p:spPr/>
        <p:txBody>
          <a:bodyPr/>
          <a:lstStyle/>
          <a:p>
            <a:fld id="{2B2225B7-14D2-4B83-9463-E78E66ECF1B1}" type="slidenum">
              <a:rPr lang="en-US" smtClean="0"/>
              <a:t>6</a:t>
            </a:fld>
            <a:endParaRPr lang="en-US" dirty="0"/>
          </a:p>
        </p:txBody>
      </p:sp>
    </p:spTree>
    <p:extLst>
      <p:ext uri="{BB962C8B-B14F-4D97-AF65-F5344CB8AC3E}">
        <p14:creationId xmlns:p14="http://schemas.microsoft.com/office/powerpoint/2010/main" val="3373397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Instructor Notes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Compensate</a:t>
            </a:r>
            <a:r>
              <a:rPr lang="en-US" sz="1200" b="0" kern="1200" dirty="0">
                <a:solidFill>
                  <a:schemeClr val="tx1"/>
                </a:solidFill>
                <a:effectLst/>
                <a:latin typeface="+mn-lt"/>
                <a:ea typeface="+mn-ea"/>
                <a:cs typeface="+mn-cs"/>
              </a:rPr>
              <a:t>d shock is also called </a:t>
            </a:r>
            <a:r>
              <a:rPr lang="en-US" sz="1200" b="0" i="1" kern="1200" dirty="0">
                <a:solidFill>
                  <a:schemeClr val="tx1"/>
                </a:solidFill>
                <a:effectLst/>
                <a:latin typeface="+mn-lt"/>
                <a:ea typeface="+mn-ea"/>
                <a:cs typeface="+mn-cs"/>
              </a:rPr>
              <a:t>early shock.</a:t>
            </a:r>
            <a:endParaRPr lang="en-US" sz="1200" b="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Inadequate tissue perfusion without end-organ dysfunction (i.e., no hypotension or altered mental status).</a:t>
            </a:r>
          </a:p>
          <a:p>
            <a:pPr marL="171450" lvl="0" indent="-171450">
              <a:buFont typeface="Arial" panose="020B0604020202020204" pitchFamily="34" charset="0"/>
              <a:buChar char="•"/>
            </a:pPr>
            <a:r>
              <a:rPr lang="en-US" sz="1200" b="0" kern="1200" dirty="0">
                <a:solidFill>
                  <a:schemeClr val="tx1"/>
                </a:solidFill>
                <a:effectLst/>
                <a:latin typeface="+mn-lt"/>
                <a:ea typeface="+mn-ea"/>
                <a:cs typeface="+mn-cs"/>
              </a:rPr>
              <a:t>During compensated shock, </a:t>
            </a:r>
            <a:r>
              <a:rPr lang="en-US" b="0" dirty="0"/>
              <a:t>the body is experiencing a state of low volume but is still able to maintain blood pressure and organ perfusion by increasing the heart rate and constricting the blood vessels.</a:t>
            </a:r>
            <a:endParaRPr lang="en-US" sz="1200" b="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The body’s defense mechanisms attempt to preserve perfusion of the brain, heart, kidneys, and liver at the expense of nonvital organs (e.g., skin, muscles, and gastrointestinal tract). </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The last organs to shut down are the lungs and heart.</a:t>
            </a:r>
          </a:p>
          <a:p>
            <a:pPr marL="171450" lvl="0" indent="-171450">
              <a:buFont typeface="Arial" panose="020B0604020202020204" pitchFamily="34" charset="0"/>
              <a:buChar char="•"/>
            </a:pPr>
            <a:r>
              <a:rPr lang="en-US" sz="1200" b="0" kern="1200" dirty="0">
                <a:solidFill>
                  <a:schemeClr val="tx1"/>
                </a:solidFill>
                <a:effectLst/>
                <a:latin typeface="+mn-lt"/>
                <a:ea typeface="+mn-ea"/>
                <a:cs typeface="+mn-cs"/>
              </a:rPr>
              <a:t>Early, compensated shock is reversible. </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If uncorrected, compensated </a:t>
            </a:r>
            <a:r>
              <a:rPr lang="en-US" sz="1200" kern="1200" dirty="0">
                <a:solidFill>
                  <a:schemeClr val="tx1"/>
                </a:solidFill>
                <a:effectLst/>
                <a:latin typeface="+mn-lt"/>
                <a:ea typeface="+mn-ea"/>
                <a:cs typeface="+mn-cs"/>
              </a:rPr>
              <a:t>shock will progress to decompensated shock.</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51774CDD-700E-4B5F-B850-80DC85C13EDE}" type="slidenum">
              <a:rPr lang="en-US" smtClean="0"/>
              <a:t>7</a:t>
            </a:fld>
            <a:endParaRPr lang="en-US" dirty="0"/>
          </a:p>
        </p:txBody>
      </p:sp>
    </p:spTree>
    <p:extLst>
      <p:ext uri="{BB962C8B-B14F-4D97-AF65-F5344CB8AC3E}">
        <p14:creationId xmlns:p14="http://schemas.microsoft.com/office/powerpoint/2010/main" val="35254822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Instructor Notes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Discuss the findings of compensated shock.</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Neurologic/mental status changes, such as restlessness, irritability, or confusion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Normal systolic blood pressure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Mild to severe tachycardia (unless patient is in cardiogenic shock due to a bradyarrhythmia, or neurogenic shock)</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Mild increase in ventilatory rate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Strong central pulses; weak peripheral pulses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Nausea, thirst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Pale mucous membranes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Mild decrease in urine output</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There may be a progressive shift toward decompensated shock that can evolve differently in each patient.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There may be some overlap of symptoms.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Peripheral vasoconstriction, a compensatory mechanism that is seen with hypovolemic, cardiogenic, and obstructive shock, is evidenced by cool, pale extremities and decreased capillary refill.</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 contrast, peripheral vasodilation is usually present with early distributive shock, resulting in warm, pink extremities with bounding peripheral pulses and brisk capillary refill.</a:t>
            </a:r>
            <a:endParaRPr lang="en-US" dirty="0"/>
          </a:p>
        </p:txBody>
      </p:sp>
      <p:sp>
        <p:nvSpPr>
          <p:cNvPr id="4" name="Slide Number Placeholder 3"/>
          <p:cNvSpPr>
            <a:spLocks noGrp="1"/>
          </p:cNvSpPr>
          <p:nvPr>
            <p:ph type="sldNum" sz="quarter" idx="10"/>
          </p:nvPr>
        </p:nvSpPr>
        <p:spPr/>
        <p:txBody>
          <a:bodyPr/>
          <a:lstStyle/>
          <a:p>
            <a:fld id="{51774CDD-700E-4B5F-B850-80DC85C13EDE}" type="slidenum">
              <a:rPr lang="en-US" smtClean="0"/>
              <a:t>8</a:t>
            </a:fld>
            <a:endParaRPr lang="en-US" dirty="0"/>
          </a:p>
        </p:txBody>
      </p:sp>
    </p:spTree>
    <p:extLst>
      <p:ext uri="{BB962C8B-B14F-4D97-AF65-F5344CB8AC3E}">
        <p14:creationId xmlns:p14="http://schemas.microsoft.com/office/powerpoint/2010/main" val="3788970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Instructor 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171450" indent="-171450">
              <a:buFont typeface="Arial" panose="020B0604020202020204" pitchFamily="34" charset="0"/>
              <a:buChar char="•"/>
            </a:pPr>
            <a:r>
              <a:rPr lang="en-US" sz="1200" b="0" kern="1200" dirty="0">
                <a:solidFill>
                  <a:schemeClr val="tx1"/>
                </a:solidFill>
                <a:effectLst/>
                <a:latin typeface="+mn-lt"/>
                <a:ea typeface="+mn-ea"/>
                <a:cs typeface="+mn-cs"/>
              </a:rPr>
              <a:t>Discuss decompensated shock.</a:t>
            </a:r>
          </a:p>
          <a:p>
            <a:pPr marL="171450" indent="-171450">
              <a:buFont typeface="Arial" panose="020B0604020202020204" pitchFamily="34" charset="0"/>
              <a:buChar char="•"/>
            </a:pPr>
            <a:r>
              <a:rPr lang="en-US" sz="1200" b="0" kern="1200" dirty="0">
                <a:solidFill>
                  <a:schemeClr val="tx1"/>
                </a:solidFill>
                <a:effectLst/>
                <a:latin typeface="+mn-lt"/>
                <a:ea typeface="+mn-ea"/>
                <a:cs typeface="+mn-cs"/>
              </a:rPr>
              <a:t>Begins when </a:t>
            </a:r>
            <a:r>
              <a:rPr lang="en-US" sz="1200" kern="1200" dirty="0">
                <a:solidFill>
                  <a:schemeClr val="tx1"/>
                </a:solidFill>
                <a:effectLst/>
                <a:latin typeface="+mn-lt"/>
                <a:ea typeface="+mn-ea"/>
                <a:cs typeface="+mn-cs"/>
              </a:rPr>
              <a:t>compensatory mechanisms begin to fail.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Classic signs and symptoms of shock are evident because mechanisms previously used to maintain perfusion have become ineffecti</a:t>
            </a:r>
            <a:r>
              <a:rPr lang="en-US" sz="1200" b="0" kern="1200" dirty="0">
                <a:solidFill>
                  <a:schemeClr val="tx1"/>
                </a:solidFill>
                <a:effectLst/>
                <a:latin typeface="+mn-lt"/>
                <a:ea typeface="+mn-ea"/>
                <a:cs typeface="+mn-cs"/>
              </a:rPr>
              <a:t>ve at maintaining sufficient energy supplies to all organs.</a:t>
            </a:r>
            <a:endParaRPr lang="en-US" b="0" dirty="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Decompensated shock is difficult to treat, but may be </a:t>
            </a:r>
            <a:r>
              <a:rPr lang="en-US" sz="1200" kern="1200" dirty="0">
                <a:solidFill>
                  <a:schemeClr val="tx1"/>
                </a:solidFill>
                <a:effectLst/>
                <a:latin typeface="+mn-lt"/>
                <a:ea typeface="+mn-ea"/>
                <a:cs typeface="+mn-cs"/>
              </a:rPr>
              <a:t>reversible if appropriat</a:t>
            </a:r>
            <a:r>
              <a:rPr lang="en-US" sz="1200" b="0" kern="1200" dirty="0">
                <a:solidFill>
                  <a:schemeClr val="tx1"/>
                </a:solidFill>
                <a:effectLst/>
                <a:latin typeface="+mn-lt"/>
                <a:ea typeface="+mn-ea"/>
                <a:cs typeface="+mn-cs"/>
              </a:rPr>
              <a:t>e, </a:t>
            </a:r>
            <a:r>
              <a:rPr lang="en-US" sz="1200" kern="1200" dirty="0">
                <a:solidFill>
                  <a:schemeClr val="tx1"/>
                </a:solidFill>
                <a:effectLst/>
                <a:latin typeface="+mn-lt"/>
                <a:ea typeface="+mn-ea"/>
                <a:cs typeface="+mn-cs"/>
              </a:rPr>
              <a:t>aggressive treatment is begun.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As shock progresses, organs begin to fail. The longer organs remain poorly perfused, the less likely the patient is to respond to normal treatments/interventions. This is called </a:t>
            </a:r>
            <a:r>
              <a:rPr lang="en-US" sz="1200" i="1" kern="1200" dirty="0">
                <a:solidFill>
                  <a:schemeClr val="tx1"/>
                </a:solidFill>
                <a:effectLst/>
                <a:latin typeface="+mn-lt"/>
                <a:ea typeface="+mn-ea"/>
                <a:cs typeface="+mn-cs"/>
              </a:rPr>
              <a:t>irreversible shock</a:t>
            </a:r>
            <a:r>
              <a:rPr lang="en-US" sz="1200" kern="1200" dirty="0">
                <a:solidFill>
                  <a:schemeClr val="tx1"/>
                </a:solidFill>
                <a:effectLst/>
                <a:latin typeface="+mn-lt"/>
                <a:ea typeface="+mn-ea"/>
                <a:cs typeface="+mn-cs"/>
              </a:rPr>
              <a:t>.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Thus, it is critical to recognize and treat shock early.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Discuss the chain of events in decompensated shock.</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Hypotension worsens cardiac perfusion, and cardiac dysrhythmias may develop as ventricular irritability increases.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Cell membranes break down and release harmful enzymes.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Acidosis occurs.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Irreversible damage to vital organs occurs because of sustained altered perfusion and metabolism, resulting in multisystem organ failure, cardiopulmonary arrest, and death.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can progress quickly.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Discuss the cascade of death.</a:t>
            </a:r>
          </a:p>
          <a:p>
            <a:pPr marL="638205" lvl="1" indent="-174056" defTabSz="928299">
              <a:buFont typeface="Arial" panose="020B0604020202020204" pitchFamily="34" charset="0"/>
              <a:buChar char="•"/>
              <a:defRPr/>
            </a:pPr>
            <a:r>
              <a:rPr lang="en-US" altLang="en-US" baseline="0" dirty="0">
                <a:ea typeface="ＭＳ Ｐゴシック" pitchFamily="34" charset="-128"/>
              </a:rPr>
              <a:t>Decreased energy </a:t>
            </a:r>
            <a:r>
              <a:rPr lang="en-US" altLang="en-US" b="0" baseline="0" dirty="0">
                <a:ea typeface="ＭＳ Ｐゴシック" pitchFamily="34" charset="-128"/>
              </a:rPr>
              <a:t>production</a:t>
            </a:r>
            <a:endParaRPr lang="en-US" altLang="en-US" b="1" baseline="0" dirty="0">
              <a:ea typeface="ＭＳ Ｐゴシック" pitchFamily="34" charset="-128"/>
            </a:endParaRPr>
          </a:p>
          <a:p>
            <a:pPr marL="638205" lvl="1" indent="-174056" defTabSz="928299">
              <a:buFont typeface="Arial" panose="020B0604020202020204" pitchFamily="34" charset="0"/>
              <a:buChar char="•"/>
              <a:defRPr/>
            </a:pPr>
            <a:r>
              <a:rPr lang="en-US" altLang="en-US" b="0" baseline="0" dirty="0">
                <a:ea typeface="ＭＳ Ｐゴシック" pitchFamily="34" charset="-128"/>
              </a:rPr>
              <a:t>Cellular death</a:t>
            </a:r>
          </a:p>
          <a:p>
            <a:pPr marL="638205" lvl="1" indent="-174056" defTabSz="928299">
              <a:buFont typeface="Arial" panose="020B0604020202020204" pitchFamily="34" charset="0"/>
              <a:buChar char="•"/>
              <a:defRPr/>
            </a:pPr>
            <a:r>
              <a:rPr lang="en-US" altLang="en-US" b="0" baseline="0" dirty="0">
                <a:ea typeface="ＭＳ Ｐゴシック" pitchFamily="34" charset="-128"/>
              </a:rPr>
              <a:t>Organ death</a:t>
            </a:r>
          </a:p>
          <a:p>
            <a:pPr marL="638205" lvl="1" indent="-174056" defTabSz="928299">
              <a:buFont typeface="Arial" panose="020B0604020202020204" pitchFamily="34" charset="0"/>
              <a:buChar char="•"/>
              <a:defRPr/>
            </a:pPr>
            <a:r>
              <a:rPr lang="en-US" altLang="en-US" baseline="0" dirty="0">
                <a:ea typeface="ＭＳ Ｐゴシック" pitchFamily="34" charset="-128"/>
              </a:rPr>
              <a:t>Patient death</a:t>
            </a:r>
            <a:endParaRPr lang="en-US" altLang="en-US" dirty="0">
              <a:ea typeface="ＭＳ Ｐゴシック" pitchFamily="34"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51774CDD-700E-4B5F-B850-80DC85C13EDE}" type="slidenum">
              <a:rPr lang="en-US" smtClean="0"/>
              <a:t>9</a:t>
            </a:fld>
            <a:endParaRPr lang="en-US" dirty="0"/>
          </a:p>
        </p:txBody>
      </p:sp>
    </p:spTree>
    <p:extLst>
      <p:ext uri="{BB962C8B-B14F-4D97-AF65-F5344CB8AC3E}">
        <p14:creationId xmlns:p14="http://schemas.microsoft.com/office/powerpoint/2010/main" val="2759052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Instructor Notes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Discuss the findings often associated with decompensated shock.</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Altered mental status, such as agitation, lethargy, </a:t>
            </a:r>
            <a:r>
              <a:rPr lang="en-US" sz="1200" b="0" kern="1200" dirty="0">
                <a:solidFill>
                  <a:schemeClr val="tx1"/>
                </a:solidFill>
                <a:effectLst/>
                <a:latin typeface="+mn-lt"/>
                <a:ea typeface="+mn-ea"/>
                <a:cs typeface="+mn-cs"/>
              </a:rPr>
              <a:t>or </a:t>
            </a:r>
            <a:r>
              <a:rPr lang="en-US" sz="1200" kern="1200" dirty="0">
                <a:solidFill>
                  <a:schemeClr val="tx1"/>
                </a:solidFill>
                <a:effectLst/>
                <a:latin typeface="+mn-lt"/>
                <a:ea typeface="+mn-ea"/>
                <a:cs typeface="+mn-cs"/>
              </a:rPr>
              <a:t>unresponsiveness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Fall in systolic and diastolic blood pressures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Moderate increase in ventilatory rate; possible respiratory muscle fatigue or failure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Moderate to severe tachycardia; possible dysrhythmias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Weak central pulses; thready peripheral pulses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Delayed capillary refill</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Pale, ashy, or cyanotic mucous membranes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Altered body temperature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Marked decrease in urine output</a:t>
            </a:r>
            <a:endParaRPr lang="en-US" dirty="0"/>
          </a:p>
          <a:p>
            <a:pPr marL="628650" lvl="1"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1774CDD-700E-4B5F-B850-80DC85C13EDE}" type="slidenum">
              <a:rPr lang="en-US" smtClean="0"/>
              <a:t>10</a:t>
            </a:fld>
            <a:endParaRPr lang="en-US" dirty="0"/>
          </a:p>
        </p:txBody>
      </p:sp>
    </p:spTree>
    <p:extLst>
      <p:ext uri="{BB962C8B-B14F-4D97-AF65-F5344CB8AC3E}">
        <p14:creationId xmlns:p14="http://schemas.microsoft.com/office/powerpoint/2010/main" val="31621816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Instructor Notes</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Calibri" charset="0"/>
              </a:rPr>
              <a:t>Adequate perfusion</a:t>
            </a:r>
            <a:r>
              <a:rPr lang="en-US" baseline="0" dirty="0">
                <a:latin typeface="Calibri" charset="0"/>
              </a:rPr>
              <a:t> depends on a working pump (heart), adequate fluid (blood), and an adequately sized and intact container (blood vessels).</a:t>
            </a:r>
            <a:endParaRPr lang="en-US" dirty="0">
              <a:latin typeface="Calibri" charset="0"/>
            </a:endParaRPr>
          </a:p>
          <a:p>
            <a:pPr marL="171450" indent="-171450">
              <a:buFont typeface="Arial" panose="020B0604020202020204" pitchFamily="34" charset="0"/>
              <a:buChar char="•"/>
            </a:pPr>
            <a:r>
              <a:rPr lang="en-US" dirty="0"/>
              <a:t>These three have a mutual</a:t>
            </a:r>
            <a:r>
              <a:rPr lang="en-US" baseline="0" dirty="0"/>
              <a:t> relationship with each other, and each one must be functioning adequately for the other two to work in order to produce adequate cardiac output. </a:t>
            </a:r>
          </a:p>
          <a:p>
            <a:pPr marL="628650" lvl="1" indent="-171450">
              <a:buFont typeface="Arial" panose="020B0604020202020204" pitchFamily="34" charset="0"/>
              <a:buChar char="•"/>
            </a:pPr>
            <a:r>
              <a:rPr lang="en-US" baseline="0" dirty="0"/>
              <a:t>Of course, failure of one will eventually lead to failure of another, and then another, until there is complete failure and eventually </a:t>
            </a:r>
            <a:r>
              <a:rPr lang="en-US" b="0" baseline="0" dirty="0"/>
              <a:t>death. </a:t>
            </a:r>
            <a:endParaRPr lang="en-US" b="0"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Shock </a:t>
            </a:r>
            <a:r>
              <a:rPr lang="en-US" sz="1200" b="0" baseline="0" dirty="0">
                <a:latin typeface="+mn-lt"/>
                <a:cs typeface="Arial" panose="020B0604020202020204" pitchFamily="34" charset="0"/>
              </a:rPr>
              <a:t>can be generally categorized as a result of loss of fluid volume, impairment of cardiac function, or loss of vascular tone.</a:t>
            </a:r>
            <a:endParaRPr lang="en-US" b="0" dirty="0"/>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Cardiogenic shock is be caused by a failure of the heart to function normally. </a:t>
            </a: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Hypovolemic shock is caused by loss of fluid volume.</a:t>
            </a: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Distributive shock is caused by loss of vascular integrity.</a:t>
            </a: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Obstructive shock is caused by obstruction of the great vessels or heart, and, ideally, is included with cardiogenic shock.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Hypovolemic shock is the most common type</a:t>
            </a:r>
            <a:r>
              <a:rPr lang="en-US" b="0" baseline="0" dirty="0"/>
              <a:t> of shock in the pediatric population and is the leading cause of death from shock within the pediatric population worldwide. </a:t>
            </a:r>
            <a:endParaRPr lang="en-US" b="0" dirty="0"/>
          </a:p>
        </p:txBody>
      </p:sp>
      <p:sp>
        <p:nvSpPr>
          <p:cNvPr id="4" name="Slide Number Placeholder 3"/>
          <p:cNvSpPr>
            <a:spLocks noGrp="1"/>
          </p:cNvSpPr>
          <p:nvPr>
            <p:ph type="sldNum" sz="quarter" idx="5"/>
          </p:nvPr>
        </p:nvSpPr>
        <p:spPr/>
        <p:txBody>
          <a:bodyPr/>
          <a:lstStyle/>
          <a:p>
            <a:fld id="{2B2225B7-14D2-4B83-9463-E78E66ECF1B1}" type="slidenum">
              <a:rPr lang="en-US" smtClean="0"/>
              <a:t>11</a:t>
            </a:fld>
            <a:endParaRPr lang="en-US" dirty="0"/>
          </a:p>
        </p:txBody>
      </p:sp>
    </p:spTree>
    <p:extLst>
      <p:ext uri="{BB962C8B-B14F-4D97-AF65-F5344CB8AC3E}">
        <p14:creationId xmlns:p14="http://schemas.microsoft.com/office/powerpoint/2010/main" val="38877070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Instructor 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kern="1200" dirty="0">
                <a:solidFill>
                  <a:schemeClr val="tx1"/>
                </a:solidFill>
                <a:effectLst/>
                <a:latin typeface="+mn-lt"/>
                <a:ea typeface="+mn-ea"/>
                <a:cs typeface="+mn-cs"/>
              </a:rPr>
              <a:t>Expand on the following points: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Hypovolemia is the most common cause of shock in infants and children worldwide</a:t>
            </a:r>
            <a:r>
              <a:rPr lang="en-US" sz="1200" b="1" kern="1200" dirty="0">
                <a:solidFill>
                  <a:schemeClr val="tx1"/>
                </a:solidFill>
                <a:effectLst/>
                <a:latin typeface="+mn-lt"/>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Hypovolemic shock is the result of inadequate circulating blood volume in the vascular space.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Possible causes include hemorrhage, plasma loss, fluid and electrolyte loss, and endocrine disease.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Physiology: ↓ intravascular volume → ↓ preload → ↓ ventricular filling → ↓ stroke volume → ↓ cardiac output → inadequate tissue perfusion</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51774CDD-700E-4B5F-B850-80DC85C13EDE}" type="slidenum">
              <a:rPr lang="en-US" smtClean="0"/>
              <a:t>12</a:t>
            </a:fld>
            <a:endParaRPr lang="en-US" dirty="0"/>
          </a:p>
        </p:txBody>
      </p:sp>
    </p:spTree>
    <p:extLst>
      <p:ext uri="{BB962C8B-B14F-4D97-AF65-F5344CB8AC3E}">
        <p14:creationId xmlns:p14="http://schemas.microsoft.com/office/powerpoint/2010/main" val="35673233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Instructor Notes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Obtain an initial observation using the PAT.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Perform an initial assessment.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Obtain a focused history as soon as possible from the parent or caregiver to assist in identifying the type </a:t>
            </a:r>
            <a:r>
              <a:rPr lang="en-US" sz="1200" b="0" kern="1200" dirty="0">
                <a:solidFill>
                  <a:schemeClr val="tx1"/>
                </a:solidFill>
                <a:effectLst/>
                <a:latin typeface="+mn-lt"/>
                <a:ea typeface="+mn-ea"/>
                <a:cs typeface="+mn-cs"/>
              </a:rPr>
              <a:t>of </a:t>
            </a:r>
            <a:r>
              <a:rPr lang="en-US" sz="1200" kern="1200" dirty="0">
                <a:solidFill>
                  <a:schemeClr val="tx1"/>
                </a:solidFill>
                <a:effectLst/>
                <a:latin typeface="+mn-lt"/>
                <a:ea typeface="+mn-ea"/>
                <a:cs typeface="+mn-cs"/>
              </a:rPr>
              <a:t>shock.</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Control external bleeding, if present.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If ventilation is adequate, give supplemental oxygen in a manner that does not agitate the child. </a:t>
            </a:r>
            <a:r>
              <a:rPr lang="en-US" sz="1200" kern="1200" dirty="0">
                <a:solidFill>
                  <a:schemeClr val="tx1"/>
                </a:solidFill>
                <a:latin typeface="+mn-lt"/>
                <a:ea typeface="+mn-ea"/>
                <a:cs typeface="+mn-cs"/>
              </a:rPr>
              <a:t>Supplemental oxygen is important to maximize oxygen-carrying capacity in the setting of decreased hemoglobin (red blood cells).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If signs of respiratory failure or respiratory arrest are present, assist ventilation using a bag-mask device with supplemental oxygen and basic airway adjuncts. </a:t>
            </a:r>
          </a:p>
          <a:p>
            <a:pPr marL="1085850" lvl="2" indent="-171450">
              <a:buFont typeface="Arial" panose="020B0604020202020204" pitchFamily="34" charset="0"/>
              <a:buChar char="•"/>
            </a:pPr>
            <a:r>
              <a:rPr lang="en-US" sz="1200" b="1" kern="1200" dirty="0">
                <a:solidFill>
                  <a:schemeClr val="tx1"/>
                </a:solidFill>
                <a:effectLst/>
                <a:latin typeface="+mn-lt"/>
                <a:ea typeface="+mn-ea"/>
                <a:cs typeface="+mn-cs"/>
              </a:rPr>
              <a:t>Intubation may NOT be required.</a:t>
            </a: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Initiate pulse oximetry, </a:t>
            </a:r>
            <a:r>
              <a:rPr lang="en-US" sz="1200" b="0" kern="1200" dirty="0">
                <a:solidFill>
                  <a:schemeClr val="tx1"/>
                </a:solidFill>
                <a:effectLst/>
                <a:latin typeface="+mn-lt"/>
                <a:ea typeface="+mn-ea"/>
                <a:cs typeface="+mn-cs"/>
              </a:rPr>
              <a:t>cardiac monitoring, </a:t>
            </a:r>
            <a:r>
              <a:rPr lang="en-US" sz="1200" kern="1200" dirty="0">
                <a:solidFill>
                  <a:schemeClr val="tx1"/>
                </a:solidFill>
                <a:effectLst/>
                <a:latin typeface="+mn-lt"/>
                <a:ea typeface="+mn-ea"/>
                <a:cs typeface="+mn-cs"/>
              </a:rPr>
              <a:t>and blood pressure monitoring, to include ETCO2.</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51774CDD-700E-4B5F-B850-80DC85C13EDE}" type="slidenum">
              <a:rPr lang="en-US" smtClean="0"/>
              <a:t>13</a:t>
            </a:fld>
            <a:endParaRPr lang="en-US" dirty="0"/>
          </a:p>
        </p:txBody>
      </p:sp>
    </p:spTree>
    <p:extLst>
      <p:ext uri="{BB962C8B-B14F-4D97-AF65-F5344CB8AC3E}">
        <p14:creationId xmlns:p14="http://schemas.microsoft.com/office/powerpoint/2010/main" val="1724469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Instructor 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Check the glucose level.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Some children in shock are hypoglycemic because of rapidly depleted carbohydrate stores.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If the serum glucose is below 60 mg/dL, administer dextrose IV or IO.</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Obtain vascular access.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When shock is present, the most readily available vascular access site is preferred. </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If immediate vascular access is needed and reliable IV access cannot be rapidly achieved, early IO access is appropriate.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After vascular access has been obtained, begin fluid resuscitation when indicated.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Administration of an</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initial 20 mL/kg fluid bolus of an isotonic crystalloid solution, such as normal saline (NS) or lactated Ringer’s (LR), is reasonable.</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An IV tubing system that incorporates an in-line three-way stopcock (push-pull method) is often useful for rapid fluid administration.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After </a:t>
            </a:r>
            <a:r>
              <a:rPr lang="en-US" sz="1200" i="1" kern="1200" dirty="0">
                <a:solidFill>
                  <a:schemeClr val="tx1"/>
                </a:solidFill>
                <a:effectLst/>
                <a:latin typeface="+mn-lt"/>
                <a:ea typeface="+mn-ea"/>
                <a:cs typeface="+mn-cs"/>
              </a:rPr>
              <a:t>each</a:t>
            </a:r>
            <a:r>
              <a:rPr lang="en-US" sz="1200" kern="1200" dirty="0">
                <a:solidFill>
                  <a:schemeClr val="tx1"/>
                </a:solidFill>
                <a:effectLst/>
                <a:latin typeface="+mn-lt"/>
                <a:ea typeface="+mn-ea"/>
                <a:cs typeface="+mn-cs"/>
              </a:rPr>
              <a:t> fluid bolus, reassess the child’s mental status, HR, blood pressure, capillary refill, peripheral perfusion, and urine output.</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Assess the child’s response after each bolus. </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Monitor closely for increased work of breathing and signs and symptoms of volume overload.</a:t>
            </a:r>
          </a:p>
          <a:p>
            <a:pPr marL="171450" lvl="0" indent="-171450">
              <a:buFont typeface="Arial" panose="020B0604020202020204" pitchFamily="34" charset="0"/>
              <a:buChar char="•"/>
            </a:pPr>
            <a:r>
              <a:rPr lang="en-US" sz="1200" kern="1200" dirty="0">
                <a:solidFill>
                  <a:schemeClr val="tx1"/>
                </a:solidFill>
                <a:latin typeface="+mn-lt"/>
                <a:ea typeface="+mn-ea"/>
                <a:cs typeface="+mn-cs"/>
              </a:rPr>
              <a:t>In the setting of hemorrhagic shock in children, alternative management is preferred over fluid hydration when possible, including tourniquets, TXA, and in some systems, blood products.  However, in the setting of hypotension, fluids should not be withheld if no other treatment proves effective or is available.</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Maintain normal body temperature.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1774CDD-700E-4B5F-B850-80DC85C13EDE}" type="slidenum">
              <a:rPr lang="en-US" smtClean="0"/>
              <a:t>14</a:t>
            </a:fld>
            <a:endParaRPr lang="en-US" dirty="0"/>
          </a:p>
        </p:txBody>
      </p:sp>
    </p:spTree>
    <p:extLst>
      <p:ext uri="{BB962C8B-B14F-4D97-AF65-F5344CB8AC3E}">
        <p14:creationId xmlns:p14="http://schemas.microsoft.com/office/powerpoint/2010/main" val="17922632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Instructor Notes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Distributive shock results from an abnormality in vascular tone.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relative hypovolemia occurs when vasodilation increases the size of the vascular space and the available blood volume must fill a greater space.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This results in an altered distribution of the blood volume (relative hypovolemia) rather than actual volume loss (absolute hypovolemia).</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This process is true of so-called warm shock but is more common in adults than in children. Children tend to vasoconstrict early on, resulting in cold poorly perfused distal extremities (cold shock). The concern in pediatric patients is third spacing of fluids; that is, blood vessels become leaky </a:t>
            </a:r>
            <a:r>
              <a:rPr lang="en-US" sz="1200" b="0" kern="1200" dirty="0">
                <a:solidFill>
                  <a:schemeClr val="tx1"/>
                </a:solidFill>
                <a:effectLst/>
                <a:latin typeface="+mn-lt"/>
                <a:ea typeface="+mn-ea"/>
                <a:cs typeface="+mn-cs"/>
              </a:rPr>
              <a:t>due to increased inflammation.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Physiology: ↓ peripheral vascular resistance → inadequate tissue perfusion → ↑ venous capacity and pooling → ↓ venous return to the heart → ↓ cardiac output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Three types of distributive shock: septic shock, anaphylactic shock, and neurogenic shock.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Septic shock is caused by severe infection, specifically the severe inflammatory response to the infection.</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Cases of septic shock in children are on the rise.</a:t>
            </a:r>
          </a:p>
          <a:p>
            <a:pPr marL="1085850" lvl="2" indent="-171450">
              <a:buFont typeface="Arial" panose="020B0604020202020204" pitchFamily="34" charset="0"/>
              <a:buChar char="•"/>
            </a:pPr>
            <a:r>
              <a:rPr lang="en-US" sz="1200" b="0" kern="1200" dirty="0">
                <a:solidFill>
                  <a:schemeClr val="tx1"/>
                </a:solidFill>
                <a:effectLst/>
                <a:latin typeface="+mn-lt"/>
                <a:ea typeface="+mn-ea"/>
                <a:cs typeface="+mn-cs"/>
              </a:rPr>
              <a:t>Incidence of septic shock ranges from 1% to 26% of hospitalized pediatric patients.</a:t>
            </a:r>
          </a:p>
          <a:p>
            <a:pPr marL="1085850" lvl="2" indent="-171450">
              <a:buFont typeface="Arial" panose="020B0604020202020204" pitchFamily="34" charset="0"/>
              <a:buChar char="•"/>
            </a:pPr>
            <a:r>
              <a:rPr lang="en-US" sz="1200" b="0" kern="1200" dirty="0">
                <a:solidFill>
                  <a:schemeClr val="tx1"/>
                </a:solidFill>
                <a:effectLst/>
                <a:latin typeface="+mn-lt"/>
                <a:ea typeface="+mn-ea"/>
                <a:cs typeface="+mn-cs"/>
              </a:rPr>
              <a:t>Mortality in pediatrics from septic shock ranges from 5% to 35%. </a:t>
            </a:r>
          </a:p>
          <a:p>
            <a:pPr marL="1543050" lvl="3" indent="-171450">
              <a:buFont typeface="Arial" panose="020B0604020202020204" pitchFamily="34" charset="0"/>
              <a:buChar char="•"/>
            </a:pPr>
            <a:r>
              <a:rPr lang="en-US" sz="1200" b="0" kern="1200" dirty="0">
                <a:solidFill>
                  <a:schemeClr val="tx1"/>
                </a:solidFill>
                <a:effectLst/>
                <a:latin typeface="+mn-lt"/>
                <a:ea typeface="+mn-ea"/>
                <a:cs typeface="+mn-cs"/>
              </a:rPr>
              <a:t>Studies attribute the high mortality rate to incorrect diagnosis, delayed treatment, and not following treatment guidelines.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Anaphylactic shock is the result of a severe allergic reaction.</a:t>
            </a:r>
          </a:p>
          <a:p>
            <a:pPr marL="628650" lvl="1" indent="-171450" fontAlgn="base">
              <a:buFont typeface="Arial" panose="020B0604020202020204" pitchFamily="34" charset="0"/>
              <a:buChar char="•"/>
            </a:pPr>
            <a:r>
              <a:rPr lang="en-US" sz="1200" b="0" i="0" kern="1200" dirty="0">
                <a:solidFill>
                  <a:schemeClr val="tx1"/>
                </a:solidFill>
                <a:effectLst/>
                <a:latin typeface="+mn-lt"/>
                <a:ea typeface="+mn-ea"/>
                <a:cs typeface="+mn-cs"/>
              </a:rPr>
              <a:t>Anaphylaxis is a severe allergic reaction to a chemical that has become an allergen that happens quickly after the exposure. </a:t>
            </a:r>
          </a:p>
          <a:p>
            <a:pPr marL="1085850" lvl="2" indent="-171450" fontAlgn="base">
              <a:buFont typeface="Arial" panose="020B0604020202020204" pitchFamily="34" charset="0"/>
              <a:buChar char="•"/>
            </a:pPr>
            <a:r>
              <a:rPr lang="en-US" sz="1200" b="0" kern="1200" dirty="0">
                <a:solidFill>
                  <a:schemeClr val="tx1"/>
                </a:solidFill>
                <a:effectLst/>
                <a:latin typeface="+mn-lt"/>
                <a:ea typeface="+mn-ea"/>
                <a:cs typeface="+mn-cs"/>
              </a:rPr>
              <a:t>Anaphylaxis is defined as impacting two or more body systems (e.g., skin and gastrointestinal tract), but as many as 10% of cases can present with hypotension only.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Neurogenic shock is caused by ce</a:t>
            </a:r>
            <a:r>
              <a:rPr lang="en-US" sz="1200" kern="1200" dirty="0">
                <a:solidFill>
                  <a:schemeClr val="tx1"/>
                </a:solidFill>
                <a:effectLst/>
                <a:latin typeface="+mn-lt"/>
                <a:ea typeface="+mn-ea"/>
                <a:cs typeface="+mn-cs"/>
              </a:rPr>
              <a:t>ntral nervous system injury—specifically, spinal cord injury that prevents messaging from the brain (in the form of epinephrine) from reaching other organs in the body, including the heart and blood vessels.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51774CDD-700E-4B5F-B850-80DC85C13EDE}" type="slidenum">
              <a:rPr lang="en-US" smtClean="0"/>
              <a:t>15</a:t>
            </a:fld>
            <a:endParaRPr lang="en-US" dirty="0"/>
          </a:p>
        </p:txBody>
      </p:sp>
    </p:spTree>
    <p:extLst>
      <p:ext uri="{BB962C8B-B14F-4D97-AF65-F5344CB8AC3E}">
        <p14:creationId xmlns:p14="http://schemas.microsoft.com/office/powerpoint/2010/main" val="6485487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Instructor Notes</a:t>
            </a:r>
          </a:p>
          <a:p>
            <a:pPr marL="0" lvl="0" indent="0">
              <a:buFont typeface="Arial" panose="020B0604020202020204" pitchFamily="34" charset="0"/>
              <a:buNone/>
            </a:pPr>
            <a:endParaRPr lang="en-US" sz="1200" b="1"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Obtain an initial observation using the PAT.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Perform initial and primary assessments.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Obtain a focused history as soon as possible from the parent or caregiver to assist in identifying the type </a:t>
            </a:r>
            <a:r>
              <a:rPr lang="en-US" sz="1200" b="0" kern="1200" dirty="0">
                <a:solidFill>
                  <a:schemeClr val="tx1"/>
                </a:solidFill>
                <a:effectLst/>
                <a:latin typeface="+mn-lt"/>
                <a:ea typeface="+mn-ea"/>
                <a:cs typeface="+mn-cs"/>
              </a:rPr>
              <a:t>of </a:t>
            </a:r>
            <a:r>
              <a:rPr lang="en-US" sz="1200" kern="1200" dirty="0">
                <a:solidFill>
                  <a:schemeClr val="tx1"/>
                </a:solidFill>
                <a:effectLst/>
                <a:latin typeface="+mn-lt"/>
                <a:ea typeface="+mn-ea"/>
                <a:cs typeface="+mn-cs"/>
              </a:rPr>
              <a:t>shock.</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Recognize signs and symptoms of shock.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Initiate pulse oximetry, cardiac </a:t>
            </a:r>
            <a:r>
              <a:rPr lang="en-US" sz="1200" b="0" kern="1200" dirty="0">
                <a:solidFill>
                  <a:schemeClr val="tx1"/>
                </a:solidFill>
                <a:effectLst/>
                <a:latin typeface="+mn-lt"/>
                <a:ea typeface="+mn-ea"/>
                <a:cs typeface="+mn-cs"/>
              </a:rPr>
              <a:t>monitoring, </a:t>
            </a:r>
            <a:r>
              <a:rPr lang="en-US" sz="1200" kern="1200" dirty="0">
                <a:solidFill>
                  <a:schemeClr val="tx1"/>
                </a:solidFill>
                <a:effectLst/>
                <a:latin typeface="+mn-lt"/>
                <a:ea typeface="+mn-ea"/>
                <a:cs typeface="+mn-cs"/>
              </a:rPr>
              <a:t>and blood pressure monitoring, to include </a:t>
            </a:r>
            <a:r>
              <a:rPr lang="en-US" sz="1200" b="0" kern="1200" dirty="0">
                <a:solidFill>
                  <a:schemeClr val="tx1"/>
                </a:solidFill>
                <a:effectLst/>
                <a:latin typeface="+mn-lt"/>
                <a:ea typeface="+mn-ea"/>
                <a:cs typeface="+mn-cs"/>
              </a:rPr>
              <a:t>ETCO</a:t>
            </a:r>
            <a:r>
              <a:rPr lang="en-US" sz="1200" b="0" kern="1200" baseline="-25000" dirty="0">
                <a:solidFill>
                  <a:schemeClr val="tx1"/>
                </a:solidFill>
                <a:effectLst/>
                <a:latin typeface="+mn-lt"/>
                <a:ea typeface="+mn-ea"/>
                <a:cs typeface="+mn-cs"/>
              </a:rPr>
              <a:t>2</a:t>
            </a:r>
            <a:r>
              <a:rPr lang="en-US" sz="1200" b="0" kern="1200" dirty="0">
                <a:solidFill>
                  <a:schemeClr val="tx1"/>
                </a:solidFill>
                <a:effectLst/>
                <a:latin typeface="+mn-lt"/>
                <a:ea typeface="+mn-ea"/>
                <a:cs typeface="+mn-cs"/>
              </a:rPr>
              <a:t>.</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Low ETCO</a:t>
            </a:r>
            <a:r>
              <a:rPr lang="en-US" sz="1200" b="0" kern="1200" baseline="-25000" dirty="0">
                <a:solidFill>
                  <a:schemeClr val="tx1"/>
                </a:solidFill>
                <a:effectLst/>
                <a:latin typeface="+mn-lt"/>
                <a:ea typeface="+mn-ea"/>
                <a:cs typeface="+mn-cs"/>
              </a:rPr>
              <a:t>2</a:t>
            </a:r>
            <a:r>
              <a:rPr lang="en-US" sz="1200" b="0" kern="1200" dirty="0">
                <a:solidFill>
                  <a:schemeClr val="tx1"/>
                </a:solidFill>
                <a:effectLst/>
                <a:latin typeface="+mn-lt"/>
                <a:ea typeface="+mn-ea"/>
                <a:cs typeface="+mn-cs"/>
              </a:rPr>
              <a:t> in septic shock is indicative of increased lactate levels and severity of infection.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If ventilation is adequate, give supplemental oxygen in a manner that does not agitate the child.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If signs of respiratory failure or respiratory arrest are present, assist ventilation using a bag-mask device with supplemental oxygen and basic airway adjuncts. </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Do not delay transport. </a:t>
            </a:r>
          </a:p>
          <a:p>
            <a:pPr marL="1085850" lvl="2" indent="-171450">
              <a:buFont typeface="Arial" panose="020B0604020202020204" pitchFamily="34" charset="0"/>
              <a:buChar char="•"/>
            </a:pPr>
            <a:r>
              <a:rPr lang="en-US" sz="1200" b="0" kern="1200" dirty="0">
                <a:solidFill>
                  <a:schemeClr val="tx1"/>
                </a:solidFill>
                <a:effectLst/>
                <a:latin typeface="+mn-lt"/>
                <a:ea typeface="+mn-ea"/>
                <a:cs typeface="+mn-cs"/>
              </a:rPr>
              <a:t>Intubation and mechanical ventilation may be required in rare cases. </a:t>
            </a:r>
          </a:p>
          <a:p>
            <a:pPr marL="1543050" lvl="3" indent="-171450">
              <a:buFont typeface="Arial" panose="020B0604020202020204" pitchFamily="34" charset="0"/>
              <a:buChar char="•"/>
            </a:pPr>
            <a:r>
              <a:rPr lang="en-US" sz="1200" b="0" kern="1200" dirty="0">
                <a:solidFill>
                  <a:schemeClr val="tx1"/>
                </a:solidFill>
                <a:effectLst/>
                <a:latin typeface="+mn-lt"/>
                <a:ea typeface="+mn-ea"/>
                <a:cs typeface="+mn-cs"/>
              </a:rPr>
              <a:t>These should be considered in cases of prolonged transport times (consult with medical director).</a:t>
            </a:r>
          </a:p>
          <a:p>
            <a:pPr marL="1543050" lvl="3" indent="-171450">
              <a:buFont typeface="Arial" panose="020B0604020202020204" pitchFamily="34" charset="0"/>
              <a:buChar char="•"/>
            </a:pPr>
            <a:r>
              <a:rPr lang="en-US" sz="1200" b="0" i="0" kern="1200" dirty="0">
                <a:solidFill>
                  <a:srgbClr val="C00000"/>
                </a:solidFill>
                <a:effectLst/>
                <a:latin typeface="+mn-lt"/>
                <a:ea typeface="+mn-ea"/>
                <a:cs typeface="+mn-cs"/>
              </a:rPr>
              <a:t>RSI or med-facilitated intubation should be used with caution as induction agents, especially etomidate, may precipitate cardiac arrest in pediatric patients in septic shock. </a:t>
            </a:r>
            <a:endParaRPr lang="en-US" sz="1200" b="0" i="0" kern="1200" dirty="0">
              <a:solidFill>
                <a:schemeClr val="tx1"/>
              </a:solidFill>
              <a:effectLst/>
              <a:latin typeface="+mn-lt"/>
              <a:ea typeface="+mn-ea"/>
              <a:cs typeface="+mn-cs"/>
            </a:endParaRP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latin typeface="+mn-lt"/>
                <a:ea typeface="+mn-ea"/>
                <a:cs typeface="+mn-cs"/>
              </a:rPr>
              <a:t>Etomidate is contraindicated in septic shock because it </a:t>
            </a:r>
            <a:r>
              <a:rPr lang="en-US" sz="1200" kern="1200" dirty="0">
                <a:solidFill>
                  <a:schemeClr val="tx1"/>
                </a:solidFill>
                <a:latin typeface="+mn-lt"/>
                <a:ea typeface="+mn-ea"/>
                <a:cs typeface="+mn-cs"/>
              </a:rPr>
              <a:t>may suppress the stress response, making the body less capable of developing an appropriate inflammatory response. However, it does not directly cause cardiac arrest.  Intubation in the setting of hypotension, hypoxia and acidosis (i.e., any uncorrected shock state) is exceptionally dangerous as during intubation attempts the body is further stressed and more likely to go into cardiopulmonary failure.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1774CDD-700E-4B5F-B850-80DC85C13EDE}" type="slidenum">
              <a:rPr lang="en-US" smtClean="0"/>
              <a:t>16</a:t>
            </a:fld>
            <a:endParaRPr lang="en-US" dirty="0"/>
          </a:p>
        </p:txBody>
      </p:sp>
    </p:spTree>
    <p:extLst>
      <p:ext uri="{BB962C8B-B14F-4D97-AF65-F5344CB8AC3E}">
        <p14:creationId xmlns:p14="http://schemas.microsoft.com/office/powerpoint/2010/main" val="29169717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Instructor 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Check the glucose level. Some children in septic shock are hypoglycemic because of rapidly depleted carbohydrate stores.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If the serum glucose is below 60 mg/dL, administer dextrose IV or IO (prefer D10 over D25).</a:t>
            </a:r>
            <a:endParaRPr lang="en-US" dirty="0"/>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Obtain vascular access.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If immediate vascular access is needed and reliable IV access cannot be rapidly achieved, early IO access is appropriate.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After vascular access has been obtained, begin fluid resuscitation. </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Administration of an</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initial 20 mL/kg fluid bolus of an isotonic crystalloid solution, such as normal saline (NS) or lactated Ringer’s (LR), is reasonable.</a:t>
            </a:r>
          </a:p>
          <a:p>
            <a:pPr marL="1543050" lvl="3" indent="-171450">
              <a:buFont typeface="Arial" panose="020B0604020202020204" pitchFamily="34" charset="0"/>
              <a:buChar char="•"/>
            </a:pPr>
            <a:r>
              <a:rPr lang="en-US" sz="1200" kern="1200" dirty="0">
                <a:solidFill>
                  <a:schemeClr val="tx1"/>
                </a:solidFill>
                <a:effectLst/>
                <a:latin typeface="+mn-lt"/>
                <a:ea typeface="+mn-ea"/>
                <a:cs typeface="+mn-cs"/>
              </a:rPr>
              <a:t>An IV tubing system that incorporates an in-line three-way stopcock (push-pull method) is often useful for rapid fluid administration.</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After </a:t>
            </a:r>
            <a:r>
              <a:rPr lang="en-US" sz="1200" i="1" kern="1200" dirty="0">
                <a:solidFill>
                  <a:schemeClr val="tx1"/>
                </a:solidFill>
                <a:effectLst/>
                <a:latin typeface="+mn-lt"/>
                <a:ea typeface="+mn-ea"/>
                <a:cs typeface="+mn-cs"/>
              </a:rPr>
              <a:t>each</a:t>
            </a:r>
            <a:r>
              <a:rPr lang="en-US" sz="1200" kern="1200" dirty="0">
                <a:solidFill>
                  <a:schemeClr val="tx1"/>
                </a:solidFill>
                <a:effectLst/>
                <a:latin typeface="+mn-lt"/>
                <a:ea typeface="+mn-ea"/>
                <a:cs typeface="+mn-cs"/>
              </a:rPr>
              <a:t> fluid bolus, reassess the child’s mental status, HR, blood pressure, capillary refill, peripheral perfusion, and urine output.</a:t>
            </a:r>
          </a:p>
          <a:p>
            <a:pPr marL="1543050" lvl="3" indent="-171450">
              <a:buFont typeface="Arial" panose="020B0604020202020204" pitchFamily="34" charset="0"/>
              <a:buChar char="•"/>
            </a:pPr>
            <a:r>
              <a:rPr lang="en-US" sz="1200" kern="1200" dirty="0">
                <a:solidFill>
                  <a:schemeClr val="tx1"/>
                </a:solidFill>
                <a:effectLst/>
                <a:latin typeface="+mn-lt"/>
                <a:ea typeface="+mn-ea"/>
                <a:cs typeface="+mn-cs"/>
              </a:rPr>
              <a:t>Assess the child’s response after each bolus.</a:t>
            </a:r>
          </a:p>
          <a:p>
            <a:pPr marL="2000250" lvl="4" indent="-171450">
              <a:buFont typeface="Arial" panose="020B0604020202020204" pitchFamily="34" charset="0"/>
              <a:buChar char="•"/>
            </a:pPr>
            <a:r>
              <a:rPr lang="en-US" sz="1200" kern="1200" dirty="0">
                <a:solidFill>
                  <a:schemeClr val="tx1"/>
                </a:solidFill>
                <a:effectLst/>
                <a:latin typeface="+mn-lt"/>
                <a:ea typeface="+mn-ea"/>
                <a:cs typeface="+mn-cs"/>
              </a:rPr>
              <a:t>Monitor closely for increased work of breathing and signs and symptoms of volume overload.</a:t>
            </a:r>
            <a:endParaRPr lang="en-US" dirty="0"/>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Maintain normal body temperature.</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In some agencies, vasopressors (e.g., dopamine, norepinephrine, epinephrine) may be considered only if shock remains refractory after 60 mL/kg of volume resuscitation.</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1774CDD-700E-4B5F-B850-80DC85C13EDE}" type="slidenum">
              <a:rPr lang="en-US" smtClean="0"/>
              <a:t>17</a:t>
            </a:fld>
            <a:endParaRPr lang="en-US" dirty="0"/>
          </a:p>
        </p:txBody>
      </p:sp>
    </p:spTree>
    <p:extLst>
      <p:ext uri="{BB962C8B-B14F-4D97-AF65-F5344CB8AC3E}">
        <p14:creationId xmlns:p14="http://schemas.microsoft.com/office/powerpoint/2010/main" val="2222621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Instructor Notes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Cardiogenic shock </a:t>
            </a:r>
            <a:r>
              <a:rPr lang="en-US" sz="1200" b="0" kern="1200" dirty="0">
                <a:solidFill>
                  <a:schemeClr val="tx1"/>
                </a:solidFill>
                <a:effectLst/>
                <a:latin typeface="+mn-lt"/>
                <a:ea typeface="+mn-ea"/>
                <a:cs typeface="+mn-cs"/>
              </a:rPr>
              <a:t>results from </a:t>
            </a:r>
            <a:r>
              <a:rPr lang="en-US" sz="1200" kern="1200" dirty="0">
                <a:solidFill>
                  <a:schemeClr val="tx1"/>
                </a:solidFill>
                <a:effectLst/>
                <a:latin typeface="+mn-lt"/>
                <a:ea typeface="+mn-ea"/>
                <a:cs typeface="+mn-cs"/>
              </a:rPr>
              <a:t>heart failure due to poor contraction, inadequate rate, or rhythm, leading to decreased cardiac output and inadequate tissue perfusion. </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May resemble hypovolemic shock.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Physiology: ↓ cardiac output → ↑ peripheral vascular resistance → ↑ afterload → ↑ myocardial oxygen requirements → ↓ cardiac output → ↓ blood pressure → ↓ coronary perfusion pressure → ↓ tissue perfusion → impaired cellular metabolism → progressive myocardial dysfunction</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Potential causes</a:t>
            </a:r>
            <a:r>
              <a:rPr lang="en-US" sz="1200" b="0" kern="1200" dirty="0">
                <a:solidFill>
                  <a:schemeClr val="tx1"/>
                </a:solidFill>
                <a:effectLst/>
                <a:latin typeface="+mn-lt"/>
                <a:ea typeface="+mn-ea"/>
                <a:cs typeface="+mn-cs"/>
              </a:rPr>
              <a: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Cardiogenic shock may result from redirected blood flow caused by dysrhythmias that cause insufficient cardiac output.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Corrected congenital heart diseases may cause arrhythmias due to the surgery disrupting conduction.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Decreased myocardial contractility might be caused by anomalous coronary arteries, leading to myocardial infarctions. Further, genetic syndromes such as Duchenne muscular dystrophy could cause poor myocardial contractility.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Inflammatory </a:t>
            </a:r>
            <a:r>
              <a:rPr lang="en-US" sz="1200" b="0" kern="1200" dirty="0">
                <a:solidFill>
                  <a:schemeClr val="tx1"/>
                </a:solidFill>
                <a:effectLst/>
                <a:latin typeface="+mn-lt"/>
                <a:ea typeface="+mn-ea"/>
                <a:cs typeface="+mn-cs"/>
              </a:rPr>
              <a:t>disorders.</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Obstructive shock: Valve obstruction (e.g., aortic stenosis) or other obstruction such as hypertrophic obstructive cardiomyopathy.</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Other conditions (e.g., acute and chronic drug toxicity, acute valvular regurgitation, ischemic heart disease, myocardial injury, pheochromocytoma, and thyrotoxicosis).</a:t>
            </a:r>
            <a:endParaRPr lang="en-US" b="0" dirty="0"/>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51774CDD-700E-4B5F-B850-80DC85C13EDE}" type="slidenum">
              <a:rPr lang="en-US" smtClean="0"/>
              <a:t>18</a:t>
            </a:fld>
            <a:endParaRPr lang="en-US" dirty="0"/>
          </a:p>
        </p:txBody>
      </p:sp>
    </p:spTree>
    <p:extLst>
      <p:ext uri="{BB962C8B-B14F-4D97-AF65-F5344CB8AC3E}">
        <p14:creationId xmlns:p14="http://schemas.microsoft.com/office/powerpoint/2010/main" val="30916204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Instructor Notes</a:t>
            </a:r>
          </a:p>
          <a:p>
            <a:pPr marL="0" indent="0">
              <a:buFont typeface="Arial" panose="020B0604020202020204" pitchFamily="34" charset="0"/>
              <a:buNone/>
            </a:pPr>
            <a:endParaRPr lang="en-US" baseline="0" dirty="0"/>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Cardiogenic shock is not as rare as providers may think it is.</a:t>
            </a: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It may be a complication of viral illness (e.g., viral myocarditis) or ingested medications. </a:t>
            </a: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baseline="0" dirty="0">
                <a:solidFill>
                  <a:schemeClr val="tx1"/>
                </a:solidFill>
                <a:effectLst/>
                <a:latin typeface="+mn-lt"/>
                <a:ea typeface="+mn-ea"/>
                <a:cs typeface="+mn-cs"/>
              </a:rPr>
              <a:t>It could also result from </a:t>
            </a:r>
            <a:r>
              <a:rPr lang="en-US" sz="1200" kern="1200" baseline="0" dirty="0">
                <a:solidFill>
                  <a:schemeClr val="tx1"/>
                </a:solidFill>
                <a:effectLst/>
                <a:latin typeface="+mn-lt"/>
                <a:ea typeface="+mn-ea"/>
                <a:cs typeface="+mn-cs"/>
              </a:rPr>
              <a:t>anatomic causes (aberrant coronary arteries or other structural anomalies). </a:t>
            </a: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Dysrhythmias can be a cause, including SVT.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Clinical signs of decompensation may be similar across all types of shock, which speaks to the emphasis on patient history to understand the type of shock the patient may be experiencing. </a:t>
            </a: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Discuss historical findings found in the chart.</a:t>
            </a:r>
          </a:p>
          <a:p>
            <a:pPr marL="171450" indent="-171450">
              <a:buFont typeface="Arial" panose="020B0604020202020204" pitchFamily="34" charset="0"/>
              <a:buChar char="•"/>
            </a:pPr>
            <a:r>
              <a:rPr lang="en-US" baseline="0" dirty="0"/>
              <a:t>Discuss physical findings found in the chart.</a:t>
            </a: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older child may begin to report cardiac-specific symptoms</a:t>
            </a:r>
            <a:r>
              <a:rPr lang="en-US" sz="1200" kern="1200" baseline="0" dirty="0">
                <a:solidFill>
                  <a:schemeClr val="tx1"/>
                </a:solidFill>
                <a:effectLst/>
                <a:latin typeface="+mn-lt"/>
                <a:ea typeface="+mn-ea"/>
                <a:cs typeface="+mn-cs"/>
              </a:rPr>
              <a:t> such as chest pain.</a:t>
            </a:r>
          </a:p>
          <a:p>
            <a:pPr marL="628650" lvl="1" indent="-171450">
              <a:buFont typeface="Arial" panose="020B0604020202020204" pitchFamily="34" charset="0"/>
              <a:buChar char="•"/>
            </a:pPr>
            <a:r>
              <a:rPr lang="en-US" baseline="0" dirty="0"/>
              <a:t>Caregivers may also report that the child may have ingested some medications. </a:t>
            </a:r>
          </a:p>
          <a:p>
            <a:pPr marL="1085850" lvl="2" indent="-171450">
              <a:buFont typeface="Arial" panose="020B0604020202020204" pitchFamily="34" charset="0"/>
              <a:buChar char="•"/>
            </a:pPr>
            <a:r>
              <a:rPr lang="en-US" baseline="0" dirty="0"/>
              <a:t>It is vitally important to determine what type of medication </a:t>
            </a:r>
            <a:r>
              <a:rPr lang="en-US" b="0" baseline="0" dirty="0"/>
              <a:t>was</a:t>
            </a:r>
            <a:r>
              <a:rPr lang="en-US" baseline="0" dirty="0"/>
              <a:t> ingested and how much, as certain cardiac medications, like calcium channel blockers or beta blockers, could result in cardiogenic shock even in low doses.</a:t>
            </a:r>
          </a:p>
          <a:p>
            <a:pPr marL="457200" lvl="1" indent="0">
              <a:buFont typeface="Arial" panose="020B0604020202020204" pitchFamily="34" charset="0"/>
              <a:buNone/>
            </a:pPr>
            <a:endParaRPr lang="en-US" baseline="0" dirty="0"/>
          </a:p>
          <a:p>
            <a:pPr lvl="1">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51774CDD-700E-4B5F-B850-80DC85C13EDE}" type="slidenum">
              <a:rPr lang="en-US" smtClean="0"/>
              <a:t>19</a:t>
            </a:fld>
            <a:endParaRPr lang="en-US" dirty="0"/>
          </a:p>
        </p:txBody>
      </p:sp>
    </p:spTree>
    <p:extLst>
      <p:ext uri="{BB962C8B-B14F-4D97-AF65-F5344CB8AC3E}">
        <p14:creationId xmlns:p14="http://schemas.microsoft.com/office/powerpoint/2010/main" val="10239081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Instructor 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Obtain an initial observation using the PAT.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Perform an initial assessment.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Obtain a focused history as soon as possible from the parent or caregiver to assist in identifying the type of shock.</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Focus on reducing myocardial oxygen demand, improving preload, reducing afterload, improving contractility, and correcting dysrhythmias. </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It is important to obtain a 12-lead ECG.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If ventilation is adequate, give supplemental oxygen in a manner that does not agitate the child.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If breathing is inadequate, ventilate using a bag-mask device with supplemental oxygen.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Use basic airways in </a:t>
            </a:r>
            <a:r>
              <a:rPr lang="en-US" sz="1200" b="0" kern="1200" dirty="0">
                <a:solidFill>
                  <a:schemeClr val="tx1"/>
                </a:solidFill>
                <a:effectLst/>
                <a:latin typeface="+mn-lt"/>
                <a:ea typeface="+mn-ea"/>
                <a:cs typeface="+mn-cs"/>
              </a:rPr>
              <a:t>cases of </a:t>
            </a:r>
            <a:r>
              <a:rPr lang="en-US" sz="1200" kern="1200" dirty="0">
                <a:solidFill>
                  <a:schemeClr val="tx1"/>
                </a:solidFill>
                <a:effectLst/>
                <a:latin typeface="+mn-lt"/>
                <a:ea typeface="+mn-ea"/>
                <a:cs typeface="+mn-cs"/>
              </a:rPr>
              <a:t>respiratory arrest.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Identify and correct any dysrhythmias. </a:t>
            </a:r>
          </a:p>
        </p:txBody>
      </p:sp>
      <p:sp>
        <p:nvSpPr>
          <p:cNvPr id="4" name="Slide Number Placeholder 3"/>
          <p:cNvSpPr>
            <a:spLocks noGrp="1"/>
          </p:cNvSpPr>
          <p:nvPr>
            <p:ph type="sldNum" sz="quarter" idx="10"/>
          </p:nvPr>
        </p:nvSpPr>
        <p:spPr/>
        <p:txBody>
          <a:bodyPr/>
          <a:lstStyle/>
          <a:p>
            <a:fld id="{51774CDD-700E-4B5F-B850-80DC85C13EDE}" type="slidenum">
              <a:rPr lang="en-US" smtClean="0"/>
              <a:t>20</a:t>
            </a:fld>
            <a:endParaRPr lang="en-US" dirty="0"/>
          </a:p>
        </p:txBody>
      </p:sp>
    </p:spTree>
    <p:extLst>
      <p:ext uri="{BB962C8B-B14F-4D97-AF65-F5344CB8AC3E}">
        <p14:creationId xmlns:p14="http://schemas.microsoft.com/office/powerpoint/2010/main" val="26807554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Instructor Notes</a:t>
            </a:r>
          </a:p>
          <a:p>
            <a:pPr marL="0" lvl="0" indent="0">
              <a:buFont typeface="Arial" panose="020B0604020202020204" pitchFamily="34" charset="0"/>
              <a:buNone/>
            </a:pPr>
            <a:endParaRPr lang="en-US" dirty="0"/>
          </a:p>
          <a:p>
            <a:pPr marL="171450" lvl="0" indent="-171450">
              <a:buFont typeface="Arial" panose="020B0604020202020204" pitchFamily="34" charset="0"/>
              <a:buChar char="•"/>
            </a:pPr>
            <a:r>
              <a:rPr lang="en-US" b="0" dirty="0"/>
              <a:t>Obtain vascular access.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If indicated, preload may be optimized with administration of a </a:t>
            </a:r>
            <a:r>
              <a:rPr lang="en-US" sz="1200" i="1" kern="1200" dirty="0">
                <a:solidFill>
                  <a:schemeClr val="tx1"/>
                </a:solidFill>
                <a:effectLst/>
                <a:latin typeface="+mn-lt"/>
                <a:ea typeface="+mn-ea"/>
                <a:cs typeface="+mn-cs"/>
              </a:rPr>
              <a:t>small</a:t>
            </a:r>
            <a:r>
              <a:rPr lang="en-US" sz="1200" kern="1200" dirty="0">
                <a:solidFill>
                  <a:schemeClr val="tx1"/>
                </a:solidFill>
                <a:effectLst/>
                <a:latin typeface="+mn-lt"/>
                <a:ea typeface="+mn-ea"/>
                <a:cs typeface="+mn-cs"/>
              </a:rPr>
              <a:t> fluid bolus (5 to 10 mL/kg) given over 10 to 20 minutes accompanied by careful monitoring of mental status, lung sounds, work of breathing, and signs of volume overload.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Consider tension pneumothorax if trauma</a:t>
            </a:r>
            <a:r>
              <a:rPr lang="en-US" sz="1200" b="0" kern="1200" dirty="0">
                <a:solidFill>
                  <a:schemeClr val="tx1"/>
                </a:solidFill>
                <a:effectLst/>
                <a:latin typeface="+mn-lt"/>
                <a:ea typeface="+mn-ea"/>
                <a:cs typeface="+mn-cs"/>
              </a:rPr>
              <a:t> is </a:t>
            </a:r>
            <a:r>
              <a:rPr lang="en-US" sz="1200" kern="1200" dirty="0">
                <a:solidFill>
                  <a:schemeClr val="tx1"/>
                </a:solidFill>
                <a:effectLst/>
                <a:latin typeface="+mn-lt"/>
                <a:ea typeface="+mn-ea"/>
                <a:cs typeface="+mn-cs"/>
              </a:rPr>
              <a:t>suspected. </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In some </a:t>
            </a:r>
            <a:r>
              <a:rPr lang="en-US" sz="1200" kern="1200" dirty="0">
                <a:solidFill>
                  <a:schemeClr val="tx1"/>
                </a:solidFill>
                <a:effectLst/>
                <a:latin typeface="+mn-lt"/>
                <a:ea typeface="+mn-ea"/>
                <a:cs typeface="+mn-cs"/>
              </a:rPr>
              <a:t>instances, spontaneous pneumothorax may be a nontraumatic cause.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Maintain normal body temperature.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Additional treatment considerations: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latin typeface="+mn-lt"/>
                <a:ea typeface="+mn-ea"/>
                <a:cs typeface="+mn-cs"/>
              </a:rPr>
              <a:t>Consider PEEP if or when tolerated to decrease afterload by facilitating myocardial contraction.</a:t>
            </a:r>
            <a:endParaRPr lang="en-US" sz="1200" kern="1200" dirty="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patient who has significant hypotension and is unresponsive to fluid resuscitation or who becomes volume overloaded may require vasopressors to increase blood pressure.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solidFill>
                  <a:srgbClr val="C00000"/>
                </a:solidFill>
                <a:latin typeface="Calibri" charset="0"/>
              </a:rPr>
              <a:t>Consider norepinephrine as a vasopressor as it increases SVR and BP, increases HR and cardiac output, and protects blood flow to organs</a:t>
            </a:r>
            <a:r>
              <a:rPr lang="en-US" b="0" baseline="0" dirty="0">
                <a:latin typeface="Calibri" charset="0"/>
              </a:rPr>
              <a: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Obtain a focused assessment with sonography for trauma (FAST) examination (i.e., point-of-care-ultrasound [POCUS]), if the equipment is available and bleeding is suspected in the chest, abdomen, or pelvis. </a:t>
            </a:r>
          </a:p>
          <a:p>
            <a:pPr marL="1085850" lvl="2" indent="-171450">
              <a:buFont typeface="Arial" panose="020B0604020202020204" pitchFamily="34" charset="0"/>
              <a:buChar char="•"/>
            </a:pPr>
            <a:r>
              <a:rPr lang="en-US" sz="1200" b="1" kern="1200" dirty="0">
                <a:solidFill>
                  <a:schemeClr val="tx1"/>
                </a:solidFill>
                <a:effectLst/>
                <a:latin typeface="+mn-lt"/>
                <a:ea typeface="+mn-ea"/>
                <a:cs typeface="+mn-cs"/>
              </a:rPr>
              <a:t>Do not delay transport to perform POCUS</a:t>
            </a:r>
            <a:r>
              <a:rPr lang="en-US" sz="1200" kern="1200" dirty="0">
                <a:solidFill>
                  <a:schemeClr val="tx1"/>
                </a:solidFill>
                <a:effectLst/>
                <a:latin typeface="+mn-lt"/>
                <a:ea typeface="+mn-ea"/>
                <a:cs typeface="+mn-cs"/>
              </a:rPr>
              <a: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Refractory cardiogenic shock may require mechanical support with extracorporeal membrane oxygenation (ECMO) or a ventricular assist device (VAD).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Participant engagement: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Discuss the similarities and differences in treatment among all types of shock.</a:t>
            </a:r>
          </a:p>
        </p:txBody>
      </p:sp>
      <p:sp>
        <p:nvSpPr>
          <p:cNvPr id="4" name="Slide Number Placeholder 3"/>
          <p:cNvSpPr>
            <a:spLocks noGrp="1"/>
          </p:cNvSpPr>
          <p:nvPr>
            <p:ph type="sldNum" sz="quarter" idx="10"/>
          </p:nvPr>
        </p:nvSpPr>
        <p:spPr/>
        <p:txBody>
          <a:bodyPr/>
          <a:lstStyle/>
          <a:p>
            <a:fld id="{51774CDD-700E-4B5F-B850-80DC85C13EDE}" type="slidenum">
              <a:rPr lang="en-US" smtClean="0"/>
              <a:t>21</a:t>
            </a:fld>
            <a:endParaRPr lang="en-US" dirty="0"/>
          </a:p>
        </p:txBody>
      </p:sp>
    </p:spTree>
    <p:extLst>
      <p:ext uri="{BB962C8B-B14F-4D97-AF65-F5344CB8AC3E}">
        <p14:creationId xmlns:p14="http://schemas.microsoft.com/office/powerpoint/2010/main" val="28591195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Instructor</a:t>
            </a:r>
            <a:r>
              <a:rPr lang="en-US" baseline="0" dirty="0"/>
              <a:t> Notes</a:t>
            </a:r>
          </a:p>
          <a:p>
            <a:pPr defTabSz="931774">
              <a:defRPr/>
            </a:pPr>
            <a:endParaRPr lang="en-US" baseline="0" dirty="0"/>
          </a:p>
          <a:p>
            <a:pPr marL="171450" indent="-171450" defTabSz="931774">
              <a:buFont typeface="Arial" panose="020B0604020202020204" pitchFamily="34" charset="0"/>
              <a:buChar char="•"/>
              <a:defRPr/>
            </a:pPr>
            <a:r>
              <a:rPr lang="en-US" dirty="0"/>
              <a:t>For students other than prehospital practitioners, dispatch information can be modified.</a:t>
            </a:r>
          </a:p>
          <a:p>
            <a:pPr marL="171450" indent="-171450" defTabSz="931774">
              <a:buFont typeface="Arial" panose="020B0604020202020204" pitchFamily="34" charset="0"/>
              <a:buChar char="•"/>
              <a:defRPr/>
            </a:pPr>
            <a:r>
              <a:rPr lang="en-US" b="0" dirty="0"/>
              <a:t>Present the following scenario:</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Case 1 involves a 5-year-old </a:t>
            </a:r>
            <a:r>
              <a:rPr lang="en-US" dirty="0"/>
              <a:t>male with flulike symptoms. </a:t>
            </a:r>
          </a:p>
          <a:p>
            <a:pPr marL="628650" lvl="1" indent="-171450" defTabSz="931774">
              <a:buFont typeface="Arial" panose="020B0604020202020204" pitchFamily="34" charset="0"/>
              <a:buChar char="•"/>
              <a:defRPr/>
            </a:pPr>
            <a:r>
              <a:rPr lang="en-US" dirty="0"/>
              <a:t>What are your initial concerns and possible differential diagnosis from the dispatch information?</a:t>
            </a:r>
          </a:p>
          <a:p>
            <a:pPr marL="628650" lvl="1" indent="-171450" defTabSz="931774">
              <a:buFont typeface="Arial" panose="020B0604020202020204" pitchFamily="34" charset="0"/>
              <a:buChar char="•"/>
              <a:defRPr/>
            </a:pPr>
            <a:r>
              <a:rPr lang="en-US" dirty="0"/>
              <a:t>Discuss the importance of scene assessment and awareness.</a:t>
            </a:r>
          </a:p>
          <a:p>
            <a:pPr marL="1085850" lvl="2" indent="-171450" defTabSz="931774">
              <a:buFont typeface="Arial" panose="020B0604020202020204" pitchFamily="34" charset="0"/>
              <a:buChar char="•"/>
              <a:defRPr/>
            </a:pPr>
            <a:r>
              <a:rPr lang="en-US" dirty="0"/>
              <a:t>Expand on how it applies to this case.</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Diagnosis: inf</a:t>
            </a:r>
            <a:r>
              <a:rPr lang="en-US" sz="1200" dirty="0"/>
              <a:t>luenza-B, strep throat, sepsis.</a:t>
            </a:r>
            <a:endParaRPr lang="en-US" dirty="0"/>
          </a:p>
          <a:p>
            <a:r>
              <a:rPr lang="en-US" dirty="0"/>
              <a:t> </a:t>
            </a:r>
          </a:p>
        </p:txBody>
      </p:sp>
      <p:sp>
        <p:nvSpPr>
          <p:cNvPr id="4" name="Slide Number Placeholder 3"/>
          <p:cNvSpPr>
            <a:spLocks noGrp="1"/>
          </p:cNvSpPr>
          <p:nvPr>
            <p:ph type="sldNum" sz="quarter" idx="10"/>
          </p:nvPr>
        </p:nvSpPr>
        <p:spPr/>
        <p:txBody>
          <a:bodyPr/>
          <a:lstStyle/>
          <a:p>
            <a:fld id="{4912146E-B839-164B-9975-6846FA04A511}" type="slidenum">
              <a:rPr lang="en-US" smtClean="0"/>
              <a:pPr/>
              <a:t>22</a:t>
            </a:fld>
            <a:endParaRPr lang="en-US" dirty="0"/>
          </a:p>
        </p:txBody>
      </p:sp>
    </p:spTree>
    <p:extLst>
      <p:ext uri="{BB962C8B-B14F-4D97-AF65-F5344CB8AC3E}">
        <p14:creationId xmlns:p14="http://schemas.microsoft.com/office/powerpoint/2010/main" val="6212256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Instructor Notes</a:t>
            </a:r>
          </a:p>
          <a:p>
            <a:endParaRPr lang="en-US" sz="1200" dirty="0"/>
          </a:p>
          <a:p>
            <a:pPr marL="285750" indent="-285750">
              <a:buFont typeface="Arial" panose="020B0604020202020204" pitchFamily="34" charset="0"/>
              <a:buChar char="•"/>
            </a:pPr>
            <a:r>
              <a:rPr lang="en-US" sz="1200" b="0" baseline="0" dirty="0"/>
              <a:t>Discuss the following initial findings at the scene </a:t>
            </a:r>
            <a:r>
              <a:rPr lang="en-US" sz="1200" baseline="0" dirty="0"/>
              <a:t>and PAT findings</a:t>
            </a:r>
            <a:r>
              <a:rPr lang="en-US" sz="1200" b="0" baseline="0" dirty="0"/>
              <a:t>.</a:t>
            </a:r>
            <a:endParaRPr lang="en-US" sz="1200" b="1" baseline="0" dirty="0"/>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The parent is waiting for you outside the door in the stairwell, holding the child in her arms. The child is wearing a face mask.</a:t>
            </a:r>
            <a:endParaRPr lang="en-US" sz="1200" kern="0" dirty="0"/>
          </a:p>
          <a:p>
            <a:pPr marL="1257300" lvl="4" indent="-342900">
              <a:spcBef>
                <a:spcPts val="750"/>
              </a:spcBef>
              <a:buSzPct val="80000"/>
              <a:buFont typeface="Arial" panose="020B0604020202020204" pitchFamily="34" charset="0"/>
              <a:buChar char="•"/>
            </a:pPr>
            <a:r>
              <a:rPr lang="en-US" sz="1200" dirty="0"/>
              <a:t>PAT</a:t>
            </a:r>
          </a:p>
          <a:p>
            <a:pPr marL="1600200" lvl="5" indent="-342900">
              <a:spcBef>
                <a:spcPts val="750"/>
              </a:spcBef>
              <a:buSzPct val="80000"/>
              <a:buFont typeface="Arial" panose="020B0604020202020204" pitchFamily="34" charset="0"/>
              <a:buChar char="•"/>
            </a:pPr>
            <a:r>
              <a:rPr lang="en-US" sz="1200" dirty="0"/>
              <a:t>Appearance: </a:t>
            </a:r>
            <a:r>
              <a:rPr lang="en-US" sz="1200" b="0" dirty="0"/>
              <a:t>Lethargic.</a:t>
            </a:r>
          </a:p>
          <a:p>
            <a:pPr marL="1600200" marR="0" lvl="5" indent="-342900" algn="l" defTabSz="914400" rtl="0" eaLnBrk="1" fontAlgn="auto" latinLnBrk="0" hangingPunct="1">
              <a:lnSpc>
                <a:spcPct val="100000"/>
              </a:lnSpc>
              <a:spcBef>
                <a:spcPts val="750"/>
              </a:spcBef>
              <a:spcAft>
                <a:spcPts val="0"/>
              </a:spcAft>
              <a:buClrTx/>
              <a:buSzPct val="80000"/>
              <a:buFont typeface="Arial" panose="020B0604020202020204" pitchFamily="34" charset="0"/>
              <a:buChar char="•"/>
              <a:tabLst/>
              <a:defRPr/>
            </a:pPr>
            <a:r>
              <a:rPr lang="en-US" sz="1200" b="0" dirty="0"/>
              <a:t>Work of breathing: Moderate distress.</a:t>
            </a:r>
          </a:p>
          <a:p>
            <a:pPr marL="1600200" marR="0" lvl="5" indent="-342900" algn="l" defTabSz="914400" rtl="0" eaLnBrk="1" fontAlgn="auto" latinLnBrk="0" hangingPunct="1">
              <a:lnSpc>
                <a:spcPct val="100000"/>
              </a:lnSpc>
              <a:spcBef>
                <a:spcPts val="750"/>
              </a:spcBef>
              <a:spcAft>
                <a:spcPts val="0"/>
              </a:spcAft>
              <a:buClrTx/>
              <a:buSzPct val="80000"/>
              <a:buFont typeface="Arial" panose="020B0604020202020204" pitchFamily="34" charset="0"/>
              <a:buChar char="•"/>
              <a:tabLst/>
              <a:defRPr/>
            </a:pPr>
            <a:r>
              <a:rPr lang="en-US" sz="1200" b="0" dirty="0"/>
              <a:t>Circulation: Skin is hot and flushed.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0" dirty="0"/>
              <a:t>Parent states that the child has “not been feeling well” for the last 3 days.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0" dirty="0"/>
              <a:t>Began with diarrhea, then vomiting. Child has felt “hot.”</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0" dirty="0"/>
              <a:t>Child would not get out of bed this morning.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0" dirty="0"/>
              <a:t>Discuss additional precautions or concerns that may be warranted based on initial observations. </a:t>
            </a:r>
          </a:p>
          <a:p>
            <a:pPr marL="628650" lvl="1" indent="-171450">
              <a:buFont typeface="Arial" panose="020B0604020202020204" pitchFamily="34" charset="0"/>
              <a:buChar char="•"/>
            </a:pPr>
            <a:r>
              <a:rPr lang="en-US" sz="1200" baseline="0" dirty="0"/>
              <a:t>Discuss PPE options and availability at your agency, as well as the importance of precautions.</a:t>
            </a:r>
          </a:p>
          <a:p>
            <a:pPr marL="1085850" lvl="2" indent="-171450">
              <a:buFont typeface="Arial" panose="020B0604020202020204" pitchFamily="34" charset="0"/>
              <a:buChar char="•"/>
            </a:pPr>
            <a:r>
              <a:rPr lang="en-US" sz="1200" baseline="0" dirty="0"/>
              <a:t>Appropriate PPE should be worn until the need is ruled out.</a:t>
            </a: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Initial</a:t>
            </a:r>
            <a:r>
              <a:rPr lang="en-US" sz="1200" baseline="0" dirty="0"/>
              <a:t> impression begins when the dispatch information is received. However, in this case, you are provided with limited dispatch information and must delay </a:t>
            </a:r>
            <a:r>
              <a:rPr lang="en-US" sz="1200" b="0" baseline="0" dirty="0"/>
              <a:t>your initial impression </a:t>
            </a:r>
            <a:r>
              <a:rPr lang="en-US" sz="1200" baseline="0" dirty="0"/>
              <a:t>until further information is obtained.</a:t>
            </a:r>
          </a:p>
          <a:p>
            <a:pPr marL="628650" lvl="1" indent="-171450" defTabSz="931774">
              <a:buFont typeface="Arial" panose="020B0604020202020204" pitchFamily="34" charset="0"/>
              <a:buChar char="•"/>
              <a:defRPr/>
            </a:pPr>
            <a:r>
              <a:rPr lang="en-US" sz="1200" dirty="0"/>
              <a:t>Initial concerns</a:t>
            </a:r>
          </a:p>
          <a:p>
            <a:pPr marL="1085850" lvl="2" indent="-171450" defTabSz="931774">
              <a:buFont typeface="Arial" panose="020B0604020202020204" pitchFamily="34" charset="0"/>
              <a:buChar char="•"/>
              <a:defRPr/>
            </a:pPr>
            <a:r>
              <a:rPr lang="en-US" sz="1200" dirty="0"/>
              <a:t>Child with fever, COVID-19 symptoms, flulike symptoms?</a:t>
            </a:r>
          </a:p>
          <a:p>
            <a:pPr marL="628650" lvl="1" indent="-171450" defTabSz="931774">
              <a:buFont typeface="Arial" panose="020B0604020202020204" pitchFamily="34" charset="0"/>
              <a:buChar char="•"/>
              <a:defRPr/>
            </a:pPr>
            <a:r>
              <a:rPr lang="en-US" sz="1200" dirty="0"/>
              <a:t>Differential diagnosis:</a:t>
            </a:r>
          </a:p>
          <a:p>
            <a:pPr marL="1085850" lvl="2" indent="-171450" defTabSz="931774">
              <a:buFont typeface="Arial" panose="020B0604020202020204" pitchFamily="34" charset="0"/>
              <a:buChar char="•"/>
              <a:defRPr/>
            </a:pPr>
            <a:r>
              <a:rPr lang="en-US" sz="1200" dirty="0"/>
              <a:t>COVID-19</a:t>
            </a:r>
          </a:p>
          <a:p>
            <a:pPr marL="1085850" lvl="2" indent="-171450" defTabSz="931774">
              <a:buFont typeface="Arial" panose="020B0604020202020204" pitchFamily="34" charset="0"/>
              <a:buChar char="•"/>
              <a:defRPr/>
            </a:pPr>
            <a:r>
              <a:rPr lang="en-US" sz="1200" dirty="0"/>
              <a:t>Influenza</a:t>
            </a:r>
          </a:p>
          <a:p>
            <a:pPr marL="1085850" lvl="2" indent="-171450" defTabSz="931774">
              <a:buFont typeface="Arial" panose="020B0604020202020204" pitchFamily="34" charset="0"/>
              <a:buChar char="•"/>
              <a:defRPr/>
            </a:pPr>
            <a:r>
              <a:rPr lang="en-US" sz="1200" dirty="0"/>
              <a:t>Dehydration</a:t>
            </a:r>
          </a:p>
          <a:p>
            <a:pPr marL="1085850" lvl="2" indent="-171450" defTabSz="931774">
              <a:buFont typeface="Arial" panose="020B0604020202020204" pitchFamily="34" charset="0"/>
              <a:buChar char="•"/>
              <a:defRPr/>
            </a:pPr>
            <a:r>
              <a:rPr lang="en-US" sz="1200" dirty="0"/>
              <a:t>Sepsis</a:t>
            </a:r>
          </a:p>
          <a:p>
            <a:pPr marL="1085850" lvl="2" indent="-171450" defTabSz="931774">
              <a:buFont typeface="Arial" panose="020B0604020202020204" pitchFamily="34" charset="0"/>
              <a:buChar char="•"/>
              <a:defRPr/>
            </a:pPr>
            <a:r>
              <a:rPr lang="en-US" sz="1200" dirty="0"/>
              <a:t>Viral myocarditis (although less likely as patient is vasodilated)</a:t>
            </a:r>
          </a:p>
          <a:p>
            <a:pPr marL="1085850" lvl="2" indent="-171450" defTabSz="931774">
              <a:buFont typeface="Arial" panose="020B0604020202020204" pitchFamily="34" charset="0"/>
              <a:buChar char="•"/>
              <a:defRPr/>
            </a:pPr>
            <a:endParaRPr lang="en-US" sz="1200" kern="0" dirty="0"/>
          </a:p>
          <a:p>
            <a:pPr marL="628650" lvl="1" indent="-171450">
              <a:buFont typeface="Arial" panose="020B0604020202020204" pitchFamily="34" charset="0"/>
              <a:buChar char="•"/>
            </a:pPr>
            <a:endParaRPr lang="en-US" sz="1200" baseline="0" dirty="0"/>
          </a:p>
          <a:p>
            <a:endParaRPr lang="en-US" sz="1200" dirty="0"/>
          </a:p>
        </p:txBody>
      </p:sp>
      <p:sp>
        <p:nvSpPr>
          <p:cNvPr id="4" name="Slide Number Placeholder 3"/>
          <p:cNvSpPr>
            <a:spLocks noGrp="1"/>
          </p:cNvSpPr>
          <p:nvPr>
            <p:ph type="sldNum" sz="quarter" idx="10"/>
          </p:nvPr>
        </p:nvSpPr>
        <p:spPr/>
        <p:txBody>
          <a:bodyPr/>
          <a:lstStyle/>
          <a:p>
            <a:fld id="{7D9ABA14-E0BF-4CBF-A78A-9309057C9CEC}" type="slidenum">
              <a:rPr lang="en-US" smtClean="0"/>
              <a:pPr/>
              <a:t>23</a:t>
            </a:fld>
            <a:endParaRPr lang="en-US" dirty="0"/>
          </a:p>
        </p:txBody>
      </p:sp>
    </p:spTree>
    <p:extLst>
      <p:ext uri="{BB962C8B-B14F-4D97-AF65-F5344CB8AC3E}">
        <p14:creationId xmlns:p14="http://schemas.microsoft.com/office/powerpoint/2010/main" val="24675185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Instructor Notes</a:t>
            </a:r>
          </a:p>
          <a:p>
            <a:endParaRPr lang="en-US" dirty="0"/>
          </a:p>
          <a:p>
            <a:pPr marL="171450" lvl="0" indent="-171450">
              <a:buFont typeface="Arial" panose="020B0604020202020204" pitchFamily="34" charset="0"/>
              <a:buChar char="•"/>
            </a:pPr>
            <a:r>
              <a:rPr lang="en-US" baseline="0" dirty="0"/>
              <a:t>Is this patient “Quick” or “Not Quick”?</a:t>
            </a:r>
          </a:p>
          <a:p>
            <a:pPr marL="628650" lvl="1" indent="-171450">
              <a:buFont typeface="Arial" panose="020B0604020202020204" pitchFamily="34" charset="0"/>
              <a:buChar char="•"/>
            </a:pPr>
            <a:r>
              <a:rPr lang="en-US" baseline="0" dirty="0"/>
              <a:t>The patient is “Quick.” </a:t>
            </a:r>
          </a:p>
          <a:p>
            <a:pPr marL="1085850" lvl="2" indent="-171450">
              <a:buFont typeface="Arial" panose="020B0604020202020204" pitchFamily="34" charset="0"/>
              <a:buChar char="•"/>
            </a:pPr>
            <a:r>
              <a:rPr lang="en-US" baseline="0" dirty="0"/>
              <a:t>Expand on how and why this determination was made.</a:t>
            </a: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Have you identified any possible red flags?</a:t>
            </a:r>
          </a:p>
          <a:p>
            <a:pPr marL="628650" lvl="1" indent="-171450">
              <a:buFont typeface="Arial" panose="020B0604020202020204" pitchFamily="34" charset="0"/>
              <a:buChar char="•"/>
            </a:pPr>
            <a:r>
              <a:rPr lang="en-US" sz="1200" dirty="0"/>
              <a:t>Lethargy</a:t>
            </a:r>
          </a:p>
          <a:p>
            <a:pPr marL="628650" lvl="1" indent="-171450">
              <a:buFont typeface="Arial" panose="020B0604020202020204" pitchFamily="34" charset="0"/>
              <a:buChar char="•"/>
            </a:pPr>
            <a:r>
              <a:rPr lang="en-US" sz="1200" dirty="0"/>
              <a:t>Hot, flushed skin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Have you identified possible shock?</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Is it compensated or decompensated shock?</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This patient is in late compensated shock.</a:t>
            </a:r>
          </a:p>
          <a:p>
            <a:pPr marL="1543050" lvl="3" indent="-171450">
              <a:buFont typeface="Arial" panose="020B0604020202020204" pitchFamily="34" charset="0"/>
              <a:buChar char="•"/>
            </a:pPr>
            <a:r>
              <a:rPr lang="en-US" sz="1200" dirty="0"/>
              <a:t>Expand on how and why this determination was made.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4" name="Slide Number Placeholder 3"/>
          <p:cNvSpPr>
            <a:spLocks noGrp="1"/>
          </p:cNvSpPr>
          <p:nvPr>
            <p:ph type="sldNum" sz="quarter" idx="10"/>
          </p:nvPr>
        </p:nvSpPr>
        <p:spPr/>
        <p:txBody>
          <a:bodyPr/>
          <a:lstStyle/>
          <a:p>
            <a:fld id="{4912146E-B839-164B-9975-6846FA04A511}" type="slidenum">
              <a:rPr lang="en-US" smtClean="0"/>
              <a:pPr/>
              <a:t>24</a:t>
            </a:fld>
            <a:endParaRPr lang="en-US" dirty="0"/>
          </a:p>
        </p:txBody>
      </p:sp>
    </p:spTree>
    <p:extLst>
      <p:ext uri="{BB962C8B-B14F-4D97-AF65-F5344CB8AC3E}">
        <p14:creationId xmlns:p14="http://schemas.microsoft.com/office/powerpoint/2010/main" val="24448837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lang="en-US" dirty="0"/>
              <a:t>Instructor Notes</a:t>
            </a:r>
          </a:p>
          <a:p>
            <a:pPr marL="0" indent="0" eaLnBrk="1" hangingPunct="1">
              <a:spcBef>
                <a:spcPct val="0"/>
              </a:spcBef>
              <a:buFont typeface="Arial" panose="020B0604020202020204" pitchFamily="34" charset="0"/>
              <a:buNone/>
            </a:pPr>
            <a:endParaRPr lang="en-US" dirty="0">
              <a:latin typeface="Arial" charset="0"/>
            </a:endParaRPr>
          </a:p>
          <a:p>
            <a:pPr marL="171450" indent="-171450" eaLnBrk="1" hangingPunct="1">
              <a:spcBef>
                <a:spcPct val="0"/>
              </a:spcBef>
              <a:buFont typeface="Arial" panose="020B0604020202020204" pitchFamily="34" charset="0"/>
              <a:buChar char="•"/>
            </a:pPr>
            <a:r>
              <a:rPr lang="en-US" dirty="0">
                <a:latin typeface="Arial" charset="0"/>
              </a:rPr>
              <a:t>For the purpose of this presentation, the focus will be on septic shock.</a:t>
            </a:r>
          </a:p>
          <a:p>
            <a:pPr marL="171450" indent="-171450" eaLnBrk="1" hangingPunct="1">
              <a:spcBef>
                <a:spcPct val="0"/>
              </a:spcBef>
              <a:buFont typeface="Arial" panose="020B0604020202020204" pitchFamily="34" charset="0"/>
              <a:buChar char="•"/>
            </a:pPr>
            <a:r>
              <a:rPr lang="en-US" dirty="0">
                <a:latin typeface="Arial" charset="0"/>
              </a:rPr>
              <a:t>Septic shock can be quite deceiving,</a:t>
            </a:r>
            <a:r>
              <a:rPr lang="en-US" baseline="0" dirty="0">
                <a:latin typeface="Arial" charset="0"/>
              </a:rPr>
              <a:t> especially in the early stages.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Septic shock occurs in two clinical stages: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early phase (warm shock) is characterized by peripheral vasodilation and increased cardiac output.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 the next phase (cold shock),</a:t>
            </a:r>
            <a:r>
              <a:rPr lang="en-US" sz="1200" b="0" kern="1200" dirty="0">
                <a:solidFill>
                  <a:schemeClr val="tx1"/>
                </a:solidFill>
                <a:effectLst/>
                <a:latin typeface="+mn-lt"/>
                <a:ea typeface="+mn-ea"/>
                <a:cs typeface="+mn-cs"/>
              </a:rPr>
              <a:t> the </a:t>
            </a:r>
            <a:r>
              <a:rPr lang="en-US" sz="1200" kern="1200" dirty="0">
                <a:solidFill>
                  <a:schemeClr val="tx1"/>
                </a:solidFill>
                <a:effectLst/>
                <a:latin typeface="+mn-lt"/>
                <a:ea typeface="+mn-ea"/>
                <a:cs typeface="+mn-cs"/>
              </a:rPr>
              <a:t>inflammatory response causes cardiac output to fall,</a:t>
            </a:r>
            <a:r>
              <a:rPr lang="en-US" sz="1200" b="0" kern="1200" dirty="0">
                <a:solidFill>
                  <a:schemeClr val="tx1"/>
                </a:solidFill>
                <a:effectLst/>
                <a:latin typeface="+mn-lt"/>
                <a:ea typeface="+mn-ea"/>
                <a:cs typeface="+mn-cs"/>
              </a:rPr>
              <a:t> increased </a:t>
            </a:r>
            <a:r>
              <a:rPr lang="en-US" sz="1200" kern="1200" dirty="0">
                <a:solidFill>
                  <a:schemeClr val="tx1"/>
                </a:solidFill>
                <a:effectLst/>
                <a:latin typeface="+mn-lt"/>
                <a:ea typeface="+mn-ea"/>
                <a:cs typeface="+mn-cs"/>
              </a:rPr>
              <a:t>peripheral vascular constriction, and decreased cardiac output.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Late septic shock is usually indistinguishable from other types of shock.</a:t>
            </a:r>
            <a:endParaRPr lang="en-US" baseline="0" dirty="0">
              <a:latin typeface="Arial" charset="0"/>
            </a:endParaRPr>
          </a:p>
          <a:p>
            <a:pPr marL="171450" indent="-171450" eaLnBrk="1" hangingPunct="1">
              <a:spcBef>
                <a:spcPct val="0"/>
              </a:spcBef>
              <a:buFont typeface="Arial" panose="020B0604020202020204" pitchFamily="34" charset="0"/>
              <a:buChar char="•"/>
            </a:pPr>
            <a:r>
              <a:rPr lang="en-US" b="0" baseline="0" dirty="0">
                <a:latin typeface="Arial" charset="0"/>
              </a:rPr>
              <a:t>Because of these two stages, providers should not use the presence or absence of fever to diagnose septic shock.</a:t>
            </a:r>
          </a:p>
          <a:p>
            <a:pPr marL="0" indent="0" eaLnBrk="1" hangingPunct="1">
              <a:spcBef>
                <a:spcPct val="0"/>
              </a:spcBef>
              <a:buFont typeface="Arial" panose="020B0604020202020204" pitchFamily="34" charset="0"/>
              <a:buNone/>
            </a:pPr>
            <a:endParaRPr lang="en-US" baseline="0" dirty="0">
              <a:latin typeface="Arial" charset="0"/>
            </a:endParaRPr>
          </a:p>
        </p:txBody>
      </p:sp>
      <p:sp>
        <p:nvSpPr>
          <p:cNvPr id="4" name="Slide Number Placeholder 3"/>
          <p:cNvSpPr>
            <a:spLocks noGrp="1"/>
          </p:cNvSpPr>
          <p:nvPr>
            <p:ph type="sldNum" sz="quarter" idx="5"/>
          </p:nvPr>
        </p:nvSpPr>
        <p:spPr/>
        <p:txBody>
          <a:bodyPr/>
          <a:lstStyle/>
          <a:p>
            <a:fld id="{2B2225B7-14D2-4B83-9463-E78E66ECF1B1}" type="slidenum">
              <a:rPr lang="en-US" smtClean="0"/>
              <a:t>25</a:t>
            </a:fld>
            <a:endParaRPr lang="en-US" dirty="0"/>
          </a:p>
        </p:txBody>
      </p:sp>
    </p:spTree>
    <p:extLst>
      <p:ext uri="{BB962C8B-B14F-4D97-AF65-F5344CB8AC3E}">
        <p14:creationId xmlns:p14="http://schemas.microsoft.com/office/powerpoint/2010/main" val="2000030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Instructor Notes</a:t>
            </a:r>
          </a:p>
          <a:p>
            <a:endParaRPr lang="en-US" dirty="0"/>
          </a:p>
          <a:p>
            <a:pPr marL="171450" indent="-171450">
              <a:buFont typeface="Arial" panose="020B0604020202020204" pitchFamily="34" charset="0"/>
              <a:buChar char="•"/>
            </a:pPr>
            <a:r>
              <a:rPr lang="en-US" dirty="0"/>
              <a:t>There are numerous mnemonics that exist for </a:t>
            </a:r>
            <a:r>
              <a:rPr lang="en-US" b="0" dirty="0"/>
              <a:t>remembering the signs/symptoms of </a:t>
            </a:r>
            <a:r>
              <a:rPr lang="en-US" dirty="0"/>
              <a:t>septic shock.</a:t>
            </a:r>
          </a:p>
          <a:p>
            <a:pPr marL="628650" lvl="1" indent="-171450">
              <a:buFont typeface="Arial" panose="020B0604020202020204" pitchFamily="34" charset="0"/>
              <a:buChar char="•"/>
            </a:pPr>
            <a:r>
              <a:rPr lang="en-US" dirty="0"/>
              <a:t>Consider using any resource that can assist you as a provider. </a:t>
            </a:r>
          </a:p>
          <a:p>
            <a:pPr marL="285750" lvl="0" indent="-285750">
              <a:buFont typeface="Arial" panose="020B0604020202020204" pitchFamily="34" charset="0"/>
              <a:buChar char="•"/>
            </a:pPr>
            <a:r>
              <a:rPr lang="en-US" dirty="0"/>
              <a:t>Signs/symptoms can include: </a:t>
            </a:r>
          </a:p>
          <a:p>
            <a:pPr marL="628650" lvl="1" indent="-171450" fontAlgn="base">
              <a:buFont typeface="Arial" panose="020B0604020202020204" pitchFamily="34" charset="0"/>
              <a:buChar char="•"/>
            </a:pPr>
            <a:r>
              <a:rPr lang="en-US" dirty="0"/>
              <a:t>Confusion/altered mental status</a:t>
            </a:r>
          </a:p>
          <a:p>
            <a:pPr marL="628650" lvl="1" indent="-171450" fontAlgn="base">
              <a:buFont typeface="Arial" panose="020B0604020202020204" pitchFamily="34" charset="0"/>
              <a:buChar char="•"/>
            </a:pPr>
            <a:r>
              <a:rPr lang="en-US" dirty="0"/>
              <a:t>Difficulty breathing</a:t>
            </a:r>
          </a:p>
          <a:p>
            <a:pPr marL="628650" lvl="1" indent="-171450" fontAlgn="base">
              <a:buFont typeface="Arial" panose="020B0604020202020204" pitchFamily="34" charset="0"/>
              <a:buChar char="•"/>
            </a:pPr>
            <a:r>
              <a:rPr lang="en-US" dirty="0"/>
              <a:t>Difficulty waking from sleep</a:t>
            </a:r>
          </a:p>
          <a:p>
            <a:pPr marL="628650" lvl="1" indent="-171450" fontAlgn="base">
              <a:buFont typeface="Arial" panose="020B0604020202020204" pitchFamily="34" charset="0"/>
              <a:buChar char="•"/>
            </a:pPr>
            <a:r>
              <a:rPr lang="en-US" dirty="0"/>
              <a:t>Fever </a:t>
            </a:r>
          </a:p>
          <a:p>
            <a:pPr marL="628650" lvl="1" indent="-171450" fontAlgn="base">
              <a:buFont typeface="Arial" panose="020B0604020202020204" pitchFamily="34" charset="0"/>
              <a:buChar char="•"/>
            </a:pPr>
            <a:r>
              <a:rPr lang="en-US" dirty="0"/>
              <a:t>Irritability</a:t>
            </a:r>
          </a:p>
          <a:p>
            <a:pPr marL="628650" lvl="1" indent="-171450" fontAlgn="base">
              <a:buFont typeface="Arial" panose="020B0604020202020204" pitchFamily="34" charset="0"/>
              <a:buChar char="•"/>
            </a:pPr>
            <a:r>
              <a:rPr lang="en-US" dirty="0"/>
              <a:t>Restlessness</a:t>
            </a:r>
          </a:p>
          <a:p>
            <a:pPr marL="628650" lvl="1" indent="-171450" fontAlgn="base">
              <a:buFont typeface="Arial" panose="020B0604020202020204" pitchFamily="34" charset="0"/>
              <a:buChar char="•"/>
            </a:pPr>
            <a:r>
              <a:rPr lang="en-US" dirty="0"/>
              <a:t>Lethargy</a:t>
            </a:r>
          </a:p>
          <a:p>
            <a:pPr marL="628650" lvl="1" indent="-171450" fontAlgn="base">
              <a:buFont typeface="Arial" panose="020B0604020202020204" pitchFamily="34" charset="0"/>
              <a:buChar char="•"/>
            </a:pPr>
            <a:r>
              <a:rPr lang="en-US" dirty="0"/>
              <a:t>Tachycardia</a:t>
            </a:r>
          </a:p>
          <a:p>
            <a:pPr marL="628650" lvl="1" indent="-171450" fontAlgn="base">
              <a:buFont typeface="Arial" panose="020B0604020202020204" pitchFamily="34" charset="0"/>
              <a:buChar char="•"/>
            </a:pPr>
            <a:r>
              <a:rPr lang="en-US" dirty="0"/>
              <a:t>Skin color changes</a:t>
            </a:r>
          </a:p>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2B2225B7-14D2-4B83-9463-E78E66ECF1B1}" type="slidenum">
              <a:rPr lang="en-US" smtClean="0"/>
              <a:t>26</a:t>
            </a:fld>
            <a:endParaRPr lang="en-US" dirty="0"/>
          </a:p>
        </p:txBody>
      </p:sp>
    </p:spTree>
    <p:extLst>
      <p:ext uri="{BB962C8B-B14F-4D97-AF65-F5344CB8AC3E}">
        <p14:creationId xmlns:p14="http://schemas.microsoft.com/office/powerpoint/2010/main" val="8290425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Instructor Notes</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Treatment of the child in septic shock is more about stabilization </a:t>
            </a:r>
            <a:r>
              <a:rPr lang="en-US" baseline="0" dirty="0"/>
              <a:t>than treatment.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ET</a:t>
            </a:r>
            <a:r>
              <a:rPr lang="en-US" dirty="0"/>
              <a:t>CO</a:t>
            </a:r>
            <a:r>
              <a:rPr lang="en-US" baseline="-25000" dirty="0"/>
              <a:t>2 </a:t>
            </a:r>
            <a:r>
              <a:rPr lang="en-US" baseline="0" dirty="0"/>
              <a:t>is a reliable indicator of progression of sepsis. </a:t>
            </a: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The lower the number, the higher the lactate level.</a:t>
            </a:r>
          </a:p>
          <a:p>
            <a:pPr marL="171450" indent="-171450">
              <a:buFont typeface="Arial" panose="020B0604020202020204" pitchFamily="34" charset="0"/>
              <a:buChar char="•"/>
            </a:pPr>
            <a:r>
              <a:rPr lang="en-US" baseline="0" dirty="0"/>
              <a:t>An IV or IO line should be established immediately, followed by fluid resuscitation and reassessment. </a:t>
            </a:r>
          </a:p>
          <a:p>
            <a:pPr marL="628650" lvl="1" indent="-171450">
              <a:buFont typeface="Arial" panose="020B0604020202020204" pitchFamily="34" charset="0"/>
              <a:buChar char="•"/>
            </a:pPr>
            <a:r>
              <a:rPr lang="en-US" baseline="0" dirty="0"/>
              <a:t>Two additional fluid boluses should be given if there are no signs of improvement, for a total of 60 mL/kg.</a:t>
            </a:r>
          </a:p>
          <a:p>
            <a:pPr marL="171450" indent="-171450">
              <a:buFont typeface="Arial" panose="020B0604020202020204" pitchFamily="34" charset="0"/>
              <a:buChar char="•"/>
            </a:pPr>
            <a:r>
              <a:rPr lang="en-US" baseline="0" dirty="0"/>
              <a:t>If the child is hypoglycemic, then 10% dextrose should be given. </a:t>
            </a:r>
          </a:p>
          <a:p>
            <a:pPr marL="171450" indent="-171450">
              <a:buFont typeface="Arial" panose="020B0604020202020204" pitchFamily="34" charset="0"/>
              <a:buChar char="•"/>
            </a:pPr>
            <a:r>
              <a:rPr lang="en-US" baseline="0" dirty="0"/>
              <a:t>Vasopressors, such as dopamine, </a:t>
            </a:r>
            <a:r>
              <a:rPr lang="en-US" dirty="0">
                <a:latin typeface="Arial" charset="0"/>
              </a:rPr>
              <a:t>epinephrine, or norepinephrine may be indicated for fluid-refractory shock.</a:t>
            </a:r>
          </a:p>
          <a:p>
            <a:pPr marL="171450" indent="-171450">
              <a:buFont typeface="Arial" panose="020B0604020202020204" pitchFamily="34" charset="0"/>
              <a:buChar char="•"/>
            </a:pPr>
            <a:r>
              <a:rPr lang="en-US" b="0" dirty="0">
                <a:latin typeface="Arial" charset="0"/>
              </a:rPr>
              <a:t>Discuss pressor options.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Norepinephrine is recommended for warm shock with a low blood pressure.</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Dopamine is not recommended for children in septic shock</a:t>
            </a:r>
            <a:r>
              <a:rPr lang="en-US" sz="1200" b="0" kern="1200" dirty="0">
                <a:solidFill>
                  <a:schemeClr val="tx1"/>
                </a:solidFill>
                <a:effectLst/>
                <a:latin typeface="+mn-lt"/>
                <a:ea typeface="+mn-ea"/>
                <a:cs typeface="+mn-cs"/>
              </a:rPr>
              <a:t>, because it was associated with increased risk of death and infection. (Source: Ventura, A. M. C. et al. double-blind prospective randomized controlled trial of dopamine versus epinephrine as first-line vasoactive drugs in pediatric septic shock. Critical Care Medicine. 2015;43(11):2292–2302)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Epinephrine is recommended for cold shock with a low blood pressure.</a:t>
            </a:r>
            <a:r>
              <a:rPr lang="en-US" dirty="0">
                <a:effectLst/>
              </a:rPr>
              <a:t> </a:t>
            </a:r>
            <a:r>
              <a:rPr lang="en-US" sz="800" kern="1200" dirty="0">
                <a:solidFill>
                  <a:schemeClr val="tx1"/>
                </a:solidFill>
                <a:effectLst/>
                <a:latin typeface="+mn-lt"/>
                <a:ea typeface="+mn-ea"/>
                <a:cs typeface="+mn-cs"/>
              </a:rPr>
              <a:t> </a:t>
            </a:r>
            <a:endParaRPr lang="en-US" dirty="0">
              <a:latin typeface="Arial" charset="0"/>
            </a:endParaRPr>
          </a:p>
          <a:p>
            <a:endParaRPr lang="en-US" dirty="0"/>
          </a:p>
        </p:txBody>
      </p:sp>
      <p:sp>
        <p:nvSpPr>
          <p:cNvPr id="4" name="Slide Number Placeholder 3"/>
          <p:cNvSpPr>
            <a:spLocks noGrp="1"/>
          </p:cNvSpPr>
          <p:nvPr>
            <p:ph type="sldNum" sz="quarter" idx="5"/>
          </p:nvPr>
        </p:nvSpPr>
        <p:spPr/>
        <p:txBody>
          <a:bodyPr/>
          <a:lstStyle/>
          <a:p>
            <a:fld id="{2B2225B7-14D2-4B83-9463-E78E66ECF1B1}" type="slidenum">
              <a:rPr lang="en-US" smtClean="0"/>
              <a:t>27</a:t>
            </a:fld>
            <a:endParaRPr lang="en-US" dirty="0"/>
          </a:p>
        </p:txBody>
      </p:sp>
    </p:spTree>
    <p:extLst>
      <p:ext uri="{BB962C8B-B14F-4D97-AF65-F5344CB8AC3E}">
        <p14:creationId xmlns:p14="http://schemas.microsoft.com/office/powerpoint/2010/main" val="32945537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Instructor Notes</a:t>
            </a:r>
          </a:p>
          <a:p>
            <a:endParaRPr lang="en-US" baseline="0" dirty="0"/>
          </a:p>
          <a:p>
            <a:pPr marL="171450" indent="-171450">
              <a:buFont typeface="Arial" panose="020B0604020202020204" pitchFamily="34" charset="0"/>
              <a:buChar char="•"/>
            </a:pPr>
            <a:r>
              <a:rPr lang="en-US" baseline="0" dirty="0"/>
              <a:t>Discuss the primary survey.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Note that the PAT is completed prior to the primary survey (XABCDE approach).</a:t>
            </a:r>
          </a:p>
          <a:p>
            <a:pPr marL="1085850" lvl="2" indent="-171450">
              <a:buFont typeface="Arial" panose="020B0604020202020204" pitchFamily="34" charset="0"/>
              <a:buChar char="•"/>
            </a:pPr>
            <a:r>
              <a:rPr lang="en-US" baseline="0" dirty="0"/>
              <a:t>Ask participants to explain any abnormal findings of</a:t>
            </a:r>
            <a:r>
              <a:rPr lang="en-US" b="0" baseline="0" dirty="0"/>
              <a:t> the patient, whether physically and/or developmentally, and why. </a:t>
            </a:r>
          </a:p>
          <a:p>
            <a:pPr marL="228600" marR="0" lvl="2" indent="-342900" algn="l" defTabSz="914400" rtl="0" eaLnBrk="1" fontAlgn="auto" latinLnBrk="0" hangingPunct="1">
              <a:lnSpc>
                <a:spcPct val="100000"/>
              </a:lnSpc>
              <a:spcBef>
                <a:spcPts val="750"/>
              </a:spcBef>
              <a:spcAft>
                <a:spcPts val="0"/>
              </a:spcAft>
              <a:buClrTx/>
              <a:buSzPct val="80000"/>
              <a:buFont typeface="Arial" panose="020B0604020202020204" pitchFamily="34" charset="0"/>
              <a:buChar char="•"/>
              <a:tabLst/>
              <a:defRPr/>
            </a:pPr>
            <a:r>
              <a:rPr lang="en-US" sz="2400" b="0" dirty="0"/>
              <a:t>Discuss any life threats identified in this case.</a:t>
            </a:r>
          </a:p>
          <a:p>
            <a:pPr marL="685800" marR="0" lvl="3" indent="-342900" algn="l" defTabSz="914400" rtl="0" eaLnBrk="1" fontAlgn="auto" latinLnBrk="0" hangingPunct="1">
              <a:lnSpc>
                <a:spcPct val="100000"/>
              </a:lnSpc>
              <a:spcBef>
                <a:spcPts val="750"/>
              </a:spcBef>
              <a:spcAft>
                <a:spcPts val="0"/>
              </a:spcAft>
              <a:buClrTx/>
              <a:buSzPct val="80000"/>
              <a:buFont typeface="Arial" panose="020B0604020202020204" pitchFamily="34" charset="0"/>
              <a:buChar char="•"/>
              <a:tabLst/>
              <a:defRPr/>
            </a:pPr>
            <a:r>
              <a:rPr lang="en-US" sz="2400" b="0" dirty="0"/>
              <a:t>There are life threats: </a:t>
            </a:r>
            <a:r>
              <a:rPr lang="en-US" sz="2400" b="0" baseline="0" dirty="0"/>
              <a:t>Weak peripheral pulses and decreased </a:t>
            </a:r>
            <a:r>
              <a:rPr lang="en-US" sz="2400" baseline="0" dirty="0"/>
              <a:t>mental status</a:t>
            </a:r>
            <a:r>
              <a:rPr lang="en-US" sz="2400" dirty="0"/>
              <a:t>.</a:t>
            </a:r>
          </a:p>
          <a:p>
            <a:pPr marL="342900" lvl="2" indent="-342900">
              <a:spcBef>
                <a:spcPts val="750"/>
              </a:spcBef>
              <a:buFont typeface="Arial" panose="020B0604020202020204" pitchFamily="34" charset="0"/>
              <a:buChar char="•"/>
            </a:pPr>
            <a:r>
              <a:rPr lang="en-US" sz="2400" dirty="0"/>
              <a:t>Primary survey</a:t>
            </a:r>
          </a:p>
          <a:p>
            <a:pPr marL="635000" lvl="3" indent="-292100">
              <a:spcBef>
                <a:spcPts val="750"/>
              </a:spcBef>
              <a:buSzPct val="80000"/>
              <a:buFont typeface="Wingdings" charset="2"/>
              <a:buChar char="§"/>
            </a:pPr>
            <a:r>
              <a:rPr lang="en-US" sz="2400" b="0" dirty="0"/>
              <a:t>X - No bleeding found.</a:t>
            </a:r>
          </a:p>
          <a:p>
            <a:pPr marL="635000" lvl="3" indent="-292100">
              <a:spcBef>
                <a:spcPts val="750"/>
              </a:spcBef>
              <a:buSzPct val="80000"/>
              <a:buFont typeface="Wingdings" charset="2"/>
              <a:buChar char="§"/>
            </a:pPr>
            <a:r>
              <a:rPr lang="en-US" sz="2400" b="0" dirty="0"/>
              <a:t>A - Open, upper congestion heard.</a:t>
            </a:r>
          </a:p>
          <a:p>
            <a:pPr marL="635000" lvl="3" indent="-292100">
              <a:spcBef>
                <a:spcPts val="750"/>
              </a:spcBef>
              <a:buSzPct val="80000"/>
              <a:buFont typeface="Wingdings" charset="2"/>
              <a:buChar char="§"/>
            </a:pPr>
            <a:r>
              <a:rPr lang="en-US" sz="2400" b="0" dirty="0"/>
              <a:t>B – Moderate distress with rapid rise and fall of chest. Lung sounds reveal congestion bilaterally.</a:t>
            </a:r>
          </a:p>
          <a:p>
            <a:pPr marL="635000" lvl="3" indent="-292100">
              <a:spcBef>
                <a:spcPts val="750"/>
              </a:spcBef>
              <a:buSzPct val="80000"/>
              <a:buFont typeface="Wingdings" charset="2"/>
              <a:buChar char="§"/>
            </a:pPr>
            <a:r>
              <a:rPr lang="en-US" sz="2400" b="0" dirty="0"/>
              <a:t>C - Brachial</a:t>
            </a:r>
            <a:r>
              <a:rPr lang="en-US" sz="2400" b="0" dirty="0">
                <a:ea typeface="Times New Roman" panose="02020603050405020304" pitchFamily="18" charset="0"/>
              </a:rPr>
              <a:t> pulses are rapid, weak, and regular. Capillary refill time is delayed. Skin is hot and flushed.</a:t>
            </a:r>
            <a:endParaRPr lang="en-US" sz="2400" b="0" dirty="0"/>
          </a:p>
          <a:p>
            <a:pPr marL="635000" lvl="3" indent="-292100">
              <a:spcBef>
                <a:spcPts val="750"/>
              </a:spcBef>
              <a:buSzPct val="80000"/>
              <a:buFont typeface="Wingdings" charset="2"/>
              <a:buChar char="§"/>
            </a:pPr>
            <a:r>
              <a:rPr lang="en-US" sz="2400" b="0" dirty="0"/>
              <a:t>D – Lethargic; GCS = 13 (E3, V4, M6).</a:t>
            </a:r>
          </a:p>
          <a:p>
            <a:pPr marL="635000" lvl="3" indent="-292100">
              <a:spcBef>
                <a:spcPts val="750"/>
              </a:spcBef>
              <a:buSzPct val="80000"/>
              <a:buFont typeface="Wingdings" charset="2"/>
              <a:buChar char="§"/>
            </a:pPr>
            <a:r>
              <a:rPr lang="en-US" sz="2400" b="0" dirty="0"/>
              <a:t>E – Sitting in parent’s arms.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What would your initial treatment be?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Discuss treatment options per local guidelines and policy.</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Treatment should be focused on improving cardiac output and reducing possible fever.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Participant engagement:</a:t>
            </a:r>
          </a:p>
          <a:p>
            <a:pPr marL="640080" lvl="2" indent="-182880">
              <a:buFont typeface="Arial" panose="020B0604020202020204" pitchFamily="34" charset="0"/>
              <a:buChar char="•"/>
              <a:defRPr sz="1700"/>
            </a:pPr>
            <a:r>
              <a:rPr lang="en-US" b="0" dirty="0"/>
              <a:t>Remind participants that recognizing and managing hypovolemic shock in pediatrics </a:t>
            </a:r>
            <a:r>
              <a:rPr lang="en-US" b="0" baseline="0" dirty="0"/>
              <a:t>is of upmost importance</a:t>
            </a:r>
            <a:r>
              <a:rPr lang="en-US" b="0" dirty="0"/>
              <a:t>. </a:t>
            </a:r>
          </a:p>
          <a:p>
            <a:pPr marL="640080" lvl="2" indent="-182880">
              <a:buFont typeface="Arial" panose="020B0604020202020204" pitchFamily="34" charset="0"/>
              <a:buChar char="•"/>
              <a:defRPr sz="1700"/>
            </a:pPr>
            <a:r>
              <a:rPr lang="en-US" b="0" dirty="0"/>
              <a:t>Remind participants that aggressive IV/IO fluid therapy might not be required if the patient can drink fluids.</a:t>
            </a:r>
            <a:endParaRPr lang="en-US" sz="2400" b="0" dirty="0"/>
          </a:p>
          <a:p>
            <a:endParaRPr lang="en-US" baseline="0" dirty="0"/>
          </a:p>
        </p:txBody>
      </p:sp>
      <p:sp>
        <p:nvSpPr>
          <p:cNvPr id="4" name="Slide Number Placeholder 3"/>
          <p:cNvSpPr>
            <a:spLocks noGrp="1"/>
          </p:cNvSpPr>
          <p:nvPr>
            <p:ph type="sldNum" sz="quarter" idx="10"/>
          </p:nvPr>
        </p:nvSpPr>
        <p:spPr/>
        <p:txBody>
          <a:bodyPr/>
          <a:lstStyle/>
          <a:p>
            <a:fld id="{4912146E-B839-164B-9975-6846FA04A511}" type="slidenum">
              <a:rPr lang="en-US" smtClean="0"/>
              <a:pPr/>
              <a:t>28</a:t>
            </a:fld>
            <a:endParaRPr lang="en-US" dirty="0"/>
          </a:p>
        </p:txBody>
      </p:sp>
    </p:spTree>
    <p:extLst>
      <p:ext uri="{BB962C8B-B14F-4D97-AF65-F5344CB8AC3E}">
        <p14:creationId xmlns:p14="http://schemas.microsoft.com/office/powerpoint/2010/main" val="40640522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a:t>
            </a:r>
          </a:p>
          <a:p>
            <a:endParaRPr lang="en-US" dirty="0"/>
          </a:p>
          <a:p>
            <a:pPr marL="171450" indent="-171450">
              <a:buFont typeface="Arial" panose="020B0604020202020204" pitchFamily="34" charset="0"/>
              <a:buChar char="•"/>
            </a:pPr>
            <a:r>
              <a:rPr lang="en-US" dirty="0"/>
              <a:t>Review history </a:t>
            </a:r>
            <a:r>
              <a:rPr lang="en-US" baseline="0" dirty="0"/>
              <a:t>taking using the OPQRST mnemonic.</a:t>
            </a:r>
          </a:p>
          <a:p>
            <a:pPr marL="628650" lvl="1" indent="-171450">
              <a:buFont typeface="Arial" panose="020B0604020202020204" pitchFamily="34" charset="0"/>
              <a:buChar char="•"/>
            </a:pPr>
            <a:r>
              <a:rPr lang="en-US" dirty="0"/>
              <a:t>O – Gradual</a:t>
            </a:r>
            <a:r>
              <a:rPr lang="en-US" sz="800" dirty="0"/>
              <a:t> </a:t>
            </a:r>
            <a:endParaRPr lang="en-US" dirty="0"/>
          </a:p>
          <a:p>
            <a:pPr marL="628650" lvl="1" indent="-171450">
              <a:buFont typeface="Arial" panose="020B0604020202020204" pitchFamily="34" charset="0"/>
              <a:buChar char="•"/>
            </a:pPr>
            <a:r>
              <a:rPr lang="en-US" dirty="0"/>
              <a:t>P – None</a:t>
            </a:r>
          </a:p>
          <a:p>
            <a:pPr marL="628650" lvl="1" indent="-171450">
              <a:buFont typeface="Arial" panose="020B0604020202020204" pitchFamily="34" charset="0"/>
              <a:buChar char="•"/>
            </a:pPr>
            <a:r>
              <a:rPr lang="en-US" dirty="0"/>
              <a:t>Q – None</a:t>
            </a:r>
          </a:p>
          <a:p>
            <a:pPr marL="628650" lvl="1" indent="-171450">
              <a:buFont typeface="Arial" panose="020B0604020202020204" pitchFamily="34" charset="0"/>
              <a:buChar char="•"/>
            </a:pPr>
            <a:r>
              <a:rPr lang="en-US" dirty="0"/>
              <a:t>R – None</a:t>
            </a:r>
          </a:p>
          <a:p>
            <a:pPr marL="628650" lvl="1" indent="-171450">
              <a:buFont typeface="Arial" panose="020B0604020202020204" pitchFamily="34" charset="0"/>
              <a:buChar char="•"/>
            </a:pPr>
            <a:r>
              <a:rPr lang="en-US" dirty="0"/>
              <a:t>S – Unknown</a:t>
            </a:r>
          </a:p>
          <a:p>
            <a:pPr marL="628650" lvl="1" indent="-171450">
              <a:buFont typeface="Arial" panose="020B0604020202020204" pitchFamily="34" charset="0"/>
              <a:buChar char="•"/>
            </a:pPr>
            <a:r>
              <a:rPr lang="en-US" dirty="0"/>
              <a:t>T – 3 days</a:t>
            </a:r>
          </a:p>
          <a:p>
            <a:pPr marL="628650" lvl="1"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Participant engagement:</a:t>
            </a:r>
          </a:p>
          <a:p>
            <a:pPr marL="628650" lvl="1" indent="-171450">
              <a:buFont typeface="Arial" panose="020B0604020202020204" pitchFamily="34" charset="0"/>
              <a:buChar char="•"/>
            </a:pPr>
            <a:r>
              <a:rPr lang="en-US" dirty="0"/>
              <a:t>Discuss the importance of continuously reevaluating pediatric mental status.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Expand on additional measures that may be used to maintain normal body temperature.</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Warm clothing, warm patient compartment, warm fluids.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Expand on measures to improve cardiac output.</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Provide fluids.</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Consider vasopressors if needed.</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12146E-B839-164B-9975-6846FA04A51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38990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Review history taking using SAMPLER.</a:t>
            </a:r>
          </a:p>
          <a:p>
            <a:pPr marL="565150" lvl="2" indent="-273050">
              <a:buSzPct val="80000"/>
              <a:buFont typeface="Wingdings" charset="2"/>
              <a:buChar char="§"/>
              <a:tabLst>
                <a:tab pos="1028700" algn="l"/>
              </a:tabLst>
            </a:pPr>
            <a:r>
              <a:rPr lang="en-US" sz="1200" dirty="0"/>
              <a:t>S – Loss of appetite, diarrhea, vomiting, subjective fever, congestion</a:t>
            </a:r>
            <a:r>
              <a:rPr lang="en-US" sz="1200" b="0" dirty="0"/>
              <a:t>.</a:t>
            </a:r>
          </a:p>
          <a:p>
            <a:pPr marL="565150" lvl="2" indent="-273050">
              <a:buSzPct val="80000"/>
              <a:buFont typeface="Wingdings" charset="2"/>
              <a:buChar char="§"/>
            </a:pPr>
            <a:r>
              <a:rPr lang="en-US" sz="1200" dirty="0"/>
              <a:t>A – No known </a:t>
            </a:r>
            <a:r>
              <a:rPr lang="en-US" sz="1200" b="0" dirty="0"/>
              <a:t>allergies.</a:t>
            </a:r>
          </a:p>
          <a:p>
            <a:pPr marL="565150" lvl="2" indent="-273050">
              <a:buSzPct val="80000"/>
              <a:buFont typeface="Wingdings" charset="2"/>
              <a:buChar char="§"/>
            </a:pPr>
            <a:r>
              <a:rPr lang="en-US" sz="1200" b="0" dirty="0"/>
              <a:t>M – Tylenol last night.</a:t>
            </a:r>
            <a:endParaRPr lang="en-US" sz="1200" b="0" baseline="-25000" dirty="0"/>
          </a:p>
          <a:p>
            <a:pPr marL="565150" lvl="2" indent="-273050">
              <a:buSzPct val="80000"/>
              <a:buFont typeface="Wingdings" charset="2"/>
              <a:buChar char="§"/>
            </a:pPr>
            <a:r>
              <a:rPr lang="en-US" sz="1200" b="0" dirty="0"/>
              <a:t>P – RSV, strep throat.</a:t>
            </a:r>
          </a:p>
          <a:p>
            <a:pPr marL="565150" lvl="2" indent="-273050">
              <a:buSzPct val="80000"/>
              <a:buFont typeface="Wingdings" charset="2"/>
              <a:buChar char="§"/>
            </a:pPr>
            <a:r>
              <a:rPr lang="en-US" sz="1200" b="0" dirty="0"/>
              <a:t>L – Has not eaten or drank </a:t>
            </a:r>
            <a:r>
              <a:rPr lang="en-US" sz="1200" dirty="0"/>
              <a:t>today; had a popsicle last night.  </a:t>
            </a:r>
          </a:p>
          <a:p>
            <a:pPr marL="565150" lvl="2" indent="-273050">
              <a:buSzPct val="80000"/>
              <a:buFont typeface="Wingdings" charset="2"/>
              <a:buChar char="§"/>
            </a:pPr>
            <a:r>
              <a:rPr lang="en-US" sz="1200" dirty="0"/>
              <a:t>E – Has gotten worse over the last 3 days. Physician advised to call EMS if breathing got worse. </a:t>
            </a:r>
          </a:p>
          <a:p>
            <a:pPr marL="565150" lvl="2" indent="-273050">
              <a:buSzPct val="80000"/>
              <a:buFont typeface="Wingdings" charset="2"/>
              <a:buChar char="§"/>
            </a:pPr>
            <a:r>
              <a:rPr lang="en-US" sz="1200" dirty="0"/>
              <a:t>R –History of RSV, age, delayed capillary refill</a:t>
            </a:r>
            <a:r>
              <a:rPr lang="en-US" sz="1200" b="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12146E-B839-164B-9975-6846FA04A51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03528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xfrm>
            <a:off x="1371600" y="1143000"/>
            <a:ext cx="4114800" cy="3086100"/>
          </a:xfrm>
          <a:ln/>
        </p:spPr>
      </p:sp>
      <p:sp>
        <p:nvSpPr>
          <p:cNvPr id="56322"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0" dirty="0"/>
              <a:t>Instructor Notes</a:t>
            </a:r>
          </a:p>
          <a:p>
            <a:endParaRPr lang="en-US" dirty="0"/>
          </a:p>
          <a:p>
            <a:pPr marL="171450" indent="-171450">
              <a:buFont typeface="Arial" panose="020B0604020202020204" pitchFamily="34" charset="0"/>
              <a:buChar char="•"/>
            </a:pPr>
            <a:r>
              <a:rPr lang="en-US" dirty="0"/>
              <a:t>Discuss what the vital signs tell </a:t>
            </a:r>
            <a:r>
              <a:rPr lang="en-US" b="0" dirty="0"/>
              <a:t>us</a:t>
            </a:r>
            <a:r>
              <a:rPr lang="en-US" b="1" dirty="0"/>
              <a:t> </a:t>
            </a:r>
            <a:r>
              <a:rPr lang="en-US" dirty="0"/>
              <a:t>about the patient.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SpO</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92% on room air.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Is oxygen needed?</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Yes. Oxygen is needed to maximize delivery of oxygen to tissues at the cellular level (i.e., energy).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ETCO</a:t>
            </a:r>
            <a:r>
              <a:rPr kumimoji="0" lang="en-US" sz="1200" b="0" i="0" u="none" strike="noStrike" kern="1200" cap="none" spc="0" normalizeH="0" baseline="-25000" noProof="0" dirty="0">
                <a:ln>
                  <a:noFill/>
                </a:ln>
                <a:solidFill>
                  <a:prstClr val="black"/>
                </a:solidFill>
                <a:effectLst/>
                <a:uLnTx/>
                <a:uFillTx/>
                <a:latin typeface="+mn-lt"/>
                <a:ea typeface="+mn-ea"/>
                <a:cs typeface="+mn-cs"/>
              </a:rPr>
              <a:t>2</a:t>
            </a:r>
            <a:r>
              <a:rPr kumimoji="0" lang="en-US" sz="1200" b="0" i="0" u="none" strike="noStrike" kern="1200" cap="none" spc="0" normalizeH="0" baseline="0" noProof="0" dirty="0">
                <a:ln>
                  <a:noFill/>
                </a:ln>
                <a:solidFill>
                  <a:prstClr val="black"/>
                </a:solidFill>
                <a:effectLst/>
                <a:uLnTx/>
                <a:uFillTx/>
                <a:latin typeface="+mn-lt"/>
                <a:ea typeface="+mn-ea"/>
                <a:cs typeface="+mn-cs"/>
              </a:rPr>
              <a:t> is 28.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Discuss the reason for low ETCO</a:t>
            </a:r>
            <a:r>
              <a:rPr kumimoji="0" lang="en-US" sz="1200" b="0" i="0" u="none" strike="noStrike" kern="1200" cap="none" spc="0" normalizeH="0" baseline="-25000" noProof="0" dirty="0">
                <a:ln>
                  <a:noFill/>
                </a:ln>
                <a:solidFill>
                  <a:prstClr val="black"/>
                </a:solidFill>
                <a:effectLst/>
                <a:uLnTx/>
                <a:uFillTx/>
                <a:latin typeface="+mn-lt"/>
                <a:ea typeface="+mn-ea"/>
                <a:cs typeface="+mn-cs"/>
              </a:rPr>
              <a:t>2</a:t>
            </a:r>
            <a:r>
              <a:rPr kumimoji="0" lang="en-US" sz="1200" b="0" i="0" u="none" strike="noStrike" kern="1200" cap="none" spc="0" normalizeH="0" baseline="0" noProof="0" dirty="0">
                <a:ln>
                  <a:noFill/>
                </a:ln>
                <a:solidFill>
                  <a:prstClr val="black"/>
                </a:solidFill>
                <a:effectLst/>
                <a:uLnTx/>
                <a:uFillTx/>
                <a:latin typeface="+mn-lt"/>
                <a:ea typeface="+mn-ea"/>
                <a:cs typeface="+mn-cs"/>
              </a:rPr>
              <a:t>.</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In sepsis, as lactate levels rise, carbon dioxide levels fall.</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Respiratory rate is 32.</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Discuss the reason for increased rate.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Blood pressure is 87/46 mm Hg.</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Blood glucose is 167 mg/dL (9.3 mmol/L)</a:t>
            </a:r>
            <a:endParaRPr lang="en-US" sz="1200" kern="1200" dirty="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Weight is 18 kg.</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ECG shows sinus tachycardia.</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Diagnostics indicate sepsis, hypovolemia, and fever.</a:t>
            </a:r>
          </a:p>
          <a:p>
            <a:pPr marL="171450" indent="-171450">
              <a:buFont typeface="Arial" panose="020B0604020202020204" pitchFamily="34" charset="0"/>
              <a:buChar char="•"/>
              <a:defRPr/>
            </a:pPr>
            <a:r>
              <a:rPr lang="en-US" b="0" dirty="0"/>
              <a:t>Participant engagement:</a:t>
            </a:r>
          </a:p>
          <a:p>
            <a:pPr marL="628650" lvl="1" indent="-171450">
              <a:buFont typeface="Arial" panose="020B0604020202020204" pitchFamily="34" charset="0"/>
              <a:buChar char="•"/>
              <a:defRPr/>
            </a:pPr>
            <a:r>
              <a:rPr lang="en-US" b="0" dirty="0"/>
              <a:t>Discuss the expected typical vital signs for age.</a:t>
            </a:r>
          </a:p>
          <a:p>
            <a:pPr marL="628650" lvl="1" indent="-171450">
              <a:buFont typeface="Arial" panose="020B0604020202020204" pitchFamily="34" charset="0"/>
              <a:buChar char="•"/>
              <a:defRPr/>
            </a:pPr>
            <a:r>
              <a:rPr lang="en-US" b="0" dirty="0"/>
              <a:t>Expand on initial measures that may be used to cool the patient.</a:t>
            </a:r>
          </a:p>
          <a:p>
            <a:pPr marL="1085850" lvl="2" indent="-171450">
              <a:buFont typeface="Arial" panose="020B0604020202020204" pitchFamily="34" charset="0"/>
              <a:buChar char="•"/>
              <a:defRPr/>
            </a:pPr>
            <a:r>
              <a:rPr lang="en-US" b="0" dirty="0"/>
              <a:t>Removing clothing or no skin-to-skin contact.</a:t>
            </a:r>
          </a:p>
          <a:p>
            <a:pPr marL="0" indent="0">
              <a:buFont typeface="Arial" panose="020B0604020202020204" pitchFamily="34" charset="0"/>
              <a:buNone/>
              <a:defRPr/>
            </a:pPr>
            <a:endParaRPr lang="en-US" b="0" dirty="0"/>
          </a:p>
          <a:p>
            <a:pPr marL="0" indent="0">
              <a:buFont typeface="Arial"/>
              <a:buNone/>
              <a:defRPr/>
            </a:pPr>
            <a:endParaRPr lang="en-US" dirty="0"/>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Arial" panose="020B0604020202020204" pitchFamily="34" charset="0"/>
                <a:ea typeface="ＭＳ Ｐゴシック" panose="020B0600070205080204" pitchFamily="34" charset="-128"/>
              </a:defRPr>
            </a:lvl1pPr>
            <a:lvl2pPr marL="785372" indent="-302066" eaLnBrk="0" hangingPunct="0">
              <a:defRPr sz="2500">
                <a:solidFill>
                  <a:schemeClr val="tx1"/>
                </a:solidFill>
                <a:latin typeface="Arial" panose="020B0604020202020204" pitchFamily="34" charset="0"/>
                <a:ea typeface="ＭＳ Ｐゴシック" panose="020B0600070205080204" pitchFamily="34" charset="-128"/>
              </a:defRPr>
            </a:lvl2pPr>
            <a:lvl3pPr marL="1208265" indent="-241653" eaLnBrk="0" hangingPunct="0">
              <a:defRPr sz="2500">
                <a:solidFill>
                  <a:schemeClr val="tx1"/>
                </a:solidFill>
                <a:latin typeface="Arial" panose="020B0604020202020204" pitchFamily="34" charset="0"/>
                <a:ea typeface="ＭＳ Ｐゴシック" panose="020B0600070205080204" pitchFamily="34" charset="-128"/>
              </a:defRPr>
            </a:lvl3pPr>
            <a:lvl4pPr marL="1691571" indent="-241653" eaLnBrk="0" hangingPunct="0">
              <a:defRPr sz="2500">
                <a:solidFill>
                  <a:schemeClr val="tx1"/>
                </a:solidFill>
                <a:latin typeface="Arial" panose="020B0604020202020204" pitchFamily="34" charset="0"/>
                <a:ea typeface="ＭＳ Ｐゴシック" panose="020B0600070205080204" pitchFamily="34" charset="-128"/>
              </a:defRPr>
            </a:lvl4pPr>
            <a:lvl5pPr marL="2174878" indent="-241653" eaLnBrk="0" hangingPunct="0">
              <a:defRPr sz="2500">
                <a:solidFill>
                  <a:schemeClr val="tx1"/>
                </a:solidFill>
                <a:latin typeface="Arial" panose="020B0604020202020204" pitchFamily="34" charset="0"/>
                <a:ea typeface="ＭＳ Ｐゴシック" panose="020B0600070205080204" pitchFamily="34" charset="-128"/>
              </a:defRPr>
            </a:lvl5pPr>
            <a:lvl6pPr marL="2658184"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6pPr>
            <a:lvl7pPr marL="3141490"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7pPr>
            <a:lvl8pPr marL="3624796"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8pPr>
            <a:lvl9pPr marL="4108102"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9pPr>
          </a:lstStyle>
          <a:p>
            <a:pPr eaLnBrk="1" hangingPunct="1"/>
            <a:fld id="{851E97FA-2DDF-453C-BAE1-9B1A1A1B3656}" type="slidenum">
              <a:rPr lang="en-US" altLang="en-US" sz="1300">
                <a:solidFill>
                  <a:prstClr val="black"/>
                </a:solidFill>
              </a:rPr>
              <a:pPr eaLnBrk="1" hangingPunct="1"/>
              <a:t>31</a:t>
            </a:fld>
            <a:endParaRPr lang="en-US" altLang="en-US" sz="1300" dirty="0">
              <a:solidFill>
                <a:prstClr val="black"/>
              </a:solidFill>
            </a:endParaRPr>
          </a:p>
        </p:txBody>
      </p:sp>
    </p:spTree>
    <p:extLst>
      <p:ext uri="{BB962C8B-B14F-4D97-AF65-F5344CB8AC3E}">
        <p14:creationId xmlns:p14="http://schemas.microsoft.com/office/powerpoint/2010/main" val="4559679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normAutofit fontScale="92500" lnSpcReduction="20000"/>
          </a:bodyPr>
          <a:lstStyle/>
          <a:p>
            <a:r>
              <a:rPr lang="en-US" b="0" dirty="0"/>
              <a:t>Instructor Notes</a:t>
            </a:r>
          </a:p>
          <a:p>
            <a:endParaRPr lang="en-US" b="0" dirty="0"/>
          </a:p>
          <a:p>
            <a:r>
              <a:rPr lang="en-US" b="0" i="1" dirty="0"/>
              <a:t>*Ask participants: Given the age of this child, would you perform a head-to-toe or toe-to-head assessment? </a:t>
            </a:r>
          </a:p>
          <a:p>
            <a:endParaRPr lang="en-US" b="1" dirty="0"/>
          </a:p>
          <a:p>
            <a:pPr marL="171450" indent="-171450">
              <a:buFont typeface="Arial" panose="020B0604020202020204" pitchFamily="34" charset="0"/>
              <a:buChar char="•"/>
            </a:pPr>
            <a:r>
              <a:rPr lang="en-US" b="1" dirty="0"/>
              <a:t>HEENT</a:t>
            </a:r>
          </a:p>
          <a:p>
            <a:pPr marL="628650" lvl="1" indent="-171450">
              <a:buFont typeface="Arial" panose="020B0604020202020204" pitchFamily="34" charset="0"/>
              <a:buChar char="•"/>
            </a:pPr>
            <a:r>
              <a:rPr lang="en-US" dirty="0"/>
              <a:t>Head: Dry mucous membranes</a:t>
            </a:r>
          </a:p>
          <a:p>
            <a:pPr marL="628650" lvl="1" indent="-171450">
              <a:buFont typeface="Arial" panose="020B0604020202020204" pitchFamily="34" charset="0"/>
              <a:buChar char="•"/>
            </a:pPr>
            <a:r>
              <a:rPr lang="en-US" dirty="0"/>
              <a:t>Eyes: PERRL, sunken eyes</a:t>
            </a:r>
          </a:p>
          <a:p>
            <a:pPr marL="628650" lvl="1" indent="-171450">
              <a:buFont typeface="Arial" panose="020B0604020202020204" pitchFamily="34" charset="0"/>
              <a:buChar char="•"/>
            </a:pPr>
            <a:r>
              <a:rPr lang="en-US" dirty="0"/>
              <a:t>Ears: Unremarkable</a:t>
            </a:r>
          </a:p>
          <a:p>
            <a:pPr marL="628650" lvl="1" indent="-171450">
              <a:buFont typeface="Arial" panose="020B0604020202020204" pitchFamily="34" charset="0"/>
              <a:buChar char="•"/>
            </a:pPr>
            <a:r>
              <a:rPr lang="en-US" dirty="0"/>
              <a:t>Nose: </a:t>
            </a:r>
            <a:r>
              <a:rPr lang="en-US" sz="1200" dirty="0">
                <a:solidFill>
                  <a:prstClr val="black"/>
                </a:solidFill>
                <a:latin typeface="+mn-lt"/>
              </a:rPr>
              <a:t>Dried mucus</a:t>
            </a:r>
          </a:p>
          <a:p>
            <a:pPr marL="628650" lvl="1" indent="-171450">
              <a:buFont typeface="Arial" panose="020B0604020202020204" pitchFamily="34" charset="0"/>
              <a:buChar char="•"/>
            </a:pPr>
            <a:r>
              <a:rPr lang="en-US" dirty="0"/>
              <a:t>Throat: Unremarkable</a:t>
            </a:r>
          </a:p>
          <a:p>
            <a:pPr marL="171450" indent="-171450">
              <a:buFont typeface="Arial" panose="020B0604020202020204" pitchFamily="34" charset="0"/>
              <a:buChar char="•"/>
            </a:pPr>
            <a:r>
              <a:rPr lang="en-US" b="1" dirty="0"/>
              <a:t>Heart and lungs</a:t>
            </a:r>
          </a:p>
          <a:p>
            <a:pPr marL="742950" lvl="1" indent="-285750" defTabSz="914400">
              <a:buFont typeface="Arial" panose="020B0604020202020204" pitchFamily="34" charset="0"/>
              <a:buChar char="•"/>
              <a:defRPr/>
            </a:pPr>
            <a:r>
              <a:rPr lang="en-US" sz="1400" dirty="0">
                <a:solidFill>
                  <a:prstClr val="black"/>
                </a:solidFill>
              </a:rPr>
              <a:t>Lung sounds, Congested bilaterally. Heart sounds are normal, no murmur. </a:t>
            </a:r>
            <a:r>
              <a:rPr lang="en-US" sz="1200" dirty="0">
                <a:solidFill>
                  <a:prstClr val="black"/>
                </a:solidFill>
              </a:rPr>
              <a:t>Respirations rapid with good rise and fall. </a:t>
            </a:r>
            <a:endParaRPr lang="en-US" b="1" dirty="0"/>
          </a:p>
          <a:p>
            <a:pPr marL="171450" indent="-171450">
              <a:buFont typeface="Arial" panose="020B0604020202020204" pitchFamily="34" charset="0"/>
              <a:buChar char="•"/>
            </a:pPr>
            <a:r>
              <a:rPr lang="en-US" b="1" dirty="0"/>
              <a:t>Neuro</a:t>
            </a:r>
          </a:p>
          <a:p>
            <a:pPr marL="628650" lvl="1" indent="-171450">
              <a:buFont typeface="Arial" panose="020B0604020202020204" pitchFamily="34" charset="0"/>
              <a:buChar char="•"/>
            </a:pPr>
            <a:r>
              <a:rPr lang="en-US" dirty="0"/>
              <a:t>Circulation, motor, and sensory (CMS) intact, decreased mental status</a:t>
            </a:r>
            <a:r>
              <a:rPr kumimoji="0" lang="en-US" sz="1200" b="0" i="0" u="none" strike="noStrike" kern="1200" cap="none" spc="0" normalizeH="0" baseline="0" noProof="0" dirty="0">
                <a:ln>
                  <a:noFill/>
                </a:ln>
                <a:solidFill>
                  <a:prstClr val="black"/>
                </a:solidFill>
                <a:effectLst/>
                <a:uLnTx/>
                <a:uFillTx/>
                <a:latin typeface="+mn-lt"/>
                <a:ea typeface="+mn-ea"/>
                <a:cs typeface="+mn-cs"/>
              </a:rPr>
              <a:t>.</a:t>
            </a:r>
            <a:endParaRPr lang="en-US" dirty="0"/>
          </a:p>
          <a:p>
            <a:pPr marL="171450" indent="-171450">
              <a:buFont typeface="Arial" panose="020B0604020202020204" pitchFamily="34" charset="0"/>
              <a:buChar char="•"/>
            </a:pPr>
            <a:r>
              <a:rPr lang="en-US" b="1" dirty="0"/>
              <a:t>Abdomen and pelvis</a:t>
            </a:r>
          </a:p>
          <a:p>
            <a:pPr marL="628650" lvl="1" indent="-171450">
              <a:buFont typeface="Arial" panose="020B0604020202020204" pitchFamily="34" charset="0"/>
              <a:buChar char="•"/>
            </a:pPr>
            <a:r>
              <a:rPr lang="en-US" dirty="0"/>
              <a:t>Soft, nontender. Bowel sounds are normal.</a:t>
            </a:r>
          </a:p>
          <a:p>
            <a:pPr marL="171450" indent="-171450">
              <a:buFont typeface="Arial" panose="020B0604020202020204" pitchFamily="34" charset="0"/>
              <a:buChar char="•"/>
            </a:pPr>
            <a:r>
              <a:rPr lang="en-US" b="1" dirty="0"/>
              <a:t>Upper extremities</a:t>
            </a:r>
          </a:p>
          <a:p>
            <a:pPr marL="628650" lvl="1" indent="-171450">
              <a:buFont typeface="Arial" panose="020B0604020202020204" pitchFamily="34" charset="0"/>
              <a:buChar char="•"/>
            </a:pPr>
            <a:r>
              <a:rPr lang="en-US" dirty="0"/>
              <a:t>Delayed capillary refill, flushed skin</a:t>
            </a:r>
          </a:p>
          <a:p>
            <a:pPr marL="171450" indent="-171450">
              <a:buFont typeface="Arial" panose="020B0604020202020204" pitchFamily="34" charset="0"/>
              <a:buChar char="•"/>
            </a:pPr>
            <a:r>
              <a:rPr lang="en-US" b="1" dirty="0"/>
              <a:t>Lower extremities</a:t>
            </a:r>
          </a:p>
          <a:p>
            <a:pPr marL="628650" lvl="1" indent="-171450">
              <a:buFont typeface="Arial" panose="020B0604020202020204" pitchFamily="34" charset="0"/>
              <a:buChar char="•"/>
            </a:pPr>
            <a:r>
              <a:rPr lang="en-US" dirty="0"/>
              <a:t>Flushed skin</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74E427-9911-4858-A637-FB4CBC46EF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339952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Instructor Notes </a:t>
            </a:r>
          </a:p>
          <a:p>
            <a:endParaRPr lang="en-US" dirty="0"/>
          </a:p>
          <a:p>
            <a:pPr marL="171450" indent="-171450">
              <a:buFont typeface="Arial" panose="020B0604020202020204" pitchFamily="34" charset="0"/>
              <a:buChar char="•"/>
            </a:pPr>
            <a:r>
              <a:rPr lang="en-US" dirty="0"/>
              <a:t>Ask students how they would treat this patient according to their local protocol and scope of practice.</a:t>
            </a:r>
          </a:p>
          <a:p>
            <a:pPr marL="171450" indent="-171450">
              <a:buFont typeface="Arial" panose="020B0604020202020204" pitchFamily="34" charset="0"/>
              <a:buChar char="•"/>
            </a:pPr>
            <a:r>
              <a:rPr lang="en-US" sz="1200" b="0" dirty="0">
                <a:ln/>
                <a:solidFill>
                  <a:schemeClr val="accent4"/>
                </a:solidFill>
              </a:rPr>
              <a:t>Patient management: </a:t>
            </a:r>
            <a:r>
              <a:rPr lang="en-US" sz="1200" b="1" dirty="0">
                <a:ln/>
                <a:solidFill>
                  <a:schemeClr val="accent4"/>
                </a:solidFill>
              </a:rPr>
              <a:t>(STRESS that less is more!)</a:t>
            </a:r>
          </a:p>
          <a:p>
            <a:pPr marL="628650" lvl="1" indent="-171450">
              <a:buFont typeface="Arial" panose="020B0604020202020204" pitchFamily="34" charset="0"/>
              <a:buChar char="•"/>
            </a:pPr>
            <a:r>
              <a:rPr lang="en-US" sz="1200" b="0" dirty="0">
                <a:ln/>
                <a:solidFill>
                  <a:schemeClr val="accent4"/>
                </a:solidFill>
              </a:rPr>
              <a:t>What are your goals for this patient?</a:t>
            </a:r>
          </a:p>
          <a:p>
            <a:pPr marL="628650" lvl="1" indent="-171450">
              <a:buFont typeface="Arial" panose="020B0604020202020204" pitchFamily="34" charset="0"/>
              <a:buChar char="•"/>
            </a:pPr>
            <a:r>
              <a:rPr lang="en-US" dirty="0"/>
              <a:t>The patient should be treated with</a:t>
            </a:r>
            <a:r>
              <a:rPr lang="en-US" baseline="0" dirty="0"/>
              <a:t> supportive care. </a:t>
            </a:r>
          </a:p>
          <a:p>
            <a:pPr marL="628650" lvl="1" indent="-171450">
              <a:buFont typeface="Arial" panose="020B0604020202020204" pitchFamily="34" charset="0"/>
              <a:buChar char="•"/>
            </a:pPr>
            <a:r>
              <a:rPr lang="en-US" dirty="0"/>
              <a:t>Be prepared for rapid</a:t>
            </a:r>
            <a:r>
              <a:rPr lang="en-US" baseline="0" dirty="0"/>
              <a:t> deterioration. </a:t>
            </a:r>
            <a:endParaRPr lang="en-US" sz="1200" b="0" i="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Promptly identify decompensated shock in patients who require escalation of therapy.</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Deliver appropriate therapy by differentiating other causes of pediatric altered mental status.</a:t>
            </a:r>
            <a:endParaRPr lang="en-US" sz="1200" b="1" dirty="0">
              <a:ln/>
              <a:solidFill>
                <a:schemeClr val="accent4"/>
              </a:solidFill>
            </a:endParaRPr>
          </a:p>
          <a:p>
            <a:pPr marL="171450" indent="-171450">
              <a:buFont typeface="Arial" panose="020B0604020202020204" pitchFamily="34" charset="0"/>
              <a:buChar char="•"/>
            </a:pPr>
            <a:r>
              <a:rPr lang="en-US" sz="1200" b="0" dirty="0">
                <a:ln/>
                <a:solidFill>
                  <a:schemeClr val="accent4"/>
                </a:solidFill>
              </a:rPr>
              <a:t>What conditions are part of your potential differential diagnosis?</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Juvenile onset diabetes</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Influenza</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Strep throat</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COVID-19</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Hydrocarbon aspiration</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Sepsis</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Status asthmaticus </a:t>
            </a:r>
          </a:p>
        </p:txBody>
      </p:sp>
      <p:sp>
        <p:nvSpPr>
          <p:cNvPr id="4" name="Slide Number Placeholder 3"/>
          <p:cNvSpPr>
            <a:spLocks noGrp="1"/>
          </p:cNvSpPr>
          <p:nvPr>
            <p:ph type="sldNum" sz="quarter" idx="10"/>
          </p:nvPr>
        </p:nvSpPr>
        <p:spPr/>
        <p:txBody>
          <a:bodyPr/>
          <a:lstStyle/>
          <a:p>
            <a:fld id="{4912146E-B839-164B-9975-6846FA04A511}" type="slidenum">
              <a:rPr lang="en-US" smtClean="0"/>
              <a:pPr/>
              <a:t>33</a:t>
            </a:fld>
            <a:endParaRPr lang="en-US" dirty="0"/>
          </a:p>
        </p:txBody>
      </p:sp>
    </p:spTree>
    <p:extLst>
      <p:ext uri="{BB962C8B-B14F-4D97-AF65-F5344CB8AC3E}">
        <p14:creationId xmlns:p14="http://schemas.microsoft.com/office/powerpoint/2010/main" val="31027546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Instructor </a:t>
            </a:r>
            <a:r>
              <a:rPr lang="en-US" b="0" dirty="0"/>
              <a:t>Notes</a:t>
            </a:r>
          </a:p>
          <a:p>
            <a:pPr defTabSz="931774">
              <a:defRPr/>
            </a:pPr>
            <a:endParaRPr lang="en-US" b="1" dirty="0"/>
          </a:p>
          <a:p>
            <a:pPr marL="171450" indent="-171450" defTabSz="931774">
              <a:buFont typeface="Arial" panose="020B0604020202020204" pitchFamily="34" charset="0"/>
              <a:buChar char="•"/>
              <a:defRPr/>
            </a:pPr>
            <a:r>
              <a:rPr lang="en-US" dirty="0"/>
              <a:t>Discuss ongoing management options based on scope of practice and local protocols. </a:t>
            </a:r>
          </a:p>
          <a:p>
            <a:pPr marL="171450" indent="-171450" defTabSz="931774">
              <a:buFont typeface="Arial" panose="020B0604020202020204" pitchFamily="34" charset="0"/>
              <a:buChar char="•"/>
              <a:defRPr/>
            </a:pPr>
            <a:r>
              <a:rPr lang="en-US" b="0" dirty="0"/>
              <a:t>Present the following additional points:</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Fluid administration of 20 mL/kg. (17.5 kg based on age = 350 mL)</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The patient is reassessed for volume overload.</a:t>
            </a:r>
            <a:endParaRPr lang="en-US" sz="1200" b="0" kern="1200" dirty="0">
              <a:solidFill>
                <a:schemeClr val="tx1"/>
              </a:solidFill>
              <a:effectLst/>
              <a:latin typeface="+mn-lt"/>
              <a:ea typeface="+mn-ea"/>
              <a:cs typeface="+mn-cs"/>
            </a:endParaRPr>
          </a:p>
          <a:p>
            <a:pPr marL="628650" lvl="1" indent="-171450" defTabSz="931774">
              <a:buFont typeface="Arial" panose="020B0604020202020204" pitchFamily="34" charset="0"/>
              <a:buChar char="•"/>
              <a:defRPr/>
            </a:pPr>
            <a:r>
              <a:rPr lang="en-US" sz="1200" b="0" kern="1200" dirty="0">
                <a:solidFill>
                  <a:schemeClr val="tx1"/>
                </a:solidFill>
                <a:effectLst/>
                <a:latin typeface="+mn-lt"/>
                <a:ea typeface="+mn-ea"/>
                <a:cs typeface="+mn-cs"/>
              </a:rPr>
              <a:t>The patient is continuously monitored during transport. </a:t>
            </a:r>
          </a:p>
          <a:p>
            <a:pPr marL="628650" lvl="1" indent="-171450" defTabSz="931774">
              <a:buFont typeface="Arial" panose="020B0604020202020204" pitchFamily="34" charset="0"/>
              <a:buChar char="•"/>
              <a:defRPr/>
            </a:pPr>
            <a:r>
              <a:rPr lang="en-US" sz="1200" b="0" kern="1200" dirty="0">
                <a:solidFill>
                  <a:schemeClr val="tx1"/>
                </a:solidFill>
                <a:effectLst/>
                <a:latin typeface="+mn-lt"/>
                <a:ea typeface="+mn-ea"/>
                <a:cs typeface="+mn-cs"/>
              </a:rPr>
              <a:t>Blood pressure rises to 96/67 with decreasing heart rate to 134. Respiratory rate decreases to 28 with ETCO</a:t>
            </a:r>
            <a:r>
              <a:rPr lang="en-US" sz="1200" b="0" kern="1200" baseline="-25000" dirty="0">
                <a:solidFill>
                  <a:schemeClr val="tx1"/>
                </a:solidFill>
                <a:effectLst/>
                <a:latin typeface="+mn-lt"/>
                <a:ea typeface="+mn-ea"/>
                <a:cs typeface="+mn-cs"/>
              </a:rPr>
              <a:t>2</a:t>
            </a:r>
            <a:r>
              <a:rPr lang="en-US" sz="1200" b="0" kern="1200" dirty="0">
                <a:solidFill>
                  <a:schemeClr val="tx1"/>
                </a:solidFill>
                <a:effectLst/>
                <a:latin typeface="+mn-lt"/>
                <a:ea typeface="+mn-ea"/>
                <a:cs typeface="+mn-cs"/>
              </a:rPr>
              <a:t> of 30. </a:t>
            </a:r>
          </a:p>
          <a:p>
            <a:pPr marL="628650" lvl="1" indent="-171450" defTabSz="931774">
              <a:buFont typeface="Arial" panose="020B0604020202020204" pitchFamily="34" charset="0"/>
              <a:buChar char="•"/>
              <a:defRPr/>
            </a:pPr>
            <a:r>
              <a:rPr lang="en-US" sz="1200" b="0" kern="1200" dirty="0">
                <a:solidFill>
                  <a:schemeClr val="tx1"/>
                </a:solidFill>
                <a:effectLst/>
                <a:latin typeface="+mn-lt"/>
                <a:ea typeface="+mn-ea"/>
                <a:cs typeface="+mn-cs"/>
              </a:rPr>
              <a:t>There are no further changes during transport to the emergency department. </a:t>
            </a: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Patient should be reassessed every 5 minutes if critical, every 15 minutes if not.</a:t>
            </a: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ln/>
              </a:rPr>
              <a:t>What is the most appropriate treatment destination and why?</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Discuss the destination options for pediatrics in your region that would be suitable for this patient. </a:t>
            </a:r>
          </a:p>
          <a:p>
            <a:pPr marL="1085850" marR="0" lvl="2"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0" baseline="0" dirty="0">
                <a:latin typeface="Arial" pitchFamily="34" charset="0"/>
              </a:rPr>
              <a:t>Share with students when and if it would be appropriate to bypass certain facilities for this patient.</a:t>
            </a:r>
          </a:p>
          <a:p>
            <a:pPr marL="1085850" marR="0" lvl="2"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0" baseline="0" dirty="0">
                <a:latin typeface="Arial" pitchFamily="34" charset="0"/>
              </a:rPr>
              <a:t>Important participant discussion: </a:t>
            </a:r>
            <a:r>
              <a:rPr lang="en-US" sz="1200" b="0" kern="1200" dirty="0">
                <a:solidFill>
                  <a:schemeClr val="tx1"/>
                </a:solidFill>
                <a:latin typeface="+mn-lt"/>
                <a:ea typeface="+mn-ea"/>
                <a:cs typeface="+mn-cs"/>
              </a:rPr>
              <a:t>Not all emergency departments maintain a foundational infrastructure to meet the needs of children (i.e., "pediatric readiness“), but all can and should. Efforts should be taken to understand the pediatric capabilities of possible destination facilities to ensure the ED is ready to meet the needs of pediatric patients. This may not be the closest facility. </a:t>
            </a:r>
          </a:p>
          <a:p>
            <a:pPr marL="1543050" marR="0" lvl="3"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latin typeface="+mn-lt"/>
                <a:ea typeface="+mn-ea"/>
                <a:cs typeface="+mn-cs"/>
              </a:rPr>
              <a:t>A children's hospital may not be required for this patient, although he is quite </a:t>
            </a:r>
            <a:r>
              <a:rPr lang="en-US" sz="1200" kern="1200" dirty="0">
                <a:solidFill>
                  <a:schemeClr val="tx1"/>
                </a:solidFill>
                <a:latin typeface="+mn-lt"/>
                <a:ea typeface="+mn-ea"/>
                <a:cs typeface="+mn-cs"/>
              </a:rPr>
              <a:t>sick.</a:t>
            </a:r>
            <a:endParaRPr lang="en-US" sz="1200" kern="1200" dirty="0">
              <a:solidFill>
                <a:schemeClr val="tx1"/>
              </a:solidFill>
              <a:effectLst/>
              <a:latin typeface="+mn-lt"/>
              <a:ea typeface="+mn-ea"/>
              <a:cs typeface="+mn-cs"/>
            </a:endParaRP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n/>
              </a:rPr>
              <a:t>How would you safely transport this child in your ambulance?</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Discuss policies and procedures for transporting pediatrics in your region. </a:t>
            </a: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n/>
              </a:rPr>
              <a:t>Will you allow parent to ride in the ambulance?</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Family-centered care is a priority, so we recommend allowing one parent to ride in the ambulance with the EMS crew if safety allows. </a:t>
            </a:r>
          </a:p>
          <a:p>
            <a:pPr marL="1085850" marR="0" lvl="2"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We encourage EMS to include this family member in the care of thei</a:t>
            </a:r>
            <a:r>
              <a:rPr lang="en-US" altLang="en-US" b="0" baseline="0" dirty="0">
                <a:latin typeface="Arial" pitchFamily="34" charset="0"/>
              </a:rPr>
              <a:t>r child as a member of the care team.  </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0" baseline="0" dirty="0">
                <a:latin typeface="Arial" pitchFamily="34" charset="0"/>
              </a:rPr>
              <a:t>The parent rode with EMS crew and was restrained to the bench seat.</a:t>
            </a: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What PPE would be appropriate for flulike Illness? Possible COVID-19?</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Appropriate PPE of surgical mask, eye shields, and gloves for flulike illness.</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Appropriate PPE of N95 mask, eye shields, gloves, and gown for COVID-19.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912146E-B839-164B-9975-6846FA04A511}" type="slidenum">
              <a:rPr lang="en-US" smtClean="0"/>
              <a:pPr/>
              <a:t>34</a:t>
            </a:fld>
            <a:endParaRPr lang="en-US" dirty="0"/>
          </a:p>
        </p:txBody>
      </p:sp>
    </p:spTree>
    <p:extLst>
      <p:ext uri="{BB962C8B-B14F-4D97-AF65-F5344CB8AC3E}">
        <p14:creationId xmlns:p14="http://schemas.microsoft.com/office/powerpoint/2010/main" val="37867746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t>Instructor Notes</a:t>
            </a:r>
          </a:p>
          <a:p>
            <a:endParaRPr lang="en-US" sz="1200" b="0" dirty="0"/>
          </a:p>
          <a:p>
            <a:pPr marL="457200" indent="-457200">
              <a:buFont typeface="Arial" panose="020B0604020202020204" pitchFamily="34" charset="0"/>
              <a:buChar char="•"/>
            </a:pPr>
            <a:r>
              <a:rPr lang="en-US" sz="1200" b="0" i="0" kern="1200" dirty="0">
                <a:solidFill>
                  <a:schemeClr val="tx1"/>
                </a:solidFill>
                <a:effectLst/>
                <a:latin typeface="+mn-lt"/>
                <a:ea typeface="+mn-ea"/>
                <a:cs typeface="+mn-cs"/>
              </a:rPr>
              <a:t>An estimated 10</a:t>
            </a:r>
            <a:r>
              <a:rPr lang="en-US" sz="1200" b="1"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to 20% of the U.S. population contracts influenza each year. </a:t>
            </a:r>
          </a:p>
          <a:p>
            <a:pPr marL="914400" lvl="1" indent="-457200">
              <a:buFont typeface="Arial" panose="020B0604020202020204" pitchFamily="34" charset="0"/>
              <a:buChar char="•"/>
            </a:pPr>
            <a:r>
              <a:rPr lang="en-US" sz="1200" b="0" i="0" kern="1200" dirty="0">
                <a:solidFill>
                  <a:schemeClr val="tx1"/>
                </a:solidFill>
                <a:effectLst/>
                <a:latin typeface="+mn-lt"/>
                <a:ea typeface="+mn-ea"/>
                <a:cs typeface="+mn-cs"/>
              </a:rPr>
              <a:t>Influenza is a viral infection of the upper respiratory system, which includes the nose, bronchial tubes, and lungs.</a:t>
            </a:r>
          </a:p>
          <a:p>
            <a:pPr marL="457200" indent="-457200">
              <a:buFont typeface="Arial" panose="020B0604020202020204" pitchFamily="34" charset="0"/>
              <a:buChar char="•"/>
            </a:pPr>
            <a:r>
              <a:rPr lang="en-US" sz="1200" b="0" i="0" kern="1200" dirty="0">
                <a:solidFill>
                  <a:schemeClr val="tx1"/>
                </a:solidFill>
                <a:effectLst/>
                <a:latin typeface="+mn-lt"/>
                <a:ea typeface="+mn-ea"/>
                <a:cs typeface="+mn-cs"/>
              </a:rPr>
              <a:t>Influenza types A and B are responsible for epidemics of respiratory illness that occur almost every winter and are often associated with increased rates of hospitalization and death. </a:t>
            </a:r>
          </a:p>
          <a:p>
            <a:pPr marL="914400" lvl="1" indent="-457200">
              <a:buFont typeface="Arial" panose="020B0604020202020204" pitchFamily="34" charset="0"/>
              <a:buChar char="•"/>
            </a:pPr>
            <a:r>
              <a:rPr lang="en-US" sz="1200" b="0" i="0" kern="1200" dirty="0">
                <a:solidFill>
                  <a:schemeClr val="tx1"/>
                </a:solidFill>
                <a:effectLst/>
                <a:latin typeface="+mn-lt"/>
                <a:ea typeface="+mn-ea"/>
                <a:cs typeface="+mn-cs"/>
              </a:rPr>
              <a:t>Efforts to control the impact of influenza are focused on types A and B. </a:t>
            </a:r>
          </a:p>
          <a:p>
            <a:pPr marL="914400" lvl="1" indent="-457200">
              <a:buFont typeface="Arial" panose="020B0604020202020204" pitchFamily="34" charset="0"/>
              <a:buChar char="•"/>
            </a:pPr>
            <a:r>
              <a:rPr lang="en-US" sz="1200" b="0" i="0" kern="1200" dirty="0">
                <a:solidFill>
                  <a:schemeClr val="tx1"/>
                </a:solidFill>
                <a:effectLst/>
                <a:latin typeface="+mn-lt"/>
                <a:ea typeface="+mn-ea"/>
                <a:cs typeface="+mn-cs"/>
              </a:rPr>
              <a:t>One of the reasons the flu remains a problem is because the viruses alter their structure, exposing adults and children to new types of the virus each time.</a:t>
            </a:r>
          </a:p>
          <a:p>
            <a:pPr marL="457200" indent="-457200">
              <a:buFont typeface="Arial" panose="020B0604020202020204" pitchFamily="34" charset="0"/>
              <a:buChar char="•"/>
            </a:pPr>
            <a:r>
              <a:rPr lang="en-US" sz="1200" b="0" i="0" kern="1200" dirty="0">
                <a:solidFill>
                  <a:schemeClr val="tx1"/>
                </a:solidFill>
                <a:effectLst/>
                <a:latin typeface="+mn-lt"/>
                <a:ea typeface="+mn-ea"/>
                <a:cs typeface="+mn-cs"/>
              </a:rPr>
              <a:t>CDC estimates that since 2010, flu-related hospitalizations among children younger than 5 years old have ranged from 7,000 to 26,000 in the U.S. </a:t>
            </a:r>
          </a:p>
          <a:p>
            <a:pPr marL="914400" lvl="1" indent="-457200">
              <a:buFont typeface="Arial" panose="020B0604020202020204" pitchFamily="34" charset="0"/>
              <a:buChar char="•"/>
            </a:pPr>
            <a:r>
              <a:rPr lang="en-US" sz="1200" b="0" i="0" kern="1200" dirty="0">
                <a:solidFill>
                  <a:schemeClr val="tx1"/>
                </a:solidFill>
                <a:effectLst/>
                <a:latin typeface="+mn-lt"/>
                <a:ea typeface="+mn-ea"/>
                <a:cs typeface="+mn-cs"/>
              </a:rPr>
              <a:t>CDC reported 170 pediatric deaths during the 2019-2020 flu season.</a:t>
            </a:r>
            <a:endParaRPr lang="en-US" sz="1200" dirty="0"/>
          </a:p>
          <a:p>
            <a:pPr marL="457200" indent="-457200">
              <a:buFont typeface="Arial" panose="020B0604020202020204" pitchFamily="34" charset="0"/>
              <a:buChar char="•"/>
            </a:pPr>
            <a:r>
              <a:rPr lang="en-US" sz="1200" dirty="0"/>
              <a:t>Case Wrap-Up:</a:t>
            </a:r>
          </a:p>
          <a:p>
            <a:pPr marL="800100" lvl="1" indent="-342900">
              <a:buFont typeface="Arial" panose="020B0604020202020204" pitchFamily="34" charset="0"/>
              <a:buChar char="•"/>
            </a:pPr>
            <a:r>
              <a:rPr lang="en-US" sz="1200" dirty="0"/>
              <a:t>At the </a:t>
            </a:r>
            <a:r>
              <a:rPr lang="en-US" sz="1200" b="0" dirty="0"/>
              <a:t>hospital, a swab indicated influenza B, with strep throat.</a:t>
            </a:r>
          </a:p>
          <a:p>
            <a:pPr marL="800100" lvl="1" indent="-342900">
              <a:buFont typeface="Arial" panose="020B0604020202020204" pitchFamily="34" charset="0"/>
              <a:buChar char="•"/>
            </a:pPr>
            <a:r>
              <a:rPr lang="en-US" sz="1200" b="0" dirty="0"/>
              <a:t>Fluid boluses were continued.</a:t>
            </a:r>
          </a:p>
          <a:p>
            <a:pPr marL="800100" lvl="1" indent="-342900">
              <a:buFont typeface="Arial" panose="020B0604020202020204" pitchFamily="34" charset="0"/>
              <a:buChar char="•"/>
            </a:pPr>
            <a:r>
              <a:rPr lang="en-US" sz="1200" b="0" dirty="0"/>
              <a:t>The child had not received a flu vaccine this season.</a:t>
            </a:r>
          </a:p>
          <a:p>
            <a:pPr marL="800100" lvl="1" indent="-342900">
              <a:buFont typeface="Arial" panose="020B0604020202020204" pitchFamily="34" charset="0"/>
              <a:buChar char="•"/>
            </a:pPr>
            <a:r>
              <a:rPr lang="en-US" sz="1200" b="0" dirty="0"/>
              <a:t>He was discharged with a full recovery after spending 1 week in </a:t>
            </a:r>
            <a:r>
              <a:rPr lang="en-US" sz="1200" dirty="0"/>
              <a:t>the hospital.</a:t>
            </a:r>
          </a:p>
          <a:p>
            <a:pPr marL="171450" indent="-171450">
              <a:buFont typeface="Arial" panose="020B0604020202020204" pitchFamily="34" charset="0"/>
              <a:buChar char="•"/>
            </a:pPr>
            <a:endParaRPr lang="en-US" b="0" dirty="0"/>
          </a:p>
        </p:txBody>
      </p:sp>
      <p:sp>
        <p:nvSpPr>
          <p:cNvPr id="4" name="Slide Number Placeholder 3"/>
          <p:cNvSpPr>
            <a:spLocks noGrp="1"/>
          </p:cNvSpPr>
          <p:nvPr>
            <p:ph type="sldNum" sz="quarter" idx="10"/>
          </p:nvPr>
        </p:nvSpPr>
        <p:spPr/>
        <p:txBody>
          <a:bodyPr/>
          <a:lstStyle/>
          <a:p>
            <a:fld id="{4912146E-B839-164B-9975-6846FA04A511}" type="slidenum">
              <a:rPr lang="en-US" smtClean="0"/>
              <a:pPr/>
              <a:t>35</a:t>
            </a:fld>
            <a:endParaRPr lang="en-US" dirty="0"/>
          </a:p>
        </p:txBody>
      </p:sp>
    </p:spTree>
    <p:extLst>
      <p:ext uri="{BB962C8B-B14F-4D97-AF65-F5344CB8AC3E}">
        <p14:creationId xmlns:p14="http://schemas.microsoft.com/office/powerpoint/2010/main" val="14923092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eaLnBrk="1" hangingPunct="1">
              <a:spcBef>
                <a:spcPct val="0"/>
              </a:spcBef>
              <a:buFont typeface="Arial" panose="020B0604020202020204" pitchFamily="34" charset="0"/>
              <a:buNone/>
            </a:pPr>
            <a:r>
              <a:rPr lang="en-US" dirty="0">
                <a:latin typeface="Arial" charset="0"/>
              </a:rPr>
              <a:t>Instructor Notes</a:t>
            </a:r>
          </a:p>
          <a:p>
            <a:pPr marL="0" indent="0" eaLnBrk="1" hangingPunct="1">
              <a:spcBef>
                <a:spcPct val="0"/>
              </a:spcBef>
              <a:buFont typeface="Arial" panose="020B0604020202020204" pitchFamily="34" charset="0"/>
              <a:buNone/>
            </a:pPr>
            <a:endParaRPr lang="en-US" dirty="0">
              <a:latin typeface="Arial" charset="0"/>
            </a:endParaRPr>
          </a:p>
          <a:p>
            <a:pPr marL="171450" lvl="0" indent="-171450" eaLnBrk="1" hangingPunct="1">
              <a:spcBef>
                <a:spcPct val="0"/>
              </a:spcBef>
              <a:buFont typeface="Arial" panose="020B0604020202020204" pitchFamily="34" charset="0"/>
              <a:buChar char="•"/>
            </a:pPr>
            <a:r>
              <a:rPr lang="en-US" dirty="0">
                <a:latin typeface="Arial" charset="0"/>
              </a:rPr>
              <a:t>Prehospital providers need to have a high index of suspicion of shock due to history and mechanism of injury. </a:t>
            </a:r>
          </a:p>
          <a:p>
            <a:pPr marL="171450" lvl="0" indent="-171450" eaLnBrk="1" hangingPunct="1">
              <a:spcBef>
                <a:spcPct val="0"/>
              </a:spcBef>
              <a:buFont typeface="Arial" panose="020B0604020202020204" pitchFamily="34" charset="0"/>
              <a:buChar char="•"/>
            </a:pPr>
            <a:r>
              <a:rPr lang="en-US" dirty="0">
                <a:latin typeface="Arial" charset="0"/>
              </a:rPr>
              <a:t>Early recognition and rapid intervention are the key in treating shock and preventing the patient from becoming decompensated. </a:t>
            </a:r>
          </a:p>
          <a:p>
            <a:pPr marL="171450" lvl="0" indent="-171450" eaLnBrk="1" hangingPunct="1">
              <a:spcBef>
                <a:spcPct val="0"/>
              </a:spcBef>
              <a:buFont typeface="Arial" panose="020B0604020202020204" pitchFamily="34" charset="0"/>
              <a:buChar char="•"/>
            </a:pPr>
            <a:r>
              <a:rPr lang="en-US" dirty="0">
                <a:latin typeface="Arial" charset="0"/>
              </a:rPr>
              <a:t>Assessment of pulse quality and perfusion status are key indicators of shock. </a:t>
            </a:r>
            <a:endParaRPr lang="en-US" dirty="0">
              <a:latin typeface="Arial" charset="0"/>
              <a:cs typeface="+mn-cs"/>
            </a:endParaRPr>
          </a:p>
          <a:p>
            <a:pPr marL="628650" lvl="1" indent="-171450" eaLnBrk="1" hangingPunct="1">
              <a:spcBef>
                <a:spcPct val="0"/>
              </a:spcBef>
              <a:buFont typeface="Arial" panose="020B0604020202020204" pitchFamily="34" charset="0"/>
              <a:buChar char="•"/>
            </a:pPr>
            <a:r>
              <a:rPr lang="en-US" dirty="0">
                <a:latin typeface="Arial" charset="0"/>
                <a:cs typeface="Arial" charset="0"/>
              </a:rPr>
              <a:t>Compensated shock is characterized by poor perfusion with a normal BP.</a:t>
            </a:r>
          </a:p>
          <a:p>
            <a:pPr marL="628650" lvl="1" indent="-171450" eaLnBrk="1" hangingPunct="1">
              <a:spcBef>
                <a:spcPct val="0"/>
              </a:spcBef>
              <a:buFont typeface="Arial" panose="020B0604020202020204" pitchFamily="34" charset="0"/>
              <a:buChar char="•"/>
            </a:pPr>
            <a:r>
              <a:rPr lang="en-US" dirty="0">
                <a:latin typeface="Arial" charset="0"/>
                <a:cs typeface="Arial" charset="0"/>
              </a:rPr>
              <a:t>Decompensated shock is characterized by low BP.</a:t>
            </a:r>
          </a:p>
          <a:p>
            <a:pPr marL="171450" lvl="0" indent="-171450" eaLnBrk="1" hangingPunct="1">
              <a:spcBef>
                <a:spcPct val="0"/>
              </a:spcBef>
              <a:buFont typeface="Arial" panose="020B0604020202020204" pitchFamily="34" charset="0"/>
              <a:buChar char="•"/>
            </a:pPr>
            <a:r>
              <a:rPr lang="en-US" dirty="0">
                <a:latin typeface="Arial" charset="0"/>
                <a:cs typeface="Arial" charset="0"/>
              </a:rPr>
              <a:t>Treat any airway and breathing issues immediately.</a:t>
            </a:r>
          </a:p>
          <a:p>
            <a:pPr marL="628650" lvl="1" indent="-171450" eaLnBrk="1" hangingPunct="1">
              <a:spcBef>
                <a:spcPct val="0"/>
              </a:spcBef>
              <a:buFont typeface="Arial" panose="020B0604020202020204" pitchFamily="34" charset="0"/>
              <a:buChar char="•"/>
            </a:pPr>
            <a:r>
              <a:rPr lang="en-US" dirty="0">
                <a:latin typeface="Arial" charset="0"/>
                <a:cs typeface="Arial" charset="0"/>
              </a:rPr>
              <a:t>They should always be the first step in sepsis.</a:t>
            </a:r>
            <a:endParaRPr lang="en-US" dirty="0">
              <a:latin typeface="Arial" charset="0"/>
            </a:endParaRPr>
          </a:p>
          <a:p>
            <a:pPr marL="171450" lvl="0" indent="-171450" eaLnBrk="1" hangingPunct="1">
              <a:spcBef>
                <a:spcPct val="0"/>
              </a:spcBef>
              <a:buFont typeface="Arial" panose="020B0604020202020204" pitchFamily="34" charset="0"/>
              <a:buChar char="•"/>
            </a:pPr>
            <a:r>
              <a:rPr lang="en-US" dirty="0">
                <a:latin typeface="Arial" charset="0"/>
                <a:cs typeface="Arial" charset="0"/>
              </a:rPr>
              <a:t>Obtain vascular access if shock treatment is needed.</a:t>
            </a:r>
          </a:p>
          <a:p>
            <a:pPr marL="628650" lvl="1" indent="-171450" eaLnBrk="1" hangingPunct="1">
              <a:spcBef>
                <a:spcPct val="0"/>
              </a:spcBef>
              <a:buFont typeface="Arial" panose="020B0604020202020204" pitchFamily="34" charset="0"/>
              <a:buChar char="•"/>
            </a:pPr>
            <a:r>
              <a:rPr lang="en-US" dirty="0">
                <a:latin typeface="Arial" charset="0"/>
              </a:rPr>
              <a:t>Deliver crystalloid fluids for fluid resuscitation at a rate of 20 mL/kg. SOMETIME</a:t>
            </a:r>
            <a:r>
              <a:rPr lang="en-US" b="0" dirty="0">
                <a:latin typeface="Arial" charset="0"/>
              </a:rPr>
              <a:t>S</a:t>
            </a:r>
            <a:r>
              <a:rPr lang="en-US" b="1" dirty="0">
                <a:latin typeface="Arial" charset="0"/>
              </a:rPr>
              <a:t> </a:t>
            </a:r>
            <a:r>
              <a:rPr lang="en-US" dirty="0">
                <a:latin typeface="Arial" charset="0"/>
              </a:rPr>
              <a:t>THAT’S ALL THEY NEED!</a:t>
            </a:r>
          </a:p>
          <a:p>
            <a:pPr marL="171450" lvl="0" indent="-171450" eaLnBrk="1" hangingPunct="1">
              <a:spcBef>
                <a:spcPct val="0"/>
              </a:spcBef>
              <a:buFont typeface="Arial" panose="020B0604020202020204" pitchFamily="34" charset="0"/>
              <a:buChar char="•"/>
            </a:pPr>
            <a:r>
              <a:rPr lang="en-US" dirty="0">
                <a:latin typeface="Calibri" charset="0"/>
              </a:rPr>
              <a:t>The medication route is dependent on the child’s condition and medication to be used.</a:t>
            </a:r>
          </a:p>
          <a:p>
            <a:pPr marL="171450" lvl="0" indent="-171450" eaLnBrk="1" hangingPunct="1">
              <a:spcBef>
                <a:spcPct val="0"/>
              </a:spcBef>
              <a:buFont typeface="Arial" panose="020B0604020202020204" pitchFamily="34" charset="0"/>
              <a:buChar char="•"/>
            </a:pPr>
            <a:r>
              <a:rPr lang="en-US" dirty="0">
                <a:latin typeface="Calibri" charset="0"/>
              </a:rPr>
              <a:t>Coming Up, Lesson 5: Pediatric Medical Emergencies.</a:t>
            </a:r>
          </a:p>
          <a:p>
            <a:endParaRPr lang="en-US" dirty="0"/>
          </a:p>
        </p:txBody>
      </p:sp>
      <p:sp>
        <p:nvSpPr>
          <p:cNvPr id="4" name="Slide Number Placeholder 3"/>
          <p:cNvSpPr>
            <a:spLocks noGrp="1"/>
          </p:cNvSpPr>
          <p:nvPr>
            <p:ph type="sldNum" sz="quarter" idx="5"/>
          </p:nvPr>
        </p:nvSpPr>
        <p:spPr/>
        <p:txBody>
          <a:bodyPr/>
          <a:lstStyle/>
          <a:p>
            <a:fld id="{2B2225B7-14D2-4B83-9463-E78E66ECF1B1}" type="slidenum">
              <a:rPr lang="en-US" smtClean="0"/>
              <a:t>36</a:t>
            </a:fld>
            <a:endParaRPr lang="en-US" dirty="0"/>
          </a:p>
        </p:txBody>
      </p:sp>
    </p:spTree>
    <p:extLst>
      <p:ext uri="{BB962C8B-B14F-4D97-AF65-F5344CB8AC3E}">
        <p14:creationId xmlns:p14="http://schemas.microsoft.com/office/powerpoint/2010/main" val="7336658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a:t>
            </a:r>
          </a:p>
          <a:p>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latin typeface="Calibri" charset="0"/>
              </a:rPr>
              <a:t>Allow time for a question-and-answer session about the topics presented in the lesson.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Calibri" charset="0"/>
            </a:endParaRPr>
          </a:p>
          <a:p>
            <a:endParaRPr lang="en-US" dirty="0"/>
          </a:p>
        </p:txBody>
      </p:sp>
      <p:sp>
        <p:nvSpPr>
          <p:cNvPr id="4" name="Slide Number Placeholder 3"/>
          <p:cNvSpPr>
            <a:spLocks noGrp="1"/>
          </p:cNvSpPr>
          <p:nvPr>
            <p:ph type="sldNum" sz="quarter" idx="10"/>
          </p:nvPr>
        </p:nvSpPr>
        <p:spPr/>
        <p:txBody>
          <a:bodyPr/>
          <a:lstStyle/>
          <a:p>
            <a:fld id="{3F946E30-775C-5446-86B5-6E7F57120A06}" type="slidenum">
              <a:rPr lang="en-US" smtClean="0"/>
              <a:t>37</a:t>
            </a:fld>
            <a:endParaRPr lang="en-US" dirty="0"/>
          </a:p>
        </p:txBody>
      </p:sp>
    </p:spTree>
    <p:extLst>
      <p:ext uri="{BB962C8B-B14F-4D97-AF65-F5344CB8AC3E}">
        <p14:creationId xmlns:p14="http://schemas.microsoft.com/office/powerpoint/2010/main" val="7831648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 xmlns:a16="http://schemas.microsoft.com/office/drawing/2014/main" id="{BEEECFBC-FB4D-9945-A4FF-28E342055AC3}"/>
              </a:ext>
            </a:extLst>
          </p:cNvPr>
          <p:cNvSpPr/>
          <p:nvPr userDrawn="1"/>
        </p:nvSpPr>
        <p:spPr>
          <a:xfrm>
            <a:off x="0" y="6503670"/>
            <a:ext cx="9144000" cy="18466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E6E71">
                    <a:lumMod val="50000"/>
                  </a:srgbClr>
                </a:solidFill>
                <a:effectLst/>
                <a:uLnTx/>
                <a:uFillTx/>
                <a:latin typeface="Arial" panose="020B0604020202020204" pitchFamily="34" charset="0"/>
                <a:ea typeface="+mn-ea"/>
                <a:cs typeface="Arial" panose="020B0604020202020204" pitchFamily="34" charset="0"/>
              </a:rPr>
              <a:t>© 2023 National Association of Emergency Medical Technicians (NAEMT). *Course materials are developed by the NAEMT for the sole purpose of conducting NAEMT education courses and may not be utilized for any other purpose.</a:t>
            </a:r>
          </a:p>
        </p:txBody>
      </p:sp>
    </p:spTree>
    <p:extLst>
      <p:ext uri="{BB962C8B-B14F-4D97-AF65-F5344CB8AC3E}">
        <p14:creationId xmlns:p14="http://schemas.microsoft.com/office/powerpoint/2010/main" val="2067667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41E3BDFD-7FA5-2143-88E5-0CEE0A6011AD}"/>
              </a:ext>
            </a:extLst>
          </p:cNvPr>
          <p:cNvSpPr/>
          <p:nvPr userDrawn="1"/>
        </p:nvSpPr>
        <p:spPr>
          <a:xfrm>
            <a:off x="0" y="6503670"/>
            <a:ext cx="9144000" cy="18466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4196D7"/>
                </a:solidFill>
                <a:effectLst/>
                <a:uLnTx/>
                <a:uFillTx/>
                <a:latin typeface="Arial" panose="020B0604020202020204" pitchFamily="34" charset="0"/>
                <a:ea typeface="+mn-ea"/>
                <a:cs typeface="Arial" panose="020B0604020202020204" pitchFamily="34" charset="0"/>
              </a:rPr>
              <a:t>Copyright © 2021 by Public Safety Group, A Division of Jones &amp; Bartlett Learning. </a:t>
            </a:r>
            <a:r>
              <a:rPr kumimoji="0" lang="en-US" sz="600" b="0" i="0" u="none" strike="noStrike" kern="1200" cap="none" spc="0" normalizeH="0" baseline="0" noProof="0" err="1">
                <a:ln>
                  <a:noFill/>
                </a:ln>
                <a:solidFill>
                  <a:srgbClr val="4196D7"/>
                </a:solidFill>
                <a:effectLst/>
                <a:uLnTx/>
                <a:uFillTx/>
                <a:latin typeface="Arial" panose="020B0604020202020204" pitchFamily="34" charset="0"/>
                <a:ea typeface="+mn-ea"/>
                <a:cs typeface="Arial" panose="020B0604020202020204" pitchFamily="34" charset="0"/>
              </a:rPr>
              <a:t>www.psglearning.com</a:t>
            </a:r>
            <a:r>
              <a:rPr kumimoji="0" lang="en-US" sz="600" b="0" i="0" u="none" strike="noStrike" kern="1200" cap="none" spc="0" normalizeH="0" baseline="0" noProof="0">
                <a:ln>
                  <a:noFill/>
                </a:ln>
                <a:solidFill>
                  <a:srgbClr val="4196D7"/>
                </a:solidFill>
                <a:effectLst/>
                <a:uLnTx/>
                <a:uFillTx/>
                <a:latin typeface="Arial" panose="020B0604020202020204" pitchFamily="34" charset="0"/>
                <a:ea typeface="+mn-ea"/>
                <a:cs typeface="Arial" panose="020B0604020202020204" pitchFamily="34" charset="0"/>
              </a:rPr>
              <a:t>. Background texture © </a:t>
            </a:r>
            <a:r>
              <a:rPr kumimoji="0" lang="en-US" sz="600" b="0" i="0" u="none" strike="noStrike" kern="1200" cap="none" spc="0" normalizeH="0" baseline="0" noProof="0" err="1">
                <a:ln>
                  <a:noFill/>
                </a:ln>
                <a:solidFill>
                  <a:srgbClr val="4196D7"/>
                </a:solidFill>
                <a:effectLst/>
                <a:uLnTx/>
                <a:uFillTx/>
                <a:latin typeface="Arial" panose="020B0604020202020204" pitchFamily="34" charset="0"/>
                <a:ea typeface="+mn-ea"/>
                <a:cs typeface="Arial" panose="020B0604020202020204" pitchFamily="34" charset="0"/>
              </a:rPr>
              <a:t>Bunphot</a:t>
            </a:r>
            <a:r>
              <a:rPr kumimoji="0" lang="en-US" sz="600" b="0" i="0" u="none" strike="noStrike" kern="1200" cap="none" spc="0" normalizeH="0" baseline="0" noProof="0">
                <a:ln>
                  <a:noFill/>
                </a:ln>
                <a:solidFill>
                  <a:srgbClr val="4196D7"/>
                </a:solidFill>
                <a:effectLst/>
                <a:uLnTx/>
                <a:uFillTx/>
                <a:latin typeface="Arial" panose="020B0604020202020204" pitchFamily="34" charset="0"/>
                <a:ea typeface="+mn-ea"/>
                <a:cs typeface="Arial" panose="020B0604020202020204" pitchFamily="34" charset="0"/>
              </a:rPr>
              <a:t>/Getty Images.</a:t>
            </a:r>
          </a:p>
        </p:txBody>
      </p:sp>
      <p:sp>
        <p:nvSpPr>
          <p:cNvPr id="6" name="Rectangle 5">
            <a:extLst>
              <a:ext uri="{FF2B5EF4-FFF2-40B4-BE49-F238E27FC236}">
                <a16:creationId xmlns="" xmlns:a16="http://schemas.microsoft.com/office/drawing/2014/main" id="{A4FD052D-18CE-1249-A891-AB3E165F4441}"/>
              </a:ext>
            </a:extLst>
          </p:cNvPr>
          <p:cNvSpPr/>
          <p:nvPr userDrawn="1"/>
        </p:nvSpPr>
        <p:spPr>
          <a:xfrm>
            <a:off x="0" y="2274570"/>
            <a:ext cx="9144000" cy="1760220"/>
          </a:xfrm>
          <a:prstGeom prst="rect">
            <a:avLst/>
          </a:prstGeom>
          <a:solidFill>
            <a:srgbClr val="003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6E6E71"/>
              </a:solidFill>
              <a:effectLst/>
              <a:uLnTx/>
              <a:uFillTx/>
              <a:latin typeface="Calibri" panose="020F0502020204030204"/>
              <a:ea typeface="+mn-ea"/>
              <a:cs typeface="+mn-cs"/>
            </a:endParaRPr>
          </a:p>
        </p:txBody>
      </p:sp>
      <p:sp>
        <p:nvSpPr>
          <p:cNvPr id="8" name="Text Placeholder 7">
            <a:extLst>
              <a:ext uri="{FF2B5EF4-FFF2-40B4-BE49-F238E27FC236}">
                <a16:creationId xmlns="" xmlns:a16="http://schemas.microsoft.com/office/drawing/2014/main" id="{8C0E0F34-F7A9-8D4B-9F49-A76F8B00661D}"/>
              </a:ext>
            </a:extLst>
          </p:cNvPr>
          <p:cNvSpPr>
            <a:spLocks noGrp="1"/>
          </p:cNvSpPr>
          <p:nvPr>
            <p:ph type="body" sz="quarter" idx="10" hasCustomPrompt="1"/>
          </p:nvPr>
        </p:nvSpPr>
        <p:spPr>
          <a:xfrm>
            <a:off x="701279" y="2571751"/>
            <a:ext cx="7741444" cy="1165225"/>
          </a:xfrm>
        </p:spPr>
        <p:txBody>
          <a:bodyPr anchor="ctr" anchorCtr="0"/>
          <a:lstStyle>
            <a:lvl1pPr marL="0" indent="0" algn="ctr">
              <a:buNone/>
              <a:defRPr sz="3600" b="1">
                <a:solidFill>
                  <a:srgbClr val="FFFFFF"/>
                </a:solidFill>
              </a:defRPr>
            </a:lvl1pPr>
          </a:lstStyle>
          <a:p>
            <a:pPr lvl="0"/>
            <a:r>
              <a:rPr lang="en-US"/>
              <a:t>Divider</a:t>
            </a:r>
          </a:p>
        </p:txBody>
      </p:sp>
    </p:spTree>
    <p:extLst>
      <p:ext uri="{BB962C8B-B14F-4D97-AF65-F5344CB8AC3E}">
        <p14:creationId xmlns:p14="http://schemas.microsoft.com/office/powerpoint/2010/main" val="1860405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2550"/>
            </a:lvl1pPr>
          </a:lstStyle>
          <a:p>
            <a:r>
              <a:rPr lang="en-US" dirty="0"/>
              <a:t>Click to edit Master title style</a:t>
            </a:r>
            <a:endParaRPr dirty="0"/>
          </a:p>
        </p:txBody>
      </p:sp>
      <p:sp>
        <p:nvSpPr>
          <p:cNvPr id="3" name="Content Placeholder 2"/>
          <p:cNvSpPr>
            <a:spLocks noGrp="1"/>
          </p:cNvSpPr>
          <p:nvPr>
            <p:ph idx="1"/>
          </p:nvPr>
        </p:nvSpPr>
        <p:spPr>
          <a:xfrm>
            <a:off x="694373" y="1490871"/>
            <a:ext cx="7715250" cy="4699047"/>
          </a:xfrm>
        </p:spPr>
        <p:txBody>
          <a:bodyPr/>
          <a:lstStyle>
            <a:lvl1pPr>
              <a:lnSpc>
                <a:spcPts val="2400"/>
              </a:lnSpc>
              <a:defRPr sz="2100">
                <a:latin typeface="Arial" panose="020B0604020202020204" pitchFamily="34" charset="0"/>
                <a:cs typeface="Arial" panose="020B0604020202020204" pitchFamily="34" charset="0"/>
              </a:defRPr>
            </a:lvl1pPr>
            <a:lvl2pPr marL="514350" indent="-171450">
              <a:lnSpc>
                <a:spcPts val="2400"/>
              </a:lnSpc>
              <a:buFont typeface="Arial" panose="020B0604020202020204" pitchFamily="34" charset="0"/>
              <a:buChar char="•"/>
              <a:defRPr sz="1800">
                <a:latin typeface="Arial" panose="020B0604020202020204" pitchFamily="34" charset="0"/>
                <a:cs typeface="Arial" panose="020B0604020202020204" pitchFamily="34" charset="0"/>
              </a:defRPr>
            </a:lvl2pPr>
            <a:lvl3pPr marL="857250" indent="-171450">
              <a:lnSpc>
                <a:spcPts val="2400"/>
              </a:lnSpc>
              <a:buFont typeface="Arial" panose="020B0604020202020204" pitchFamily="34" charset="0"/>
              <a:buChar char="○"/>
              <a:defRPr sz="1650">
                <a:latin typeface="Arial" panose="020B0604020202020204" pitchFamily="34" charset="0"/>
                <a:cs typeface="Arial" panose="020B0604020202020204" pitchFamily="34" charset="0"/>
              </a:defRPr>
            </a:lvl3pPr>
            <a:lvl4pPr marL="1200150" indent="-171450">
              <a:lnSpc>
                <a:spcPts val="2400"/>
              </a:lnSpc>
              <a:buSzPct val="90000"/>
              <a:buFont typeface="Arial" panose="020B0604020202020204" pitchFamily="34" charset="0"/>
              <a:buChar char="•"/>
              <a:defRPr sz="1500">
                <a:latin typeface="Arial" panose="020B0604020202020204" pitchFamily="34" charset="0"/>
                <a:cs typeface="Arial" panose="020B0604020202020204" pitchFamily="34" charset="0"/>
              </a:defRPr>
            </a:lvl4pPr>
            <a:lvl5pPr>
              <a:lnSpc>
                <a:spcPts val="2400"/>
              </a:lnSpc>
              <a:defRPr sz="135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Tree>
    <p:extLst>
      <p:ext uri="{BB962C8B-B14F-4D97-AF65-F5344CB8AC3E}">
        <p14:creationId xmlns:p14="http://schemas.microsoft.com/office/powerpoint/2010/main" val="320715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2550"/>
            </a:lvl1pPr>
          </a:lstStyle>
          <a:p>
            <a:r>
              <a:rPr lang="en-US" dirty="0"/>
              <a:t>Click to edit Master title style</a:t>
            </a:r>
            <a:endParaRPr dirty="0"/>
          </a:p>
        </p:txBody>
      </p:sp>
      <p:sp>
        <p:nvSpPr>
          <p:cNvPr id="3" name="Content Placeholder 2"/>
          <p:cNvSpPr>
            <a:spLocks noGrp="1"/>
          </p:cNvSpPr>
          <p:nvPr>
            <p:ph sz="half" idx="1"/>
          </p:nvPr>
        </p:nvSpPr>
        <p:spPr>
          <a:xfrm>
            <a:off x="685800" y="1461052"/>
            <a:ext cx="3641598" cy="4729436"/>
          </a:xfrm>
        </p:spPr>
        <p:txBody>
          <a:bodyPr/>
          <a:lstStyle>
            <a:lvl1pPr>
              <a:defRPr sz="1800"/>
            </a:lvl1pPr>
            <a:lvl2pPr>
              <a:defRPr sz="1650"/>
            </a:lvl2pPr>
            <a:lvl3pPr>
              <a:defRPr sz="1500"/>
            </a:lvl3pPr>
            <a:lvl4pPr>
              <a:defRPr sz="135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Content Placeholder 3"/>
          <p:cNvSpPr>
            <a:spLocks noGrp="1"/>
          </p:cNvSpPr>
          <p:nvPr>
            <p:ph sz="half" idx="2"/>
          </p:nvPr>
        </p:nvSpPr>
        <p:spPr>
          <a:xfrm>
            <a:off x="4811526" y="1461052"/>
            <a:ext cx="3646674" cy="4729436"/>
          </a:xfrm>
        </p:spPr>
        <p:txBody>
          <a:bodyPr/>
          <a:lstStyle>
            <a:lvl1pPr>
              <a:defRPr sz="1800"/>
            </a:lvl1pPr>
            <a:lvl2pPr>
              <a:defRPr sz="1650"/>
            </a:lvl2pPr>
            <a:lvl3pPr>
              <a:defRPr sz="1500"/>
            </a:lvl3pPr>
            <a:lvl4pPr>
              <a:defRPr sz="135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8615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550"/>
            </a:lvl1pPr>
          </a:lstStyle>
          <a:p>
            <a:r>
              <a:rPr lang="en-US" dirty="0"/>
              <a:t>Click to edit Master title style</a:t>
            </a:r>
            <a:endParaRPr dirty="0"/>
          </a:p>
        </p:txBody>
      </p:sp>
      <p:sp>
        <p:nvSpPr>
          <p:cNvPr id="3" name="Text Placeholder 2"/>
          <p:cNvSpPr>
            <a:spLocks noGrp="1"/>
          </p:cNvSpPr>
          <p:nvPr>
            <p:ph type="body" idx="1"/>
          </p:nvPr>
        </p:nvSpPr>
        <p:spPr>
          <a:xfrm>
            <a:off x="582930" y="1496187"/>
            <a:ext cx="3744468" cy="470916"/>
          </a:xfrm>
        </p:spPr>
        <p:txBody>
          <a:bodyPr anchor="t" anchorCtr="0"/>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82930" y="2077279"/>
            <a:ext cx="3744468" cy="439083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1" name="Picture Placeholder 10">
            <a:extLst>
              <a:ext uri="{FF2B5EF4-FFF2-40B4-BE49-F238E27FC236}">
                <a16:creationId xmlns="" xmlns:a16="http://schemas.microsoft.com/office/drawing/2014/main" id="{A3169499-437D-8F4D-94AA-E2299357328F}"/>
              </a:ext>
            </a:extLst>
          </p:cNvPr>
          <p:cNvSpPr>
            <a:spLocks noGrp="1"/>
          </p:cNvSpPr>
          <p:nvPr>
            <p:ph type="pic" sz="quarter" idx="10"/>
          </p:nvPr>
        </p:nvSpPr>
        <p:spPr>
          <a:xfrm>
            <a:off x="4572000" y="1496187"/>
            <a:ext cx="3906441" cy="4556743"/>
          </a:xfrm>
        </p:spPr>
        <p:txBody>
          <a:bodyPr/>
          <a:lstStyle/>
          <a:p>
            <a:endParaRPr lang="en-US"/>
          </a:p>
        </p:txBody>
      </p:sp>
      <p:sp>
        <p:nvSpPr>
          <p:cNvPr id="12" name="Text Placeholder 8">
            <a:extLst>
              <a:ext uri="{FF2B5EF4-FFF2-40B4-BE49-F238E27FC236}">
                <a16:creationId xmlns="" xmlns:a16="http://schemas.microsoft.com/office/drawing/2014/main" id="{B116746D-2971-C346-AB96-03BED323E049}"/>
              </a:ext>
            </a:extLst>
          </p:cNvPr>
          <p:cNvSpPr>
            <a:spLocks noGrp="1"/>
          </p:cNvSpPr>
          <p:nvPr>
            <p:ph type="body" sz="quarter" idx="11" hasCustomPrompt="1"/>
          </p:nvPr>
        </p:nvSpPr>
        <p:spPr>
          <a:xfrm>
            <a:off x="4572000" y="6142515"/>
            <a:ext cx="3906441" cy="651192"/>
          </a:xfrm>
        </p:spPr>
        <p:txBody>
          <a:bodyPr/>
          <a:lstStyle>
            <a:lvl1pPr marL="0" indent="0">
              <a:buNone/>
              <a:defRPr sz="750"/>
            </a:lvl1pPr>
          </a:lstStyle>
          <a:p>
            <a:pPr lvl="0"/>
            <a:r>
              <a:rPr lang="en-US"/>
              <a:t>Credit line FPO</a:t>
            </a:r>
          </a:p>
        </p:txBody>
      </p:sp>
    </p:spTree>
    <p:extLst>
      <p:ext uri="{BB962C8B-B14F-4D97-AF65-F5344CB8AC3E}">
        <p14:creationId xmlns:p14="http://schemas.microsoft.com/office/powerpoint/2010/main" val="1668844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2550"/>
            </a:lvl1pPr>
          </a:lstStyle>
          <a:p>
            <a:r>
              <a:rPr lang="en-US" dirty="0"/>
              <a:t>Click to edit Master title style</a:t>
            </a:r>
            <a:endParaRPr dirty="0"/>
          </a:p>
        </p:txBody>
      </p:sp>
    </p:spTree>
    <p:extLst>
      <p:ext uri="{BB962C8B-B14F-4D97-AF65-F5344CB8AC3E}">
        <p14:creationId xmlns:p14="http://schemas.microsoft.com/office/powerpoint/2010/main" val="824187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2550"/>
            </a:lvl1pPr>
          </a:lstStyle>
          <a:p>
            <a:r>
              <a:rPr lang="en-US" dirty="0"/>
              <a:t>Click to edit Master title style</a:t>
            </a:r>
            <a:endParaRPr dirty="0"/>
          </a:p>
        </p:txBody>
      </p:sp>
      <p:sp>
        <p:nvSpPr>
          <p:cNvPr id="4" name="Text Placeholder 2"/>
          <p:cNvSpPr>
            <a:spLocks noGrp="1"/>
          </p:cNvSpPr>
          <p:nvPr>
            <p:ph type="body" sz="half" idx="2"/>
          </p:nvPr>
        </p:nvSpPr>
        <p:spPr>
          <a:xfrm>
            <a:off x="660082" y="1510749"/>
            <a:ext cx="3184937" cy="4404625"/>
          </a:xfrm>
        </p:spPr>
        <p:txBody>
          <a:bodyPr>
            <a:normAutofit/>
          </a:bodyPr>
          <a:lstStyle>
            <a:lvl1pPr marL="0" indent="0">
              <a:spcBef>
                <a:spcPts val="1125"/>
              </a:spcBef>
              <a:buNone/>
              <a:defRPr sz="16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9" name="Text Placeholder 8">
            <a:extLst>
              <a:ext uri="{FF2B5EF4-FFF2-40B4-BE49-F238E27FC236}">
                <a16:creationId xmlns="" xmlns:a16="http://schemas.microsoft.com/office/drawing/2014/main" id="{752B3F09-47B3-324C-BCD8-DE2A52443CC0}"/>
              </a:ext>
            </a:extLst>
          </p:cNvPr>
          <p:cNvSpPr>
            <a:spLocks noGrp="1"/>
          </p:cNvSpPr>
          <p:nvPr>
            <p:ph type="body" sz="quarter" idx="10" hasCustomPrompt="1"/>
          </p:nvPr>
        </p:nvSpPr>
        <p:spPr>
          <a:xfrm>
            <a:off x="4138613" y="6046788"/>
            <a:ext cx="4344744" cy="651192"/>
          </a:xfrm>
        </p:spPr>
        <p:txBody>
          <a:bodyPr/>
          <a:lstStyle>
            <a:lvl1pPr marL="0" indent="0">
              <a:buNone/>
              <a:defRPr sz="750"/>
            </a:lvl1pPr>
          </a:lstStyle>
          <a:p>
            <a:pPr lvl="0"/>
            <a:r>
              <a:rPr lang="en-US"/>
              <a:t>Credit line FPO</a:t>
            </a:r>
          </a:p>
        </p:txBody>
      </p:sp>
      <p:sp>
        <p:nvSpPr>
          <p:cNvPr id="11" name="Picture Placeholder 10">
            <a:extLst>
              <a:ext uri="{FF2B5EF4-FFF2-40B4-BE49-F238E27FC236}">
                <a16:creationId xmlns="" xmlns:a16="http://schemas.microsoft.com/office/drawing/2014/main" id="{8A3226D5-00A8-E049-8469-4BFBE39DD467}"/>
              </a:ext>
            </a:extLst>
          </p:cNvPr>
          <p:cNvSpPr>
            <a:spLocks noGrp="1"/>
          </p:cNvSpPr>
          <p:nvPr>
            <p:ph type="pic" sz="quarter" idx="11"/>
          </p:nvPr>
        </p:nvSpPr>
        <p:spPr>
          <a:xfrm>
            <a:off x="4138612" y="1508815"/>
            <a:ext cx="4344591" cy="4404624"/>
          </a:xfrm>
        </p:spPr>
        <p:txBody>
          <a:bodyPr/>
          <a:lstStyle/>
          <a:p>
            <a:endParaRPr lang="en-US"/>
          </a:p>
        </p:txBody>
      </p:sp>
    </p:spTree>
    <p:extLst>
      <p:ext uri="{BB962C8B-B14F-4D97-AF65-F5344CB8AC3E}">
        <p14:creationId xmlns:p14="http://schemas.microsoft.com/office/powerpoint/2010/main" val="3296449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2550"/>
            </a:lvl1pPr>
          </a:lstStyle>
          <a:p>
            <a:r>
              <a:rPr lang="en-US" dirty="0"/>
              <a:t>Click to edit Master title style</a:t>
            </a:r>
            <a:endParaRPr dirty="0"/>
          </a:p>
        </p:txBody>
      </p:sp>
      <p:sp>
        <p:nvSpPr>
          <p:cNvPr id="3" name="Content Placeholder 3"/>
          <p:cNvSpPr>
            <a:spLocks noGrp="1"/>
          </p:cNvSpPr>
          <p:nvPr>
            <p:ph idx="1" hasCustomPrompt="1"/>
          </p:nvPr>
        </p:nvSpPr>
        <p:spPr>
          <a:xfrm>
            <a:off x="691122" y="1461052"/>
            <a:ext cx="2386406" cy="4895328"/>
          </a:xfrm>
        </p:spPr>
        <p:txBody>
          <a:bodyPr>
            <a:normAutofit/>
          </a:bodyPr>
          <a:lstStyle>
            <a:lvl1pPr marL="0" indent="0">
              <a:buNone/>
              <a:defRPr sz="1650"/>
            </a:lvl1pPr>
            <a:lvl2pPr marL="342900" indent="0">
              <a:buNone/>
              <a:defRPr sz="1500"/>
            </a:lvl2pPr>
            <a:lvl3pPr marL="685800" indent="0">
              <a:buNone/>
              <a:defRPr sz="1350"/>
            </a:lvl3pPr>
            <a:lvl4pPr marL="1028700" indent="0">
              <a:buNone/>
              <a:defRPr sz="1200"/>
            </a:lvl4pPr>
            <a:lvl5pPr marL="1371600" indent="0">
              <a:buNone/>
              <a:defRPr sz="1200"/>
            </a:lvl5pPr>
            <a:lvl6pPr>
              <a:defRPr sz="1200"/>
            </a:lvl6pPr>
            <a:lvl7pPr>
              <a:defRPr sz="1200"/>
            </a:lvl7pPr>
            <a:lvl8pPr>
              <a:defRPr sz="1200"/>
            </a:lvl8pPr>
            <a:lvl9pPr>
              <a:defRPr sz="1200"/>
            </a:lvl9pPr>
          </a:lstStyle>
          <a:p>
            <a:pPr lvl="0"/>
            <a:r>
              <a:rPr lang="en-US"/>
              <a:t>Sample text</a:t>
            </a:r>
            <a:endParaRPr/>
          </a:p>
        </p:txBody>
      </p:sp>
      <p:sp>
        <p:nvSpPr>
          <p:cNvPr id="7" name="Content Placeholder 3">
            <a:extLst>
              <a:ext uri="{FF2B5EF4-FFF2-40B4-BE49-F238E27FC236}">
                <a16:creationId xmlns="" xmlns:a16="http://schemas.microsoft.com/office/drawing/2014/main" id="{40A1ED7B-82D7-5A47-A193-C7C24693D3C4}"/>
              </a:ext>
            </a:extLst>
          </p:cNvPr>
          <p:cNvSpPr>
            <a:spLocks noGrp="1"/>
          </p:cNvSpPr>
          <p:nvPr>
            <p:ph idx="10" hasCustomPrompt="1"/>
          </p:nvPr>
        </p:nvSpPr>
        <p:spPr>
          <a:xfrm>
            <a:off x="3365742" y="1461052"/>
            <a:ext cx="2386406" cy="4895328"/>
          </a:xfrm>
        </p:spPr>
        <p:txBody>
          <a:bodyPr>
            <a:normAutofit/>
          </a:bodyPr>
          <a:lstStyle>
            <a:lvl1pPr marL="0" indent="0">
              <a:buNone/>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Sample text</a:t>
            </a:r>
          </a:p>
        </p:txBody>
      </p:sp>
      <p:sp>
        <p:nvSpPr>
          <p:cNvPr id="8" name="Content Placeholder 3">
            <a:extLst>
              <a:ext uri="{FF2B5EF4-FFF2-40B4-BE49-F238E27FC236}">
                <a16:creationId xmlns="" xmlns:a16="http://schemas.microsoft.com/office/drawing/2014/main" id="{43872FE9-5E92-4F44-8A71-024A081C439C}"/>
              </a:ext>
            </a:extLst>
          </p:cNvPr>
          <p:cNvSpPr>
            <a:spLocks noGrp="1"/>
          </p:cNvSpPr>
          <p:nvPr>
            <p:ph idx="11" hasCustomPrompt="1"/>
          </p:nvPr>
        </p:nvSpPr>
        <p:spPr>
          <a:xfrm>
            <a:off x="6040362" y="1461052"/>
            <a:ext cx="2386406" cy="4895328"/>
          </a:xfrm>
        </p:spPr>
        <p:txBody>
          <a:bodyPr>
            <a:normAutofit/>
          </a:bodyPr>
          <a:lstStyle>
            <a:lvl1pPr marL="0" indent="0">
              <a:buNone/>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Sample text</a:t>
            </a:r>
          </a:p>
        </p:txBody>
      </p:sp>
    </p:spTree>
    <p:extLst>
      <p:ext uri="{BB962C8B-B14F-4D97-AF65-F5344CB8AC3E}">
        <p14:creationId xmlns:p14="http://schemas.microsoft.com/office/powerpoint/2010/main" val="4092831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cSld name="1_Title Slide">
    <p:bg bwMode="invGray">
      <p:bgPr>
        <a:solidFill>
          <a:srgbClr val="003B7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black">
          <a:xfrm>
            <a:off x="661663" y="2200275"/>
            <a:ext cx="4816165" cy="3074670"/>
          </a:xfrm>
          <a:noFill/>
        </p:spPr>
        <p:txBody>
          <a:bodyPr lIns="0" tIns="0" rIns="0" bIns="0" anchor="ctr" anchorCtr="0">
            <a:normAutofit/>
          </a:bodyPr>
          <a:lstStyle>
            <a:lvl1pPr algn="l">
              <a:lnSpc>
                <a:spcPct val="90000"/>
              </a:lnSpc>
              <a:defRPr sz="4500" b="1">
                <a:solidFill>
                  <a:schemeClr val="tx1"/>
                </a:solidFill>
              </a:defRPr>
            </a:lvl1pPr>
          </a:lstStyle>
          <a:p>
            <a:r>
              <a:rPr lang="en-US" dirty="0"/>
              <a:t>Chapter Title</a:t>
            </a:r>
            <a:endParaRPr dirty="0"/>
          </a:p>
        </p:txBody>
      </p:sp>
      <p:sp>
        <p:nvSpPr>
          <p:cNvPr id="3" name="Subtitle 2"/>
          <p:cNvSpPr>
            <a:spLocks noGrp="1"/>
          </p:cNvSpPr>
          <p:nvPr>
            <p:ph type="subTitle" idx="1" hasCustomPrompt="1"/>
          </p:nvPr>
        </p:nvSpPr>
        <p:spPr>
          <a:xfrm>
            <a:off x="661663" y="845821"/>
            <a:ext cx="4893317" cy="777639"/>
          </a:xfrm>
        </p:spPr>
        <p:txBody>
          <a:bodyPr lIns="0" tIns="0" rIns="0" bIns="0" anchor="ctr" anchorCtr="0">
            <a:normAutofit/>
          </a:bodyPr>
          <a:lstStyle>
            <a:lvl1pPr marL="0" indent="0" algn="l">
              <a:spcBef>
                <a:spcPts val="0"/>
              </a:spcBef>
              <a:buNone/>
              <a:defRPr sz="2400" b="1">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CHAPTER 1</a:t>
            </a:r>
            <a:endParaRPr dirty="0"/>
          </a:p>
        </p:txBody>
      </p:sp>
      <p:sp>
        <p:nvSpPr>
          <p:cNvPr id="7" name="Picture Placeholder 6">
            <a:extLst>
              <a:ext uri="{FF2B5EF4-FFF2-40B4-BE49-F238E27FC236}">
                <a16:creationId xmlns="" xmlns:a16="http://schemas.microsoft.com/office/drawing/2014/main" id="{EC9CFE91-0E8B-934B-8D25-5CBB7FD65D50}"/>
              </a:ext>
            </a:extLst>
          </p:cNvPr>
          <p:cNvSpPr>
            <a:spLocks noGrp="1"/>
          </p:cNvSpPr>
          <p:nvPr>
            <p:ph type="pic" sz="quarter" idx="10"/>
          </p:nvPr>
        </p:nvSpPr>
        <p:spPr>
          <a:xfrm>
            <a:off x="6075045" y="388500"/>
            <a:ext cx="2703736" cy="6081000"/>
          </a:xfrm>
        </p:spPr>
        <p:txBody>
          <a:bodyPr/>
          <a:lstStyle/>
          <a:p>
            <a:r>
              <a:rPr lang="en-US" dirty="0"/>
              <a:t>Click icon to add picture</a:t>
            </a:r>
          </a:p>
        </p:txBody>
      </p:sp>
    </p:spTree>
    <p:extLst>
      <p:ext uri="{BB962C8B-B14F-4D97-AF65-F5344CB8AC3E}">
        <p14:creationId xmlns:p14="http://schemas.microsoft.com/office/powerpoint/2010/main" val="2957228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889C8A0-BC80-4F35-AC19-0A2CABF7AC59}" type="datetimeFigureOut">
              <a:rPr lang="en-US" smtClean="0"/>
              <a:t>9/27/2021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7185CE5-6A9F-4298-B69A-89941ED8ADEB}" type="slidenum">
              <a:rPr lang="en-US" smtClean="0"/>
              <a:t>‹#›</a:t>
            </a:fld>
            <a:endParaRPr lang="en-US" dirty="0"/>
          </a:p>
        </p:txBody>
      </p:sp>
    </p:spTree>
    <p:extLst>
      <p:ext uri="{BB962C8B-B14F-4D97-AF65-F5344CB8AC3E}">
        <p14:creationId xmlns:p14="http://schemas.microsoft.com/office/powerpoint/2010/main" val="1933179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889C8A0-BC80-4F35-AC19-0A2CABF7AC59}" type="datetimeFigureOut">
              <a:rPr lang="en-US" smtClean="0"/>
              <a:t>9/27/2021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7185CE5-6A9F-4298-B69A-89941ED8ADEB}" type="slidenum">
              <a:rPr lang="en-US" smtClean="0"/>
              <a:t>‹#›</a:t>
            </a:fld>
            <a:endParaRPr lang="en-US" dirty="0"/>
          </a:p>
        </p:txBody>
      </p:sp>
    </p:spTree>
    <p:extLst>
      <p:ext uri="{BB962C8B-B14F-4D97-AF65-F5344CB8AC3E}">
        <p14:creationId xmlns:p14="http://schemas.microsoft.com/office/powerpoint/2010/main" val="4134753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0" y="1035434"/>
            <a:ext cx="9144000" cy="1002089"/>
          </a:xfrm>
          <a:prstGeom prst="rect">
            <a:avLst/>
          </a:prstGeom>
          <a:noFill/>
        </p:spPr>
        <p:txBody>
          <a:bodyPr vert="horz" lIns="914400" tIns="45720" rIns="914400" bIns="45720" rtlCol="0" anchor="ctr">
            <a:normAutofit/>
          </a:bodyPr>
          <a:lstStyle/>
          <a:p>
            <a:r>
              <a:rPr lang="en-US" dirty="0"/>
              <a:t>Click to edit Master title style</a:t>
            </a:r>
            <a:endParaRPr dirty="0"/>
          </a:p>
        </p:txBody>
      </p:sp>
      <p:sp>
        <p:nvSpPr>
          <p:cNvPr id="3" name="Text Placeholder 2"/>
          <p:cNvSpPr>
            <a:spLocks noGrp="1"/>
          </p:cNvSpPr>
          <p:nvPr>
            <p:ph type="body" idx="1"/>
          </p:nvPr>
        </p:nvSpPr>
        <p:spPr>
          <a:xfrm>
            <a:off x="668655" y="2203705"/>
            <a:ext cx="7826693" cy="3986213"/>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7" name="Rectangle 6">
            <a:extLst>
              <a:ext uri="{FF2B5EF4-FFF2-40B4-BE49-F238E27FC236}">
                <a16:creationId xmlns="" xmlns:a16="http://schemas.microsoft.com/office/drawing/2014/main" id="{21F38BD8-3F75-CE4C-AFEF-0C6B45F77F8C}"/>
              </a:ext>
            </a:extLst>
          </p:cNvPr>
          <p:cNvSpPr/>
          <p:nvPr userDrawn="1"/>
        </p:nvSpPr>
        <p:spPr>
          <a:xfrm rot="5400000">
            <a:off x="6546419" y="4404272"/>
            <a:ext cx="5010495"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E6E71">
                    <a:lumMod val="50000"/>
                  </a:srgbClr>
                </a:solidFill>
                <a:effectLst/>
                <a:uLnTx/>
                <a:uFillTx/>
                <a:latin typeface="Arial" panose="020B0604020202020204" pitchFamily="34" charset="0"/>
                <a:ea typeface="+mn-ea"/>
                <a:cs typeface="Arial" panose="020B0604020202020204" pitchFamily="34" charset="0"/>
              </a:rPr>
              <a:t>© 2023 National Association of Emergency Medical Technicians (NAEMT). *Course materials are developed by the NAEMT for the sole purpose of conducting NAEMT education courses and may not be utilized for any other purpose.</a:t>
            </a:r>
          </a:p>
        </p:txBody>
      </p:sp>
    </p:spTree>
    <p:extLst>
      <p:ext uri="{BB962C8B-B14F-4D97-AF65-F5344CB8AC3E}">
        <p14:creationId xmlns:p14="http://schemas.microsoft.com/office/powerpoint/2010/main" val="447387568"/>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5000"/>
        </a:lnSpc>
        <a:spcBef>
          <a:spcPct val="0"/>
        </a:spcBef>
        <a:buNone/>
        <a:defRPr sz="2550" b="1" i="0" kern="1200">
          <a:solidFill>
            <a:schemeClr val="tx1"/>
          </a:solidFill>
          <a:latin typeface="Montserrat ExtraBold" pitchFamily="2" charset="77"/>
          <a:ea typeface="+mj-ea"/>
          <a:cs typeface="Arial" panose="020B0604020202020204" pitchFamily="34" charset="0"/>
        </a:defRPr>
      </a:lvl1pPr>
    </p:titleStyle>
    <p:bodyStyle>
      <a:lvl1pPr marL="171450" indent="-171450" algn="l" defTabSz="685800" rtl="0" eaLnBrk="1" latinLnBrk="0" hangingPunct="1">
        <a:lnSpc>
          <a:spcPts val="2400"/>
        </a:lnSpc>
        <a:spcBef>
          <a:spcPts val="1125"/>
        </a:spcBef>
        <a:buFont typeface="Wingdings" panose="05000000000000000000" pitchFamily="2" charset="2"/>
        <a:buChar char="§"/>
        <a:defRPr sz="2100" kern="1200">
          <a:solidFill>
            <a:schemeClr val="bg1">
              <a:lumMod val="50000"/>
            </a:schemeClr>
          </a:solidFill>
          <a:latin typeface="Minion Pro" panose="02040503050306020203" pitchFamily="18" charset="0"/>
          <a:ea typeface="+mn-ea"/>
          <a:cs typeface="Arial" panose="020B0604020202020204" pitchFamily="34" charset="0"/>
        </a:defRPr>
      </a:lvl1pPr>
      <a:lvl2pPr marL="514350" indent="-171450" algn="l" defTabSz="685800" rtl="0" eaLnBrk="1" latinLnBrk="0" hangingPunct="1">
        <a:lnSpc>
          <a:spcPts val="2400"/>
        </a:lnSpc>
        <a:spcBef>
          <a:spcPts val="225"/>
        </a:spcBef>
        <a:buFont typeface="Arial" panose="020B0604020202020204" pitchFamily="34" charset="0"/>
        <a:buChar char="•"/>
        <a:defRPr sz="1800" kern="1200">
          <a:solidFill>
            <a:schemeClr val="bg1">
              <a:lumMod val="50000"/>
            </a:schemeClr>
          </a:solidFill>
          <a:latin typeface="Minion Pro" panose="02040503050306020203" pitchFamily="18" charset="0"/>
          <a:ea typeface="+mn-ea"/>
          <a:cs typeface="Arial" panose="020B0604020202020204" pitchFamily="34" charset="0"/>
        </a:defRPr>
      </a:lvl2pPr>
      <a:lvl3pPr marL="857250" indent="-171450" algn="l" defTabSz="685800" rtl="0" eaLnBrk="1" latinLnBrk="0" hangingPunct="1">
        <a:lnSpc>
          <a:spcPts val="2400"/>
        </a:lnSpc>
        <a:spcBef>
          <a:spcPts val="225"/>
        </a:spcBef>
        <a:buFont typeface="Courier New" panose="02070309020205020404" pitchFamily="49" charset="0"/>
        <a:buChar char="o"/>
        <a:defRPr sz="1650" kern="1200">
          <a:solidFill>
            <a:schemeClr val="bg1">
              <a:lumMod val="50000"/>
            </a:schemeClr>
          </a:solidFill>
          <a:latin typeface="Minion Pro" panose="02040503050306020203" pitchFamily="18" charset="0"/>
          <a:ea typeface="+mn-ea"/>
          <a:cs typeface="Arial" panose="020B0604020202020204" pitchFamily="34" charset="0"/>
        </a:defRPr>
      </a:lvl3pPr>
      <a:lvl4pPr marL="1200150" indent="-171450" algn="l" defTabSz="685800" rtl="0" eaLnBrk="1" latinLnBrk="0" hangingPunct="1">
        <a:lnSpc>
          <a:spcPts val="2400"/>
        </a:lnSpc>
        <a:spcBef>
          <a:spcPts val="0"/>
        </a:spcBef>
        <a:buSzPct val="90000"/>
        <a:buFont typeface="Arial" panose="020B0604020202020204" pitchFamily="34" charset="0"/>
        <a:buChar char="•"/>
        <a:defRPr sz="1500" kern="1200">
          <a:solidFill>
            <a:schemeClr val="bg1">
              <a:lumMod val="50000"/>
            </a:schemeClr>
          </a:solidFill>
          <a:latin typeface="Minion Pro" panose="02040503050306020203" pitchFamily="18" charset="0"/>
          <a:ea typeface="+mn-ea"/>
          <a:cs typeface="Arial" panose="020B0604020202020204" pitchFamily="34" charset="0"/>
        </a:defRPr>
      </a:lvl4pPr>
      <a:lvl5pPr marL="1543050" indent="-171450" algn="l" defTabSz="685800" rtl="0" eaLnBrk="1" latinLnBrk="0" hangingPunct="1">
        <a:lnSpc>
          <a:spcPts val="2400"/>
        </a:lnSpc>
        <a:spcBef>
          <a:spcPts val="0"/>
        </a:spcBef>
        <a:buSzPct val="85000"/>
        <a:buFont typeface="Courier New" panose="02070309020205020404" pitchFamily="49" charset="0"/>
        <a:buChar char="o"/>
        <a:defRPr sz="1350" kern="1200">
          <a:solidFill>
            <a:schemeClr val="bg1">
              <a:lumMod val="50000"/>
            </a:schemeClr>
          </a:solidFill>
          <a:latin typeface="Minion Pro" panose="02040503050306020203" pitchFamily="18" charset="0"/>
          <a:ea typeface="+mn-ea"/>
          <a:cs typeface="Arial" panose="020B0604020202020204" pitchFamily="34" charset="0"/>
        </a:defRPr>
      </a:lvl5pPr>
      <a:lvl6pPr marL="18859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6pPr>
      <a:lvl7pPr marL="22288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7pPr>
      <a:lvl8pPr marL="25717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8pPr>
      <a:lvl9pPr marL="29146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9pPr>
    </p:bodyStyle>
    <p:otherStyle>
      <a:defPPr>
        <a:defRP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21.em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646C0B47-E495-4A88-A937-809245908EC5}"/>
              </a:ext>
            </a:extLst>
          </p:cNvPr>
          <p:cNvSpPr txBox="1"/>
          <p:nvPr/>
        </p:nvSpPr>
        <p:spPr>
          <a:xfrm>
            <a:off x="1109545" y="4572000"/>
            <a:ext cx="6924910" cy="646331"/>
          </a:xfrm>
          <a:prstGeom prst="rect">
            <a:avLst/>
          </a:prstGeom>
          <a:noFill/>
        </p:spPr>
        <p:txBody>
          <a:bodyPr wrap="square" rtlCol="0">
            <a:spAutoFit/>
          </a:bodyPr>
          <a:lstStyle/>
          <a:p>
            <a:pPr algn="ctr"/>
            <a:r>
              <a:rPr lang="en-US" sz="3600" b="1" dirty="0">
                <a:solidFill>
                  <a:srgbClr val="6E6F71"/>
                </a:solidFill>
                <a:latin typeface="Montserrat ExtraBold" pitchFamily="2" charset="77"/>
              </a:rPr>
              <a:t>Lesson 4: Pediatric Shock</a:t>
            </a:r>
          </a:p>
        </p:txBody>
      </p:sp>
      <p:sp>
        <p:nvSpPr>
          <p:cNvPr id="4" name="TextBox 3">
            <a:extLst>
              <a:ext uri="{FF2B5EF4-FFF2-40B4-BE49-F238E27FC236}">
                <a16:creationId xmlns="" xmlns:a16="http://schemas.microsoft.com/office/drawing/2014/main" id="{F4D60A4D-C7C9-43EF-A5F6-E98829AED99A}"/>
              </a:ext>
            </a:extLst>
          </p:cNvPr>
          <p:cNvSpPr txBox="1"/>
          <p:nvPr/>
        </p:nvSpPr>
        <p:spPr>
          <a:xfrm>
            <a:off x="2285999" y="3529490"/>
            <a:ext cx="4572001" cy="769441"/>
          </a:xfrm>
          <a:prstGeom prst="rect">
            <a:avLst/>
          </a:prstGeom>
          <a:noFill/>
        </p:spPr>
        <p:txBody>
          <a:bodyPr wrap="square" rtlCol="0">
            <a:spAutoFit/>
          </a:bodyPr>
          <a:lstStyle/>
          <a:p>
            <a:pPr algn="ctr"/>
            <a:r>
              <a:rPr lang="en-US" sz="4400" b="1" kern="1200" dirty="0">
                <a:solidFill>
                  <a:schemeClr val="tx1"/>
                </a:solidFill>
                <a:latin typeface="Montserrat ExtraBold" pitchFamily="2" charset="77"/>
              </a:rPr>
              <a:t>Fourth Edition</a:t>
            </a:r>
          </a:p>
        </p:txBody>
      </p:sp>
    </p:spTree>
    <p:extLst>
      <p:ext uri="{BB962C8B-B14F-4D97-AF65-F5344CB8AC3E}">
        <p14:creationId xmlns:p14="http://schemas.microsoft.com/office/powerpoint/2010/main" val="3306176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9A0058B-D1EC-4E2D-93F9-D0B68DDD7C56}"/>
              </a:ext>
            </a:extLst>
          </p:cNvPr>
          <p:cNvSpPr>
            <a:spLocks noGrp="1"/>
          </p:cNvSpPr>
          <p:nvPr>
            <p:ph type="title"/>
          </p:nvPr>
        </p:nvSpPr>
        <p:spPr/>
        <p:txBody>
          <a:bodyPr/>
          <a:lstStyle/>
          <a:p>
            <a:r>
              <a:rPr lang="en-US" dirty="0"/>
              <a:t>Lesson Objectives</a:t>
            </a:r>
          </a:p>
        </p:txBody>
      </p:sp>
      <p:sp>
        <p:nvSpPr>
          <p:cNvPr id="3" name="Content Placeholder 2">
            <a:extLst>
              <a:ext uri="{FF2B5EF4-FFF2-40B4-BE49-F238E27FC236}">
                <a16:creationId xmlns="" xmlns:a16="http://schemas.microsoft.com/office/drawing/2014/main" id="{53695DEB-0933-48AF-867E-60D47CD3A0B3}"/>
              </a:ext>
            </a:extLst>
          </p:cNvPr>
          <p:cNvSpPr>
            <a:spLocks noGrp="1"/>
          </p:cNvSpPr>
          <p:nvPr>
            <p:ph idx="1"/>
          </p:nvPr>
        </p:nvSpPr>
        <p:spPr>
          <a:xfrm>
            <a:off x="710088" y="1905000"/>
            <a:ext cx="7723823" cy="4541817"/>
          </a:xfrm>
        </p:spPr>
        <p:txBody>
          <a:bodyPr>
            <a:noAutofit/>
          </a:bodyPr>
          <a:lstStyle/>
          <a:p>
            <a:r>
              <a:rPr lang="en-US" dirty="0">
                <a:latin typeface="Minion Pro" panose="02040503050306020203" pitchFamily="18" charset="0"/>
              </a:rPr>
              <a:t>Review the pathophysiology of each category of shock.</a:t>
            </a:r>
          </a:p>
          <a:p>
            <a:r>
              <a:rPr lang="en-US" dirty="0">
                <a:latin typeface="Minion Pro" panose="02040503050306020203" pitchFamily="18" charset="0"/>
              </a:rPr>
              <a:t>Differentiate between compensated and uncompensated states of shock.</a:t>
            </a:r>
          </a:p>
          <a:p>
            <a:r>
              <a:rPr lang="en-US" dirty="0">
                <a:latin typeface="Minion Pro" panose="02040503050306020203" pitchFamily="18" charset="0"/>
              </a:rPr>
              <a:t>Discuss management of pediatric patients in shock using the Pediatric Assessment Triangle and XABCDE.</a:t>
            </a:r>
          </a:p>
          <a:p>
            <a:r>
              <a:rPr lang="en-US" dirty="0">
                <a:latin typeface="Minion Pro" panose="02040503050306020203" pitchFamily="18" charset="0"/>
              </a:rPr>
              <a:t>Use the most appropriate pediatric shock management intervention based on the patient’s assessment findings.</a:t>
            </a:r>
          </a:p>
          <a:p>
            <a:endParaRPr lang="en-US" sz="3000" dirty="0">
              <a:latin typeface="+mn-lt"/>
            </a:endParaRPr>
          </a:p>
          <a:p>
            <a:endParaRPr lang="en-US" sz="3000" dirty="0">
              <a:latin typeface="+mn-lt"/>
              <a:cs typeface="Arial" charset="0"/>
            </a:endParaRPr>
          </a:p>
        </p:txBody>
      </p:sp>
    </p:spTree>
    <p:extLst>
      <p:ext uri="{BB962C8B-B14F-4D97-AF65-F5344CB8AC3E}">
        <p14:creationId xmlns:p14="http://schemas.microsoft.com/office/powerpoint/2010/main" val="2489003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Shock</a:t>
            </a:r>
          </a:p>
        </p:txBody>
      </p:sp>
      <p:sp>
        <p:nvSpPr>
          <p:cNvPr id="3" name="Content Placeholder 2"/>
          <p:cNvSpPr>
            <a:spLocks noGrp="1"/>
          </p:cNvSpPr>
          <p:nvPr>
            <p:ph idx="1"/>
          </p:nvPr>
        </p:nvSpPr>
        <p:spPr>
          <a:xfrm>
            <a:off x="694373" y="1926973"/>
            <a:ext cx="7715250" cy="4699047"/>
          </a:xfrm>
        </p:spPr>
        <p:txBody>
          <a:bodyPr>
            <a:normAutofit/>
          </a:bodyPr>
          <a:lstStyle/>
          <a:p>
            <a:pPr>
              <a:defRPr/>
            </a:pPr>
            <a:r>
              <a:rPr lang="en-US" dirty="0">
                <a:latin typeface="Minion Pro" panose="02040503050306020203" pitchFamily="18" charset="0"/>
              </a:rPr>
              <a:t>Inadequate energy production required to sustain life.</a:t>
            </a:r>
          </a:p>
          <a:p>
            <a:pPr>
              <a:defRPr/>
            </a:pPr>
            <a:r>
              <a:rPr lang="en-US" dirty="0">
                <a:latin typeface="Minion Pro" panose="02040503050306020203" pitchFamily="18" charset="0"/>
              </a:rPr>
              <a:t>Change from aerobic to anaerobic metabolism.</a:t>
            </a:r>
          </a:p>
          <a:p>
            <a:pPr>
              <a:defRPr/>
            </a:pPr>
            <a:r>
              <a:rPr lang="en-US" dirty="0">
                <a:latin typeface="Minion Pro" panose="02040503050306020203" pitchFamily="18" charset="0"/>
              </a:rPr>
              <a:t>Cell and organ death.</a:t>
            </a:r>
          </a:p>
          <a:p>
            <a:pPr>
              <a:defRPr/>
            </a:pPr>
            <a:r>
              <a:rPr lang="en-US" dirty="0">
                <a:latin typeface="Minion Pro" panose="02040503050306020203" pitchFamily="18" charset="0"/>
              </a:rPr>
              <a:t>Shock is progressive.</a:t>
            </a:r>
          </a:p>
        </p:txBody>
      </p:sp>
    </p:spTree>
    <p:extLst>
      <p:ext uri="{BB962C8B-B14F-4D97-AF65-F5344CB8AC3E}">
        <p14:creationId xmlns:p14="http://schemas.microsoft.com/office/powerpoint/2010/main" val="556011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8"/>
          <p:cNvSpPr>
            <a:spLocks noGrp="1"/>
          </p:cNvSpPr>
          <p:nvPr>
            <p:ph type="title"/>
          </p:nvPr>
        </p:nvSpPr>
        <p:spPr/>
        <p:txBody>
          <a:bodyPr anchor="ctr">
            <a:normAutofit/>
          </a:bodyPr>
          <a:lstStyle/>
          <a:p>
            <a:r>
              <a:rPr lang="en-US" dirty="0"/>
              <a:t>Causes of Shock </a:t>
            </a:r>
            <a:r>
              <a:rPr lang="en-US" sz="2000" dirty="0"/>
              <a:t>(1 of 2)</a:t>
            </a:r>
          </a:p>
        </p:txBody>
      </p:sp>
      <p:sp>
        <p:nvSpPr>
          <p:cNvPr id="5" name="Content Placeholder 4">
            <a:extLst>
              <a:ext uri="{FF2B5EF4-FFF2-40B4-BE49-F238E27FC236}">
                <a16:creationId xmlns="" xmlns:a16="http://schemas.microsoft.com/office/drawing/2014/main" id="{7773DFFB-D9EA-4901-807B-426A0E0A4250}"/>
              </a:ext>
            </a:extLst>
          </p:cNvPr>
          <p:cNvSpPr>
            <a:spLocks noGrp="1"/>
          </p:cNvSpPr>
          <p:nvPr>
            <p:ph idx="1"/>
          </p:nvPr>
        </p:nvSpPr>
        <p:spPr>
          <a:xfrm>
            <a:off x="694373" y="1905000"/>
            <a:ext cx="7535227" cy="4284918"/>
          </a:xfrm>
        </p:spPr>
        <p:txBody>
          <a:bodyPr/>
          <a:lstStyle/>
          <a:p>
            <a:pPr marL="285750" indent="-285750">
              <a:buFont typeface="Arial" panose="020B0604020202020204" pitchFamily="34" charset="0"/>
              <a:buChar char="•"/>
            </a:pPr>
            <a:r>
              <a:rPr lang="en-US" sz="2100" dirty="0">
                <a:solidFill>
                  <a:schemeClr val="bg1">
                    <a:lumMod val="50000"/>
                  </a:schemeClr>
                </a:solidFill>
                <a:latin typeface="Minion Pro" panose="02040503050306020203" pitchFamily="18" charset="0"/>
                <a:cs typeface="Arial" panose="020B0604020202020204" pitchFamily="34" charset="0"/>
              </a:rPr>
              <a:t>Three general causes of shock:</a:t>
            </a:r>
          </a:p>
          <a:p>
            <a:pPr marL="514350" lvl="1" indent="-171450" defTabSz="685800">
              <a:lnSpc>
                <a:spcPts val="2400"/>
              </a:lnSpc>
              <a:spcBef>
                <a:spcPts val="225"/>
              </a:spcBef>
              <a:buFont typeface="Arial" panose="020B0604020202020204" pitchFamily="34" charset="0"/>
              <a:buChar char="•"/>
            </a:pPr>
            <a:r>
              <a:rPr lang="en-US" dirty="0">
                <a:solidFill>
                  <a:schemeClr val="bg1">
                    <a:lumMod val="50000"/>
                  </a:schemeClr>
                </a:solidFill>
                <a:latin typeface="Minion Pro" panose="02040503050306020203" pitchFamily="18" charset="0"/>
                <a:cs typeface="Arial" panose="020B0604020202020204" pitchFamily="34" charset="0"/>
              </a:rPr>
              <a:t>Loss of fluid volume.</a:t>
            </a:r>
          </a:p>
          <a:p>
            <a:pPr marL="514350" lvl="1" indent="-171450" defTabSz="685800">
              <a:lnSpc>
                <a:spcPts val="2400"/>
              </a:lnSpc>
              <a:spcBef>
                <a:spcPts val="225"/>
              </a:spcBef>
              <a:buFont typeface="Arial" panose="020B0604020202020204" pitchFamily="34" charset="0"/>
              <a:buChar char="•"/>
            </a:pPr>
            <a:r>
              <a:rPr lang="en-US" dirty="0">
                <a:solidFill>
                  <a:schemeClr val="bg1">
                    <a:lumMod val="50000"/>
                  </a:schemeClr>
                </a:solidFill>
                <a:latin typeface="Minion Pro" panose="02040503050306020203" pitchFamily="18" charset="0"/>
                <a:cs typeface="Arial" panose="020B0604020202020204" pitchFamily="34" charset="0"/>
              </a:rPr>
              <a:t>Impairment of cardiac function.</a:t>
            </a:r>
          </a:p>
          <a:p>
            <a:pPr marL="514350" lvl="1" indent="-171450" defTabSz="685800">
              <a:lnSpc>
                <a:spcPts val="2400"/>
              </a:lnSpc>
              <a:spcBef>
                <a:spcPts val="225"/>
              </a:spcBef>
              <a:buFont typeface="Arial" panose="020B0604020202020204" pitchFamily="34" charset="0"/>
              <a:buChar char="•"/>
            </a:pPr>
            <a:r>
              <a:rPr lang="en-US" dirty="0">
                <a:solidFill>
                  <a:schemeClr val="bg1">
                    <a:lumMod val="50000"/>
                  </a:schemeClr>
                </a:solidFill>
                <a:latin typeface="Minion Pro" panose="02040503050306020203" pitchFamily="18" charset="0"/>
                <a:cs typeface="Arial" panose="020B0604020202020204" pitchFamily="34" charset="0"/>
              </a:rPr>
              <a:t>Loss of vascular tone.</a:t>
            </a:r>
          </a:p>
          <a:p>
            <a:pPr marL="171450" indent="-171450" defTabSz="685800">
              <a:lnSpc>
                <a:spcPts val="2400"/>
              </a:lnSpc>
              <a:spcBef>
                <a:spcPts val="1125"/>
              </a:spcBef>
              <a:buFont typeface="Wingdings" panose="05000000000000000000" pitchFamily="2" charset="2"/>
              <a:buChar char="§"/>
              <a:defRPr/>
            </a:pPr>
            <a:r>
              <a:rPr lang="en-US" sz="2100" dirty="0">
                <a:solidFill>
                  <a:schemeClr val="bg1">
                    <a:lumMod val="50000"/>
                  </a:schemeClr>
                </a:solidFill>
                <a:latin typeface="Minion Pro" panose="02040503050306020203" pitchFamily="18" charset="0"/>
                <a:cs typeface="Arial" panose="020B0604020202020204" pitchFamily="34" charset="0"/>
              </a:rPr>
              <a:t>These can result from traumatic events or a medical cause.</a:t>
            </a:r>
          </a:p>
          <a:p>
            <a:endParaRPr lang="en-US" dirty="0"/>
          </a:p>
        </p:txBody>
      </p:sp>
      <p:sp>
        <p:nvSpPr>
          <p:cNvPr id="4" name="Slide Number Placeholder 3" hidden="1"/>
          <p:cNvSpPr>
            <a:spLocks noGrp="1"/>
          </p:cNvSpPr>
          <p:nvPr>
            <p:ph type="sldNum" sz="quarter" idx="4294967295"/>
          </p:nvPr>
        </p:nvSpPr>
        <p:spPr>
          <a:xfrm>
            <a:off x="0" y="0"/>
            <a:ext cx="0" cy="0"/>
          </a:xfrm>
        </p:spPr>
        <p:txBody>
          <a:bodyPr/>
          <a:lstStyle/>
          <a:p>
            <a:pPr>
              <a:spcAft>
                <a:spcPts val="600"/>
              </a:spcAft>
            </a:pPr>
            <a:fld id="{00DB8C3E-99EC-1E43-9525-A095A58892BB}" type="slidenum">
              <a:rPr lang="en-US" smtClean="0"/>
              <a:pPr>
                <a:spcAft>
                  <a:spcPts val="600"/>
                </a:spcAft>
              </a:pPr>
              <a:t>4</a:t>
            </a:fld>
            <a:endParaRPr lang="en-US" dirty="0"/>
          </a:p>
        </p:txBody>
      </p:sp>
    </p:spTree>
    <p:extLst>
      <p:ext uri="{BB962C8B-B14F-4D97-AF65-F5344CB8AC3E}">
        <p14:creationId xmlns:p14="http://schemas.microsoft.com/office/powerpoint/2010/main" val="1026452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8"/>
          <p:cNvSpPr>
            <a:spLocks noGrp="1"/>
          </p:cNvSpPr>
          <p:nvPr>
            <p:ph type="title"/>
          </p:nvPr>
        </p:nvSpPr>
        <p:spPr/>
        <p:txBody>
          <a:bodyPr anchor="ctr">
            <a:normAutofit/>
          </a:bodyPr>
          <a:lstStyle/>
          <a:p>
            <a:r>
              <a:rPr lang="en-US" dirty="0"/>
              <a:t>Causes of Shock </a:t>
            </a:r>
            <a:r>
              <a:rPr lang="en-US" sz="2000" dirty="0"/>
              <a:t>(2 of 2)</a:t>
            </a:r>
          </a:p>
        </p:txBody>
      </p:sp>
      <p:sp>
        <p:nvSpPr>
          <p:cNvPr id="26" name="Content Placeholder 2">
            <a:extLst>
              <a:ext uri="{FF2B5EF4-FFF2-40B4-BE49-F238E27FC236}">
                <a16:creationId xmlns="" xmlns:a16="http://schemas.microsoft.com/office/drawing/2014/main" id="{F5133C5E-2C2A-4CA4-97AF-0E1682D4C2B1}"/>
              </a:ext>
            </a:extLst>
          </p:cNvPr>
          <p:cNvSpPr>
            <a:spLocks noGrp="1"/>
          </p:cNvSpPr>
          <p:nvPr>
            <p:ph sz="half" idx="1"/>
          </p:nvPr>
        </p:nvSpPr>
        <p:spPr>
          <a:xfrm>
            <a:off x="685800" y="1967496"/>
            <a:ext cx="3641598" cy="4729436"/>
          </a:xfrm>
        </p:spPr>
        <p:txBody>
          <a:bodyPr/>
          <a:lstStyle/>
          <a:p>
            <a:pPr marL="0" indent="0">
              <a:buNone/>
            </a:pPr>
            <a:r>
              <a:rPr lang="en-US" sz="2400" b="1" dirty="0"/>
              <a:t>Trauma</a:t>
            </a:r>
          </a:p>
          <a:p>
            <a:r>
              <a:rPr lang="en-US" sz="2100" dirty="0"/>
              <a:t>Blood loss</a:t>
            </a:r>
          </a:p>
          <a:p>
            <a:r>
              <a:rPr lang="en-US" sz="2100" dirty="0"/>
              <a:t>Tension pneumothorax</a:t>
            </a:r>
          </a:p>
          <a:p>
            <a:r>
              <a:rPr lang="en-US" sz="2100" dirty="0"/>
              <a:t>Cardiac tamponade</a:t>
            </a:r>
          </a:p>
          <a:p>
            <a:r>
              <a:rPr lang="en-US" sz="2100" dirty="0"/>
              <a:t>Spinal cord injury</a:t>
            </a:r>
          </a:p>
        </p:txBody>
      </p:sp>
      <p:sp>
        <p:nvSpPr>
          <p:cNvPr id="5" name="Content Placeholder 4">
            <a:extLst>
              <a:ext uri="{FF2B5EF4-FFF2-40B4-BE49-F238E27FC236}">
                <a16:creationId xmlns="" xmlns:a16="http://schemas.microsoft.com/office/drawing/2014/main" id="{319C3B89-CEBF-4737-A5F8-B22AAE82E957}"/>
              </a:ext>
            </a:extLst>
          </p:cNvPr>
          <p:cNvSpPr>
            <a:spLocks noGrp="1"/>
          </p:cNvSpPr>
          <p:nvPr>
            <p:ph sz="half" idx="2"/>
          </p:nvPr>
        </p:nvSpPr>
        <p:spPr>
          <a:xfrm>
            <a:off x="4327398" y="1983552"/>
            <a:ext cx="4436774" cy="4493448"/>
          </a:xfrm>
        </p:spPr>
        <p:txBody>
          <a:bodyPr numCol="2"/>
          <a:lstStyle/>
          <a:p>
            <a:pPr marL="0" indent="0">
              <a:buNone/>
            </a:pPr>
            <a:r>
              <a:rPr lang="en-US" sz="2400" b="1" dirty="0"/>
              <a:t>Medical</a:t>
            </a:r>
            <a:endParaRPr lang="en-US" sz="2400" b="1" dirty="0">
              <a:latin typeface="+mn-lt"/>
            </a:endParaRPr>
          </a:p>
          <a:p>
            <a:r>
              <a:rPr lang="en-US" sz="2100" dirty="0"/>
              <a:t>Hypovolemia</a:t>
            </a:r>
          </a:p>
          <a:p>
            <a:pPr lvl="1"/>
            <a:r>
              <a:rPr lang="en-US" sz="1800" dirty="0"/>
              <a:t>Internal bleeding</a:t>
            </a:r>
          </a:p>
          <a:p>
            <a:pPr lvl="1"/>
            <a:r>
              <a:rPr lang="en-US" sz="1800" dirty="0"/>
              <a:t>Emesis/diarrhea</a:t>
            </a:r>
          </a:p>
          <a:p>
            <a:r>
              <a:rPr lang="en-US" sz="2100" dirty="0"/>
              <a:t>Sepsis</a:t>
            </a:r>
          </a:p>
          <a:p>
            <a:r>
              <a:rPr lang="en-US" sz="2100" dirty="0"/>
              <a:t>Anaphylaxis</a:t>
            </a:r>
          </a:p>
          <a:p>
            <a:r>
              <a:rPr lang="en-US" sz="2100" dirty="0"/>
              <a:t>Heart failure</a:t>
            </a:r>
          </a:p>
          <a:p>
            <a:r>
              <a:rPr lang="en-US" sz="2100" dirty="0"/>
              <a:t>Dysrhythmia </a:t>
            </a:r>
          </a:p>
          <a:p>
            <a:r>
              <a:rPr lang="en-US" sz="2100" dirty="0"/>
              <a:t>Drug ingestion</a:t>
            </a:r>
          </a:p>
          <a:p>
            <a:pPr marL="0" indent="0">
              <a:buNone/>
            </a:pPr>
            <a:endParaRPr lang="en-US" dirty="0">
              <a:solidFill>
                <a:schemeClr val="tx2"/>
              </a:solidFill>
              <a:latin typeface="+mn-lt"/>
            </a:endParaRPr>
          </a:p>
          <a:p>
            <a:endParaRPr lang="en-US" dirty="0">
              <a:solidFill>
                <a:schemeClr val="tx2"/>
              </a:solidFill>
              <a:latin typeface="+mn-lt"/>
            </a:endParaRPr>
          </a:p>
          <a:p>
            <a:endParaRPr lang="en-US" dirty="0">
              <a:solidFill>
                <a:schemeClr val="tx2"/>
              </a:solidFill>
              <a:latin typeface="+mn-lt"/>
            </a:endParaRPr>
          </a:p>
        </p:txBody>
      </p:sp>
      <p:sp>
        <p:nvSpPr>
          <p:cNvPr id="4" name="Slide Number Placeholder 3" hidden="1"/>
          <p:cNvSpPr>
            <a:spLocks noGrp="1"/>
          </p:cNvSpPr>
          <p:nvPr>
            <p:ph type="sldNum" sz="quarter" idx="4294967295"/>
          </p:nvPr>
        </p:nvSpPr>
        <p:spPr>
          <a:xfrm>
            <a:off x="0" y="0"/>
            <a:ext cx="0" cy="0"/>
          </a:xfrm>
        </p:spPr>
        <p:txBody>
          <a:bodyPr/>
          <a:lstStyle/>
          <a:p>
            <a:pPr>
              <a:spcAft>
                <a:spcPts val="600"/>
              </a:spcAft>
            </a:pPr>
            <a:fld id="{00DB8C3E-99EC-1E43-9525-A095A58892BB}" type="slidenum">
              <a:rPr lang="en-US" smtClean="0"/>
              <a:pPr>
                <a:spcAft>
                  <a:spcPts val="600"/>
                </a:spcAft>
              </a:pPr>
              <a:t>5</a:t>
            </a:fld>
            <a:endParaRPr lang="en-US" dirty="0"/>
          </a:p>
        </p:txBody>
      </p:sp>
    </p:spTree>
    <p:extLst>
      <p:ext uri="{BB962C8B-B14F-4D97-AF65-F5344CB8AC3E}">
        <p14:creationId xmlns:p14="http://schemas.microsoft.com/office/powerpoint/2010/main" val="1331400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8C90AB-3B21-4897-8302-7691C383C723}"/>
              </a:ext>
            </a:extLst>
          </p:cNvPr>
          <p:cNvSpPr>
            <a:spLocks noGrp="1"/>
          </p:cNvSpPr>
          <p:nvPr>
            <p:ph type="title"/>
          </p:nvPr>
        </p:nvSpPr>
        <p:spPr/>
        <p:txBody>
          <a:bodyPr anchor="ctr">
            <a:normAutofit/>
          </a:bodyPr>
          <a:lstStyle/>
          <a:p>
            <a:r>
              <a:rPr lang="en-US" dirty="0"/>
              <a:t>Shock Is Progressive</a:t>
            </a:r>
          </a:p>
        </p:txBody>
      </p:sp>
      <p:pic>
        <p:nvPicPr>
          <p:cNvPr id="7" name="Picture 6" descr="The steps from top to bottom are as follows. Children will compensate differently than adults in an attempt to maintain perfusion. Children first become tachycardic, then their blood vessels vasoconstrict. Massive vasoconstriction is the predominant compensatory mechanism in children. Due to intact compensatory mechanisms, children will compensate for a longer period of time than adults, but their decompensation will be rapid." title="A chart shows the effect of shock in children.">
            <a:extLst>
              <a:ext uri="{FF2B5EF4-FFF2-40B4-BE49-F238E27FC236}">
                <a16:creationId xmlns="" xmlns:a16="http://schemas.microsoft.com/office/drawing/2014/main" id="{93F10C87-2BF4-0A4F-B2A0-6B5DA126DE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2011019"/>
            <a:ext cx="7162800" cy="4300557"/>
          </a:xfrm>
          <a:prstGeom prst="rect">
            <a:avLst/>
          </a:prstGeom>
        </p:spPr>
      </p:pic>
    </p:spTree>
    <p:extLst>
      <p:ext uri="{BB962C8B-B14F-4D97-AF65-F5344CB8AC3E}">
        <p14:creationId xmlns:p14="http://schemas.microsoft.com/office/powerpoint/2010/main" val="3926131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35434"/>
            <a:ext cx="9144000" cy="1002089"/>
          </a:xfrm>
        </p:spPr>
        <p:txBody>
          <a:bodyPr anchor="ctr">
            <a:normAutofit/>
          </a:bodyPr>
          <a:lstStyle/>
          <a:p>
            <a:r>
              <a:rPr lang="en-US" dirty="0"/>
              <a:t>Compensated Shock </a:t>
            </a:r>
            <a:r>
              <a:rPr lang="en-US" sz="2000" dirty="0"/>
              <a:t>(1 of 2)</a:t>
            </a:r>
          </a:p>
        </p:txBody>
      </p:sp>
      <p:pic>
        <p:nvPicPr>
          <p:cNvPr id="6" name="Content Placeholder 5" descr="A photo shows two paramedics attending a young child lying supine on a gurney.">
            <a:extLst>
              <a:ext uri="{FF2B5EF4-FFF2-40B4-BE49-F238E27FC236}">
                <a16:creationId xmlns="" xmlns:a16="http://schemas.microsoft.com/office/drawing/2014/main" id="{D77400AF-3137-4C84-909B-54E81242B507}"/>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2971799" y="2431656"/>
            <a:ext cx="3200400" cy="3865098"/>
          </a:xfrm>
        </p:spPr>
      </p:pic>
      <p:sp>
        <p:nvSpPr>
          <p:cNvPr id="5" name="Content Placeholder 4">
            <a:extLst>
              <a:ext uri="{FF2B5EF4-FFF2-40B4-BE49-F238E27FC236}">
                <a16:creationId xmlns="" xmlns:a16="http://schemas.microsoft.com/office/drawing/2014/main" id="{59F54A18-0DC5-41B2-890A-8A3D8FAB4A90}"/>
              </a:ext>
            </a:extLst>
          </p:cNvPr>
          <p:cNvSpPr>
            <a:spLocks noGrp="1"/>
          </p:cNvSpPr>
          <p:nvPr>
            <p:ph sz="half" idx="4294967295"/>
          </p:nvPr>
        </p:nvSpPr>
        <p:spPr>
          <a:xfrm>
            <a:off x="990600" y="1998375"/>
            <a:ext cx="7620000" cy="4079100"/>
          </a:xfrm>
        </p:spPr>
        <p:txBody>
          <a:bodyPr vert="horz" lIns="91440" tIns="45720" rIns="91440" bIns="45720" rtlCol="0">
            <a:noAutofit/>
          </a:bodyPr>
          <a:lstStyle/>
          <a:p>
            <a:r>
              <a:rPr lang="en-US" dirty="0"/>
              <a:t>Reversible with prompt recognition and appropriate intervention.</a:t>
            </a:r>
          </a:p>
          <a:p>
            <a:endParaRPr lang="en-US" dirty="0"/>
          </a:p>
        </p:txBody>
      </p:sp>
      <p:sp>
        <p:nvSpPr>
          <p:cNvPr id="9" name="TextBox 8">
            <a:extLst>
              <a:ext uri="{FF2B5EF4-FFF2-40B4-BE49-F238E27FC236}">
                <a16:creationId xmlns="" xmlns:a16="http://schemas.microsoft.com/office/drawing/2014/main" id="{201AAC19-94D8-4982-87E3-3148457AC89F}"/>
              </a:ext>
            </a:extLst>
          </p:cNvPr>
          <p:cNvSpPr txBox="1"/>
          <p:nvPr/>
        </p:nvSpPr>
        <p:spPr>
          <a:xfrm>
            <a:off x="3771899" y="6296754"/>
            <a:ext cx="1600200" cy="215444"/>
          </a:xfrm>
          <a:prstGeom prst="rect">
            <a:avLst/>
          </a:prstGeom>
          <a:noFill/>
        </p:spPr>
        <p:txBody>
          <a:bodyPr wrap="square">
            <a:spAutoFit/>
          </a:bodyPr>
          <a:lstStyle/>
          <a:p>
            <a:pPr algn="ctr"/>
            <a:r>
              <a:rPr lang="en-US" sz="800" dirty="0">
                <a:solidFill>
                  <a:srgbClr val="000000"/>
                </a:solidFill>
                <a:latin typeface="Arial" panose="020B0604020202020204" pitchFamily="34" charset="0"/>
                <a:cs typeface="Arial" panose="020B0604020202020204" pitchFamily="34" charset="0"/>
              </a:rPr>
              <a:t>© CORBIS/age </a:t>
            </a:r>
            <a:r>
              <a:rPr lang="en-US" sz="800" dirty="0" err="1">
                <a:solidFill>
                  <a:srgbClr val="000000"/>
                </a:solidFill>
                <a:latin typeface="Arial" panose="020B0604020202020204" pitchFamily="34" charset="0"/>
                <a:cs typeface="Arial" panose="020B0604020202020204" pitchFamily="34" charset="0"/>
              </a:rPr>
              <a:t>fotostock</a:t>
            </a:r>
            <a:endParaRPr lang="en-US" sz="8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53093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dirty="0"/>
              <a:t>Compensated Shock </a:t>
            </a:r>
            <a:r>
              <a:rPr lang="en-US" sz="2000" dirty="0"/>
              <a:t>(2 of 2)</a:t>
            </a:r>
          </a:p>
        </p:txBody>
      </p:sp>
      <p:pic>
        <p:nvPicPr>
          <p:cNvPr id="14" name="Picture 13" descr="The illustration can be distinguished into two parts. The first part shows the following labels: Agitation, restlessness, and anxiety; Normal blood pressure; Mild to severe tachycardia; Mild increase in breathing rate. An arrow points to the second part, which has the following labels: Weak, thready, or absent pulse; cool, ashen, pallor, cyanotic skin; rapid, shallow breathing." title="An illustration shows the effects of a compensated shock.">
            <a:extLst>
              <a:ext uri="{FF2B5EF4-FFF2-40B4-BE49-F238E27FC236}">
                <a16:creationId xmlns="" xmlns:a16="http://schemas.microsoft.com/office/drawing/2014/main" id="{75F94C68-8E4F-AD42-9A4F-CD9417B486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929" y="2064027"/>
            <a:ext cx="7846142" cy="4114800"/>
          </a:xfrm>
          <a:prstGeom prst="rect">
            <a:avLst/>
          </a:prstGeom>
        </p:spPr>
      </p:pic>
    </p:spTree>
    <p:extLst>
      <p:ext uri="{BB962C8B-B14F-4D97-AF65-F5344CB8AC3E}">
        <p14:creationId xmlns:p14="http://schemas.microsoft.com/office/powerpoint/2010/main" val="1506005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dirty="0"/>
              <a:t>Decompensated Shock </a:t>
            </a:r>
            <a:r>
              <a:rPr lang="en-US" sz="2000" dirty="0"/>
              <a:t>(1 of 2)</a:t>
            </a:r>
          </a:p>
        </p:txBody>
      </p:sp>
      <p:sp>
        <p:nvSpPr>
          <p:cNvPr id="3" name="Content Placeholder 2">
            <a:extLst>
              <a:ext uri="{FF2B5EF4-FFF2-40B4-BE49-F238E27FC236}">
                <a16:creationId xmlns="" xmlns:a16="http://schemas.microsoft.com/office/drawing/2014/main" id="{FC24812A-DEA1-4F43-8EFD-974AD41BC785}"/>
              </a:ext>
            </a:extLst>
          </p:cNvPr>
          <p:cNvSpPr>
            <a:spLocks noGrp="1"/>
          </p:cNvSpPr>
          <p:nvPr>
            <p:ph idx="1"/>
          </p:nvPr>
        </p:nvSpPr>
        <p:spPr>
          <a:xfrm>
            <a:off x="694373" y="1913217"/>
            <a:ext cx="7661836" cy="4712810"/>
          </a:xfrm>
        </p:spPr>
        <p:txBody>
          <a:bodyPr/>
          <a:lstStyle/>
          <a:p>
            <a:r>
              <a:rPr lang="en-US" sz="2100" dirty="0">
                <a:latin typeface="Minion Pro" panose="02040503050306020203" pitchFamily="18" charset="0"/>
              </a:rPr>
              <a:t>If uncorrected, compensated shock will progress to decompensated shock.</a:t>
            </a:r>
          </a:p>
          <a:p>
            <a:endParaRPr lang="en-US" sz="3000" dirty="0">
              <a:latin typeface="+mn-lt"/>
            </a:endParaRPr>
          </a:p>
        </p:txBody>
      </p:sp>
      <p:pic>
        <p:nvPicPr>
          <p:cNvPr id="6" name="Picture 5" descr="A photo shows a young boy lying unconscious on the ground.">
            <a:extLst>
              <a:ext uri="{FF2B5EF4-FFF2-40B4-BE49-F238E27FC236}">
                <a16:creationId xmlns="" xmlns:a16="http://schemas.microsoft.com/office/drawing/2014/main" id="{8450F20A-322B-4BA7-8A79-42CB3EC1360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4371" y="2754312"/>
            <a:ext cx="4490346" cy="3005167"/>
          </a:xfrm>
          <a:prstGeom prst="rect">
            <a:avLst/>
          </a:prstGeom>
        </p:spPr>
      </p:pic>
      <p:pic>
        <p:nvPicPr>
          <p:cNvPr id="9" name="Picture 8" descr="A flow diagram shows the following chain of events in an uncompensated shock: Anaerobic metabolism, decreased energy production, cellular death, organ death, and patient death.">
            <a:extLst>
              <a:ext uri="{FF2B5EF4-FFF2-40B4-BE49-F238E27FC236}">
                <a16:creationId xmlns="" xmlns:a16="http://schemas.microsoft.com/office/drawing/2014/main" id="{297202A3-7D14-47D0-A493-E057E51B98A2}"/>
              </a:ext>
            </a:extLst>
          </p:cNvPr>
          <p:cNvPicPr>
            <a:picLocks noChangeAspect="1"/>
          </p:cNvPicPr>
          <p:nvPr/>
        </p:nvPicPr>
        <p:blipFill rotWithShape="1">
          <a:blip r:embed="rId4">
            <a:extLst>
              <a:ext uri="{28A0092B-C50C-407E-A947-70E740481C1C}">
                <a14:useLocalDpi xmlns:a14="http://schemas.microsoft.com/office/drawing/2010/main" val="0"/>
              </a:ext>
            </a:extLst>
          </a:blip>
          <a:srcRect r="2450" b="839"/>
          <a:stretch/>
        </p:blipFill>
        <p:spPr>
          <a:xfrm>
            <a:off x="5760425" y="2654967"/>
            <a:ext cx="2569280" cy="3971060"/>
          </a:xfrm>
          <a:prstGeom prst="rect">
            <a:avLst/>
          </a:prstGeom>
        </p:spPr>
      </p:pic>
      <p:sp>
        <p:nvSpPr>
          <p:cNvPr id="11" name="TextBox 10">
            <a:extLst>
              <a:ext uri="{FF2B5EF4-FFF2-40B4-BE49-F238E27FC236}">
                <a16:creationId xmlns="" xmlns:a16="http://schemas.microsoft.com/office/drawing/2014/main" id="{85CA3FD3-9F3A-4C5D-A7B9-CC41F68D8F69}"/>
              </a:ext>
            </a:extLst>
          </p:cNvPr>
          <p:cNvSpPr txBox="1"/>
          <p:nvPr/>
        </p:nvSpPr>
        <p:spPr>
          <a:xfrm>
            <a:off x="1394124" y="5764341"/>
            <a:ext cx="3191827" cy="215444"/>
          </a:xfrm>
          <a:prstGeom prst="rect">
            <a:avLst/>
          </a:prstGeom>
          <a:noFill/>
        </p:spPr>
        <p:txBody>
          <a:bodyPr wrap="square">
            <a:spAutoFit/>
          </a:bodyPr>
          <a:lstStyle/>
          <a:p>
            <a:pPr algn="ctr"/>
            <a:r>
              <a:rPr lang="en-US" sz="800" dirty="0">
                <a:solidFill>
                  <a:srgbClr val="000000"/>
                </a:solidFill>
                <a:latin typeface="Arial" panose="020B0604020202020204" pitchFamily="34" charset="0"/>
                <a:cs typeface="Arial" panose="020B0604020202020204" pitchFamily="34" charset="0"/>
              </a:rPr>
              <a:t>© cash14/iStock/Getty Images Plus/Getty Image</a:t>
            </a:r>
          </a:p>
        </p:txBody>
      </p:sp>
    </p:spTree>
    <p:extLst>
      <p:ext uri="{BB962C8B-B14F-4D97-AF65-F5344CB8AC3E}">
        <p14:creationId xmlns:p14="http://schemas.microsoft.com/office/powerpoint/2010/main" val="3807410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dirty="0"/>
              <a:t>Decompensated Shock </a:t>
            </a:r>
            <a:r>
              <a:rPr lang="en-US" sz="2000" dirty="0"/>
              <a:t>(2 of 2)</a:t>
            </a:r>
          </a:p>
        </p:txBody>
      </p:sp>
      <p:pic>
        <p:nvPicPr>
          <p:cNvPr id="7" name="Picture 6" descr="The effects are as follows: altered mental status, falling blood pressure, moderate increase in respiratory rate, moderate to severe tachycardia, weak central pulses, thready peripheral pulses, altered body temperature, and ashen, pallor, cyanotic." title="An illustration shows the effects of an uncompensated shock.">
            <a:extLst>
              <a:ext uri="{FF2B5EF4-FFF2-40B4-BE49-F238E27FC236}">
                <a16:creationId xmlns="" xmlns:a16="http://schemas.microsoft.com/office/drawing/2014/main" id="{7EAACA92-FDB1-C043-BD6F-35C08D2759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3075" y="1905000"/>
            <a:ext cx="6937849" cy="4241416"/>
          </a:xfrm>
          <a:prstGeom prst="rect">
            <a:avLst/>
          </a:prstGeom>
        </p:spPr>
      </p:pic>
    </p:spTree>
    <p:extLst>
      <p:ext uri="{BB962C8B-B14F-4D97-AF65-F5344CB8AC3E}">
        <p14:creationId xmlns:p14="http://schemas.microsoft.com/office/powerpoint/2010/main" val="91833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 xmlns:a16="http://schemas.microsoft.com/office/drawing/2014/main" id="{88C9485B-0D79-43CC-B423-BE0AEAA6D027}"/>
              </a:ext>
            </a:extLst>
          </p:cNvPr>
          <p:cNvSpPr>
            <a:spLocks noGrp="1"/>
          </p:cNvSpPr>
          <p:nvPr>
            <p:ph type="title"/>
          </p:nvPr>
        </p:nvSpPr>
        <p:spPr/>
        <p:txBody>
          <a:bodyPr/>
          <a:lstStyle/>
          <a:p>
            <a:r>
              <a:rPr lang="en-US" dirty="0"/>
              <a:t>Types of Shock</a:t>
            </a:r>
          </a:p>
        </p:txBody>
      </p:sp>
      <p:sp>
        <p:nvSpPr>
          <p:cNvPr id="8" name="Content Placeholder 7">
            <a:extLst>
              <a:ext uri="{FF2B5EF4-FFF2-40B4-BE49-F238E27FC236}">
                <a16:creationId xmlns="" xmlns:a16="http://schemas.microsoft.com/office/drawing/2014/main" id="{767B74A4-64BC-4E3C-BEA4-101CB83970BD}"/>
              </a:ext>
            </a:extLst>
          </p:cNvPr>
          <p:cNvSpPr>
            <a:spLocks noGrp="1"/>
          </p:cNvSpPr>
          <p:nvPr>
            <p:ph idx="1"/>
          </p:nvPr>
        </p:nvSpPr>
        <p:spPr>
          <a:xfrm>
            <a:off x="694373" y="1941047"/>
            <a:ext cx="7715250" cy="4699047"/>
          </a:xfrm>
        </p:spPr>
        <p:txBody>
          <a:bodyPr/>
          <a:lstStyle/>
          <a:p>
            <a:r>
              <a:rPr lang="en-US" dirty="0">
                <a:latin typeface="Minion Pro" panose="02040503050306020203" pitchFamily="18" charset="0"/>
              </a:rPr>
              <a:t>Hypovolemic (most common)</a:t>
            </a:r>
          </a:p>
          <a:p>
            <a:r>
              <a:rPr lang="en-US" dirty="0">
                <a:latin typeface="Minion Pro" panose="02040503050306020203" pitchFamily="18" charset="0"/>
              </a:rPr>
              <a:t>Distributive</a:t>
            </a:r>
          </a:p>
          <a:p>
            <a:r>
              <a:rPr lang="en-US" dirty="0">
                <a:latin typeface="Minion Pro" panose="02040503050306020203" pitchFamily="18" charset="0"/>
              </a:rPr>
              <a:t>Cardiogenic</a:t>
            </a:r>
          </a:p>
          <a:p>
            <a:r>
              <a:rPr lang="en-US" dirty="0">
                <a:latin typeface="Minion Pro" panose="02040503050306020203" pitchFamily="18" charset="0"/>
              </a:rPr>
              <a:t>Obstructive</a:t>
            </a:r>
          </a:p>
        </p:txBody>
      </p:sp>
    </p:spTree>
    <p:extLst>
      <p:ext uri="{BB962C8B-B14F-4D97-AF65-F5344CB8AC3E}">
        <p14:creationId xmlns:p14="http://schemas.microsoft.com/office/powerpoint/2010/main" val="239056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dirty="0"/>
              <a:t>Hypovolemic Shock</a:t>
            </a:r>
          </a:p>
        </p:txBody>
      </p:sp>
      <p:sp>
        <p:nvSpPr>
          <p:cNvPr id="4" name="Content Placeholder 3">
            <a:extLst>
              <a:ext uri="{FF2B5EF4-FFF2-40B4-BE49-F238E27FC236}">
                <a16:creationId xmlns="" xmlns:a16="http://schemas.microsoft.com/office/drawing/2014/main" id="{C0162B44-DC36-43E9-B8B7-7D128F54E9B0}"/>
              </a:ext>
            </a:extLst>
          </p:cNvPr>
          <p:cNvSpPr>
            <a:spLocks noGrp="1"/>
          </p:cNvSpPr>
          <p:nvPr>
            <p:ph sz="half" idx="1"/>
          </p:nvPr>
        </p:nvSpPr>
        <p:spPr>
          <a:xfrm>
            <a:off x="685800" y="1831176"/>
            <a:ext cx="8001000" cy="4729436"/>
          </a:xfrm>
        </p:spPr>
        <p:txBody>
          <a:bodyPr>
            <a:normAutofit/>
          </a:bodyPr>
          <a:lstStyle/>
          <a:p>
            <a:r>
              <a:rPr lang="en-US" sz="2400" dirty="0">
                <a:latin typeface="Minion Pro" panose="02040503050306020203" pitchFamily="18" charset="0"/>
              </a:rPr>
              <a:t>Results from inadequate circulating blood volume.</a:t>
            </a:r>
          </a:p>
          <a:p>
            <a:endParaRPr lang="en-US" dirty="0"/>
          </a:p>
        </p:txBody>
      </p:sp>
      <p:sp>
        <p:nvSpPr>
          <p:cNvPr id="8" name="TextBox 7">
            <a:extLst>
              <a:ext uri="{FF2B5EF4-FFF2-40B4-BE49-F238E27FC236}">
                <a16:creationId xmlns="" xmlns:a16="http://schemas.microsoft.com/office/drawing/2014/main" id="{DF582469-E45B-47BF-AD1F-699BBACEA289}"/>
              </a:ext>
            </a:extLst>
          </p:cNvPr>
          <p:cNvSpPr txBox="1"/>
          <p:nvPr/>
        </p:nvSpPr>
        <p:spPr>
          <a:xfrm>
            <a:off x="3276600" y="5955831"/>
            <a:ext cx="2590800" cy="215444"/>
          </a:xfrm>
          <a:prstGeom prst="rect">
            <a:avLst/>
          </a:prstGeom>
          <a:noFill/>
        </p:spPr>
        <p:txBody>
          <a:bodyPr wrap="square">
            <a:spAutoFit/>
          </a:bodyPr>
          <a:lstStyle/>
          <a:p>
            <a:pPr algn="ctr"/>
            <a:r>
              <a:rPr lang="en-US" sz="800" dirty="0">
                <a:solidFill>
                  <a:srgbClr val="000000"/>
                </a:solidFill>
                <a:latin typeface="Arial" pitchFamily="34" charset="0"/>
                <a:cs typeface="Arial" pitchFamily="34" charset="0"/>
              </a:rPr>
              <a:t>Used with permission from </a:t>
            </a:r>
            <a:r>
              <a:rPr lang="en-US" sz="800" dirty="0" err="1">
                <a:solidFill>
                  <a:srgbClr val="000000"/>
                </a:solidFill>
                <a:latin typeface="Arial" pitchFamily="34" charset="0"/>
                <a:cs typeface="Arial" pitchFamily="34" charset="0"/>
              </a:rPr>
              <a:t>Rnpedia</a:t>
            </a:r>
            <a:endParaRPr lang="en-US" sz="800" dirty="0">
              <a:solidFill>
                <a:srgbClr val="000000"/>
              </a:solidFill>
              <a:latin typeface="Arial" pitchFamily="34" charset="0"/>
              <a:cs typeface="Arial" pitchFamily="34" charset="0"/>
            </a:endParaRPr>
          </a:p>
        </p:txBody>
      </p:sp>
      <p:pic>
        <p:nvPicPr>
          <p:cNvPr id="3" name="Picture 2" descr="A decrease in intravascular volume leads to decreased preload that further decreases ventricular filling. Stroke volume decreases and causes decreased cardiac output. This leads to inadequate tissue perfusion." title="A flow diagram shows the following chain of events in a hypovolemic shock."/>
          <p:cNvPicPr>
            <a:picLocks noChangeAspect="1"/>
          </p:cNvPicPr>
          <p:nvPr/>
        </p:nvPicPr>
        <p:blipFill>
          <a:blip r:embed="rId3">
            <a:extLst>
              <a:ext uri="{28A0092B-C50C-407E-A947-70E740481C1C}">
                <a14:useLocalDpi xmlns:a14="http://schemas.microsoft.com/office/drawing/2010/main" val="0"/>
              </a:ext>
            </a:extLst>
          </a:blip>
          <a:srcRect/>
          <a:stretch/>
        </p:blipFill>
        <p:spPr>
          <a:xfrm>
            <a:off x="2400300" y="2438400"/>
            <a:ext cx="4343400" cy="3507603"/>
          </a:xfrm>
          <a:prstGeom prst="rect">
            <a:avLst/>
          </a:prstGeom>
        </p:spPr>
      </p:pic>
    </p:spTree>
    <p:extLst>
      <p:ext uri="{BB962C8B-B14F-4D97-AF65-F5344CB8AC3E}">
        <p14:creationId xmlns:p14="http://schemas.microsoft.com/office/powerpoint/2010/main" val="41055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Hypovolemic Shock Treatment </a:t>
            </a:r>
            <a:r>
              <a:rPr lang="en-US" sz="2000" dirty="0"/>
              <a:t>(1 of 2)</a:t>
            </a:r>
          </a:p>
        </p:txBody>
      </p:sp>
      <p:sp>
        <p:nvSpPr>
          <p:cNvPr id="16" name="TextBox 15">
            <a:extLst>
              <a:ext uri="{FF2B5EF4-FFF2-40B4-BE49-F238E27FC236}">
                <a16:creationId xmlns="" xmlns:a16="http://schemas.microsoft.com/office/drawing/2014/main" id="{E9075C1C-807D-0842-8AE2-35DB139E8DEF}"/>
              </a:ext>
            </a:extLst>
          </p:cNvPr>
          <p:cNvSpPr txBox="1"/>
          <p:nvPr/>
        </p:nvSpPr>
        <p:spPr>
          <a:xfrm>
            <a:off x="706544" y="5658212"/>
            <a:ext cx="1676400" cy="830997"/>
          </a:xfrm>
          <a:prstGeom prst="rect">
            <a:avLst/>
          </a:prstGeom>
          <a:noFill/>
        </p:spPr>
        <p:txBody>
          <a:bodyPr wrap="square">
            <a:spAutoFit/>
          </a:bodyPr>
          <a:lstStyle/>
          <a:p>
            <a:pPr algn="ctr"/>
            <a:r>
              <a:rPr lang="en-US" sz="800" dirty="0">
                <a:solidFill>
                  <a:srgbClr val="000000"/>
                </a:solidFill>
                <a:latin typeface="Arial" pitchFamily="34" charset="0"/>
                <a:cs typeface="Arial" pitchFamily="34" charset="0"/>
              </a:rPr>
              <a:t>Used with permission of the American Academy of Pediatrics, Pediatric Education for Prehospital Professionals, © American Academy of Pediatrics, 2000</a:t>
            </a:r>
          </a:p>
        </p:txBody>
      </p:sp>
      <p:sp>
        <p:nvSpPr>
          <p:cNvPr id="18" name="TextBox 17">
            <a:extLst>
              <a:ext uri="{FF2B5EF4-FFF2-40B4-BE49-F238E27FC236}">
                <a16:creationId xmlns="" xmlns:a16="http://schemas.microsoft.com/office/drawing/2014/main" id="{ABE1B27D-9C7F-B142-89D8-3C1998A9092D}"/>
              </a:ext>
            </a:extLst>
          </p:cNvPr>
          <p:cNvSpPr txBox="1"/>
          <p:nvPr/>
        </p:nvSpPr>
        <p:spPr>
          <a:xfrm>
            <a:off x="5181600" y="5658212"/>
            <a:ext cx="1794933" cy="338554"/>
          </a:xfrm>
          <a:prstGeom prst="rect">
            <a:avLst/>
          </a:prstGeom>
          <a:noFill/>
        </p:spPr>
        <p:txBody>
          <a:bodyPr wrap="square">
            <a:spAutoFit/>
          </a:bodyPr>
          <a:lstStyle/>
          <a:p>
            <a:pPr algn="ctr"/>
            <a:r>
              <a:rPr lang="en-US" sz="800" dirty="0">
                <a:solidFill>
                  <a:srgbClr val="000000"/>
                </a:solidFill>
                <a:latin typeface="Arial" pitchFamily="34" charset="0"/>
                <a:cs typeface="Arial" pitchFamily="34" charset="0"/>
              </a:rPr>
              <a:t>© Jones and Bartlett Publishers. Courtesy of MIEMSS.</a:t>
            </a:r>
          </a:p>
        </p:txBody>
      </p:sp>
      <p:sp>
        <p:nvSpPr>
          <p:cNvPr id="20" name="TextBox 19">
            <a:extLst>
              <a:ext uri="{FF2B5EF4-FFF2-40B4-BE49-F238E27FC236}">
                <a16:creationId xmlns="" xmlns:a16="http://schemas.microsoft.com/office/drawing/2014/main" id="{8A67840D-8775-4F41-B92C-7C8AFC7C0239}"/>
              </a:ext>
            </a:extLst>
          </p:cNvPr>
          <p:cNvSpPr txBox="1"/>
          <p:nvPr/>
        </p:nvSpPr>
        <p:spPr>
          <a:xfrm>
            <a:off x="6841802" y="5658212"/>
            <a:ext cx="1573068" cy="338554"/>
          </a:xfrm>
          <a:prstGeom prst="rect">
            <a:avLst/>
          </a:prstGeom>
          <a:noFill/>
        </p:spPr>
        <p:txBody>
          <a:bodyPr wrap="square">
            <a:spAutoFit/>
          </a:bodyPr>
          <a:lstStyle/>
          <a:p>
            <a:pPr algn="ctr"/>
            <a:r>
              <a:rPr lang="en-US" sz="800" dirty="0">
                <a:solidFill>
                  <a:srgbClr val="000000"/>
                </a:solidFill>
                <a:latin typeface="Arial" pitchFamily="34" charset="0"/>
                <a:cs typeface="Arial" pitchFamily="34" charset="0"/>
              </a:rPr>
              <a:t>© </a:t>
            </a:r>
            <a:r>
              <a:rPr lang="en-US" sz="800" dirty="0" err="1">
                <a:solidFill>
                  <a:srgbClr val="000000"/>
                </a:solidFill>
                <a:latin typeface="Arial" pitchFamily="34" charset="0"/>
                <a:cs typeface="Arial" pitchFamily="34" charset="0"/>
              </a:rPr>
              <a:t>bymuratdeniz</a:t>
            </a:r>
            <a:r>
              <a:rPr lang="en-US" sz="800" dirty="0">
                <a:solidFill>
                  <a:srgbClr val="000000"/>
                </a:solidFill>
                <a:latin typeface="Arial" pitchFamily="34" charset="0"/>
                <a:cs typeface="Arial" pitchFamily="34" charset="0"/>
              </a:rPr>
              <a:t>/E+/Getty Images</a:t>
            </a:r>
          </a:p>
        </p:txBody>
      </p:sp>
      <p:pic>
        <p:nvPicPr>
          <p:cNvPr id="4" name="Picture 3" descr="The first step shows an illustration of the pediatric assessment triangle. The second step shows the flowchart for performing primary survey. The third step shows a patient's arm and is labeled control external bleeding. The fourth step shows an oxygen mask and is labeled Provide oxygen or ventilations. The fifth step shows a monitor and is labeled Initiate monitoring." title="A pictorial chart shows the process for hypovolemic shock treatment.">
            <a:extLst>
              <a:ext uri="{FF2B5EF4-FFF2-40B4-BE49-F238E27FC236}">
                <a16:creationId xmlns="" xmlns:a16="http://schemas.microsoft.com/office/drawing/2014/main" id="{F51D4346-3C18-6149-BFBC-86882A1DA7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999" y="1905000"/>
            <a:ext cx="7686001" cy="3800924"/>
          </a:xfrm>
          <a:prstGeom prst="rect">
            <a:avLst/>
          </a:prstGeom>
        </p:spPr>
      </p:pic>
    </p:spTree>
    <p:extLst>
      <p:ext uri="{BB962C8B-B14F-4D97-AF65-F5344CB8AC3E}">
        <p14:creationId xmlns:p14="http://schemas.microsoft.com/office/powerpoint/2010/main" val="1832632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Autofit/>
          </a:bodyPr>
          <a:lstStyle/>
          <a:p>
            <a:r>
              <a:rPr lang="en-US" dirty="0"/>
              <a:t>Hypovolemic Shock Treatment </a:t>
            </a:r>
            <a:r>
              <a:rPr lang="en-US" sz="2000" dirty="0"/>
              <a:t>(2 of 2)</a:t>
            </a:r>
          </a:p>
        </p:txBody>
      </p:sp>
      <p:sp>
        <p:nvSpPr>
          <p:cNvPr id="16" name="TextBox 15">
            <a:extLst>
              <a:ext uri="{FF2B5EF4-FFF2-40B4-BE49-F238E27FC236}">
                <a16:creationId xmlns="" xmlns:a16="http://schemas.microsoft.com/office/drawing/2014/main" id="{5B9DE790-45F7-3E4E-8893-FC6D7AF23181}"/>
              </a:ext>
            </a:extLst>
          </p:cNvPr>
          <p:cNvSpPr txBox="1"/>
          <p:nvPr/>
        </p:nvSpPr>
        <p:spPr>
          <a:xfrm>
            <a:off x="1340408" y="6102800"/>
            <a:ext cx="2164792" cy="338554"/>
          </a:xfrm>
          <a:prstGeom prst="rect">
            <a:avLst/>
          </a:prstGeom>
          <a:noFill/>
        </p:spPr>
        <p:txBody>
          <a:bodyPr wrap="square">
            <a:spAutoFit/>
          </a:bodyPr>
          <a:lstStyle/>
          <a:p>
            <a:pPr algn="ctr"/>
            <a:r>
              <a:rPr lang="en-US" sz="800" dirty="0">
                <a:solidFill>
                  <a:srgbClr val="000000"/>
                </a:solidFill>
                <a:latin typeface="Arial" pitchFamily="34" charset="0"/>
                <a:cs typeface="Arial" pitchFamily="34" charset="0"/>
              </a:rPr>
              <a:t>© simpson33/iStock/Getty Images Plus/Getty Images</a:t>
            </a:r>
          </a:p>
        </p:txBody>
      </p:sp>
      <p:sp>
        <p:nvSpPr>
          <p:cNvPr id="18" name="TextBox 17">
            <a:extLst>
              <a:ext uri="{FF2B5EF4-FFF2-40B4-BE49-F238E27FC236}">
                <a16:creationId xmlns="" xmlns:a16="http://schemas.microsoft.com/office/drawing/2014/main" id="{29AC4EDD-DBD0-294E-B884-9AC1C95E28F1}"/>
              </a:ext>
            </a:extLst>
          </p:cNvPr>
          <p:cNvSpPr txBox="1"/>
          <p:nvPr/>
        </p:nvSpPr>
        <p:spPr>
          <a:xfrm>
            <a:off x="5605673" y="6076684"/>
            <a:ext cx="2164792" cy="338554"/>
          </a:xfrm>
          <a:prstGeom prst="rect">
            <a:avLst/>
          </a:prstGeom>
          <a:noFill/>
        </p:spPr>
        <p:txBody>
          <a:bodyPr wrap="square">
            <a:spAutoFit/>
          </a:bodyPr>
          <a:lstStyle/>
          <a:p>
            <a:pPr algn="ctr"/>
            <a:r>
              <a:rPr lang="en-US" sz="800" dirty="0">
                <a:solidFill>
                  <a:srgbClr val="000000"/>
                </a:solidFill>
                <a:latin typeface="Arial" pitchFamily="34" charset="0"/>
                <a:cs typeface="Arial" pitchFamily="34" charset="0"/>
              </a:rPr>
              <a:t>© Creativeye99/iStock/Getty Images Plus/Getty Images</a:t>
            </a:r>
          </a:p>
        </p:txBody>
      </p:sp>
      <p:pic>
        <p:nvPicPr>
          <p:cNvPr id="4" name="Picture 3" descr="The sixth step shows a glucose measuring instrument and is labeled assess blood glucose. The seventh step shows a drip and is labeled begin fluid resuscitation. The last step shows a thermometer and is labeled maintain normal body temperature." title="A pictorial chart continues with the process for hypovolemic shock treatment.">
            <a:extLst>
              <a:ext uri="{FF2B5EF4-FFF2-40B4-BE49-F238E27FC236}">
                <a16:creationId xmlns="" xmlns:a16="http://schemas.microsoft.com/office/drawing/2014/main" id="{5C07A84D-8E4A-3E4A-8593-0958B9F533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3500" y="1923593"/>
            <a:ext cx="6477000" cy="4179207"/>
          </a:xfrm>
          <a:prstGeom prst="rect">
            <a:avLst/>
          </a:prstGeom>
        </p:spPr>
      </p:pic>
    </p:spTree>
    <p:extLst>
      <p:ext uri="{BB962C8B-B14F-4D97-AF65-F5344CB8AC3E}">
        <p14:creationId xmlns:p14="http://schemas.microsoft.com/office/powerpoint/2010/main" val="2409295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Distributive Shock</a:t>
            </a:r>
          </a:p>
        </p:txBody>
      </p:sp>
      <p:sp>
        <p:nvSpPr>
          <p:cNvPr id="3" name="Content Placeholder 2"/>
          <p:cNvSpPr>
            <a:spLocks noGrp="1"/>
          </p:cNvSpPr>
          <p:nvPr>
            <p:ph sz="half" idx="1"/>
          </p:nvPr>
        </p:nvSpPr>
        <p:spPr>
          <a:xfrm>
            <a:off x="685800" y="1831176"/>
            <a:ext cx="3641598" cy="4729436"/>
          </a:xfrm>
        </p:spPr>
        <p:txBody>
          <a:bodyPr>
            <a:normAutofit/>
          </a:bodyPr>
          <a:lstStyle/>
          <a:p>
            <a:pPr lvl="0"/>
            <a:r>
              <a:rPr lang="en-US" sz="2100" dirty="0">
                <a:latin typeface="Minion Pro" panose="02040503050306020203" pitchFamily="18" charset="0"/>
              </a:rPr>
              <a:t>Results from an abnormality in vascular tone.</a:t>
            </a:r>
          </a:p>
          <a:p>
            <a:pPr lvl="0"/>
            <a:r>
              <a:rPr lang="en-US" sz="2100" dirty="0">
                <a:latin typeface="Minion Pro" panose="02040503050306020203" pitchFamily="18" charset="0"/>
              </a:rPr>
              <a:t>Cases of septic shock in children are on the rise.</a:t>
            </a:r>
          </a:p>
          <a:p>
            <a:pPr marL="0" indent="0">
              <a:buNone/>
            </a:pPr>
            <a:endParaRPr lang="en-US" dirty="0"/>
          </a:p>
        </p:txBody>
      </p:sp>
      <p:sp>
        <p:nvSpPr>
          <p:cNvPr id="8" name="TextBox 7">
            <a:extLst>
              <a:ext uri="{FF2B5EF4-FFF2-40B4-BE49-F238E27FC236}">
                <a16:creationId xmlns="" xmlns:a16="http://schemas.microsoft.com/office/drawing/2014/main" id="{3E21319D-664B-443C-9400-7D0C1558B316}"/>
              </a:ext>
            </a:extLst>
          </p:cNvPr>
          <p:cNvSpPr txBox="1"/>
          <p:nvPr/>
        </p:nvSpPr>
        <p:spPr>
          <a:xfrm>
            <a:off x="5136874" y="5923263"/>
            <a:ext cx="2895600" cy="215444"/>
          </a:xfrm>
          <a:prstGeom prst="rect">
            <a:avLst/>
          </a:prstGeom>
          <a:noFill/>
        </p:spPr>
        <p:txBody>
          <a:bodyPr wrap="square">
            <a:spAutoFit/>
          </a:bodyPr>
          <a:lstStyle/>
          <a:p>
            <a:pPr algn="ctr"/>
            <a:r>
              <a:rPr lang="en-US" sz="800" dirty="0">
                <a:solidFill>
                  <a:srgbClr val="000000"/>
                </a:solidFill>
                <a:latin typeface="Arial" pitchFamily="34" charset="0"/>
                <a:cs typeface="Arial" pitchFamily="34" charset="0"/>
              </a:rPr>
              <a:t>© Jonathan </a:t>
            </a:r>
            <a:r>
              <a:rPr lang="en-US" sz="800" dirty="0" err="1">
                <a:solidFill>
                  <a:srgbClr val="000000"/>
                </a:solidFill>
                <a:latin typeface="Arial" pitchFamily="34" charset="0"/>
                <a:cs typeface="Arial" pitchFamily="34" charset="0"/>
              </a:rPr>
              <a:t>ORourke</a:t>
            </a:r>
            <a:r>
              <a:rPr lang="en-US" sz="800" dirty="0">
                <a:solidFill>
                  <a:srgbClr val="000000"/>
                </a:solidFill>
                <a:latin typeface="Arial" pitchFamily="34" charset="0"/>
                <a:cs typeface="Arial" pitchFamily="34" charset="0"/>
              </a:rPr>
              <a:t>/</a:t>
            </a:r>
            <a:r>
              <a:rPr lang="en-US" sz="800" dirty="0" err="1">
                <a:solidFill>
                  <a:srgbClr val="000000"/>
                </a:solidFill>
                <a:latin typeface="Arial" pitchFamily="34" charset="0"/>
                <a:cs typeface="Arial" pitchFamily="34" charset="0"/>
              </a:rPr>
              <a:t>Alamy</a:t>
            </a:r>
            <a:r>
              <a:rPr lang="en-US" sz="800" dirty="0">
                <a:solidFill>
                  <a:srgbClr val="000000"/>
                </a:solidFill>
                <a:latin typeface="Arial" pitchFamily="34" charset="0"/>
                <a:cs typeface="Arial" pitchFamily="34" charset="0"/>
              </a:rPr>
              <a:t> Stock Photo.</a:t>
            </a:r>
          </a:p>
        </p:txBody>
      </p:sp>
      <p:pic>
        <p:nvPicPr>
          <p:cNvPr id="4" name="Picture 3" descr="A decrease in peripheral vascular resistance causes inadequate tissue perfusion. This leads to an increased venous capacity and pooling that decreases venous return to the heart. This causes a decrease in cardiac output." title="A flow diagram shows the following chain of events in a distributive shock."/>
          <p:cNvPicPr>
            <a:picLocks noChangeAspect="1"/>
          </p:cNvPicPr>
          <p:nvPr/>
        </p:nvPicPr>
        <p:blipFill>
          <a:blip r:embed="rId3">
            <a:extLst>
              <a:ext uri="{28A0092B-C50C-407E-A947-70E740481C1C}">
                <a14:useLocalDpi xmlns:a14="http://schemas.microsoft.com/office/drawing/2010/main" val="0"/>
              </a:ext>
            </a:extLst>
          </a:blip>
          <a:srcRect/>
          <a:stretch/>
        </p:blipFill>
        <p:spPr>
          <a:xfrm>
            <a:off x="4638261" y="1851054"/>
            <a:ext cx="3892826" cy="4055644"/>
          </a:xfrm>
          <a:prstGeom prst="rect">
            <a:avLst/>
          </a:prstGeom>
        </p:spPr>
      </p:pic>
    </p:spTree>
    <p:extLst>
      <p:ext uri="{BB962C8B-B14F-4D97-AF65-F5344CB8AC3E}">
        <p14:creationId xmlns:p14="http://schemas.microsoft.com/office/powerpoint/2010/main" val="939689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Distributive Shock Treatment </a:t>
            </a:r>
            <a:r>
              <a:rPr lang="en-US" sz="2000" dirty="0"/>
              <a:t>(1 of 2)</a:t>
            </a:r>
          </a:p>
        </p:txBody>
      </p:sp>
      <p:sp>
        <p:nvSpPr>
          <p:cNvPr id="14" name="TextBox 13">
            <a:extLst>
              <a:ext uri="{FF2B5EF4-FFF2-40B4-BE49-F238E27FC236}">
                <a16:creationId xmlns="" xmlns:a16="http://schemas.microsoft.com/office/drawing/2014/main" id="{513F0579-28A5-854A-9B6A-8945CC3290C9}"/>
              </a:ext>
            </a:extLst>
          </p:cNvPr>
          <p:cNvSpPr txBox="1"/>
          <p:nvPr/>
        </p:nvSpPr>
        <p:spPr>
          <a:xfrm>
            <a:off x="1239475" y="5997762"/>
            <a:ext cx="1656125" cy="830997"/>
          </a:xfrm>
          <a:prstGeom prst="rect">
            <a:avLst/>
          </a:prstGeom>
          <a:noFill/>
        </p:spPr>
        <p:txBody>
          <a:bodyPr wrap="square">
            <a:spAutoFit/>
          </a:bodyPr>
          <a:lstStyle/>
          <a:p>
            <a:pPr algn="ctr"/>
            <a:r>
              <a:rPr lang="en-US" sz="800" dirty="0">
                <a:solidFill>
                  <a:srgbClr val="000000"/>
                </a:solidFill>
                <a:latin typeface="Arial" pitchFamily="34" charset="0"/>
                <a:cs typeface="Arial" pitchFamily="34" charset="0"/>
              </a:rPr>
              <a:t>Used with permission of the American Academy of Pediatrics, Pediatric Education for Prehospital Professionals, © American Academy of Pediatrics, 2000</a:t>
            </a:r>
          </a:p>
        </p:txBody>
      </p:sp>
      <p:sp>
        <p:nvSpPr>
          <p:cNvPr id="15" name="TextBox 14">
            <a:extLst>
              <a:ext uri="{FF2B5EF4-FFF2-40B4-BE49-F238E27FC236}">
                <a16:creationId xmlns="" xmlns:a16="http://schemas.microsoft.com/office/drawing/2014/main" id="{3E992C74-863F-9240-9420-53F8FE4D7A7F}"/>
              </a:ext>
            </a:extLst>
          </p:cNvPr>
          <p:cNvSpPr txBox="1"/>
          <p:nvPr/>
        </p:nvSpPr>
        <p:spPr>
          <a:xfrm>
            <a:off x="6195786" y="5997762"/>
            <a:ext cx="1708740" cy="338554"/>
          </a:xfrm>
          <a:prstGeom prst="rect">
            <a:avLst/>
          </a:prstGeom>
          <a:noFill/>
        </p:spPr>
        <p:txBody>
          <a:bodyPr wrap="square">
            <a:spAutoFit/>
          </a:bodyPr>
          <a:lstStyle/>
          <a:p>
            <a:pPr algn="ctr"/>
            <a:r>
              <a:rPr lang="en-US" sz="800" dirty="0">
                <a:solidFill>
                  <a:srgbClr val="000000"/>
                </a:solidFill>
                <a:latin typeface="Arial" pitchFamily="34" charset="0"/>
                <a:cs typeface="Arial" pitchFamily="34" charset="0"/>
              </a:rPr>
              <a:t>© Jones and Bartlett Publishers. Courtesy of MIEMSS.</a:t>
            </a:r>
          </a:p>
        </p:txBody>
      </p:sp>
      <p:sp>
        <p:nvSpPr>
          <p:cNvPr id="16" name="TextBox 15">
            <a:extLst>
              <a:ext uri="{FF2B5EF4-FFF2-40B4-BE49-F238E27FC236}">
                <a16:creationId xmlns="" xmlns:a16="http://schemas.microsoft.com/office/drawing/2014/main" id="{E597D52C-6823-5544-9E41-29BA99D57105}"/>
              </a:ext>
            </a:extLst>
          </p:cNvPr>
          <p:cNvSpPr txBox="1"/>
          <p:nvPr/>
        </p:nvSpPr>
        <p:spPr>
          <a:xfrm>
            <a:off x="4616091" y="5997762"/>
            <a:ext cx="1573068" cy="338554"/>
          </a:xfrm>
          <a:prstGeom prst="rect">
            <a:avLst/>
          </a:prstGeom>
          <a:noFill/>
        </p:spPr>
        <p:txBody>
          <a:bodyPr wrap="square">
            <a:spAutoFit/>
          </a:bodyPr>
          <a:lstStyle/>
          <a:p>
            <a:pPr algn="ctr"/>
            <a:r>
              <a:rPr lang="en-US" sz="800" dirty="0">
                <a:solidFill>
                  <a:srgbClr val="000000"/>
                </a:solidFill>
                <a:latin typeface="Arial" pitchFamily="34" charset="0"/>
                <a:cs typeface="Arial" pitchFamily="34" charset="0"/>
              </a:rPr>
              <a:t>© </a:t>
            </a:r>
            <a:r>
              <a:rPr lang="en-US" sz="800" dirty="0" err="1">
                <a:solidFill>
                  <a:srgbClr val="000000"/>
                </a:solidFill>
                <a:latin typeface="Arial" pitchFamily="34" charset="0"/>
                <a:cs typeface="Arial" pitchFamily="34" charset="0"/>
              </a:rPr>
              <a:t>bymuratdeniz</a:t>
            </a:r>
            <a:r>
              <a:rPr lang="en-US" sz="800" dirty="0">
                <a:solidFill>
                  <a:srgbClr val="000000"/>
                </a:solidFill>
                <a:latin typeface="Arial" pitchFamily="34" charset="0"/>
                <a:cs typeface="Arial" pitchFamily="34" charset="0"/>
              </a:rPr>
              <a:t>/E+/Getty Images</a:t>
            </a:r>
          </a:p>
        </p:txBody>
      </p:sp>
      <p:pic>
        <p:nvPicPr>
          <p:cNvPr id="4" name="Picture 3" descr="The first step shows an illustration of the pediatric assessment triangle. The second step shows the flowchart for performing primary survey. The third step shows a monitor and is labeled Initiate monitoring. The fourth step shows an oxygen mask and is labeled Provide oxygen or ventilations." title="A pictorial chart shows the process for distributive shock treatment.">
            <a:extLst>
              <a:ext uri="{FF2B5EF4-FFF2-40B4-BE49-F238E27FC236}">
                <a16:creationId xmlns="" xmlns:a16="http://schemas.microsoft.com/office/drawing/2014/main" id="{11F69883-3B0B-AC45-AFE9-DDBB142004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9475" y="1883346"/>
            <a:ext cx="6665050" cy="4114416"/>
          </a:xfrm>
          <a:prstGeom prst="rect">
            <a:avLst/>
          </a:prstGeom>
        </p:spPr>
      </p:pic>
    </p:spTree>
    <p:extLst>
      <p:ext uri="{BB962C8B-B14F-4D97-AF65-F5344CB8AC3E}">
        <p14:creationId xmlns:p14="http://schemas.microsoft.com/office/powerpoint/2010/main" val="1754448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Autofit/>
          </a:bodyPr>
          <a:lstStyle/>
          <a:p>
            <a:r>
              <a:rPr lang="en-US" dirty="0"/>
              <a:t>Distributive Shock Treatment </a:t>
            </a:r>
            <a:r>
              <a:rPr lang="en-US" sz="2000" dirty="0"/>
              <a:t>(2 of 2)</a:t>
            </a:r>
          </a:p>
        </p:txBody>
      </p:sp>
      <p:sp>
        <p:nvSpPr>
          <p:cNvPr id="17" name="TextBox 16">
            <a:extLst>
              <a:ext uri="{FF2B5EF4-FFF2-40B4-BE49-F238E27FC236}">
                <a16:creationId xmlns="" xmlns:a16="http://schemas.microsoft.com/office/drawing/2014/main" id="{AE6DC195-C60A-CC42-88E8-627F61614C89}"/>
              </a:ext>
            </a:extLst>
          </p:cNvPr>
          <p:cNvSpPr txBox="1"/>
          <p:nvPr/>
        </p:nvSpPr>
        <p:spPr>
          <a:xfrm>
            <a:off x="704430" y="5822566"/>
            <a:ext cx="1820333" cy="338554"/>
          </a:xfrm>
          <a:prstGeom prst="rect">
            <a:avLst/>
          </a:prstGeom>
          <a:noFill/>
        </p:spPr>
        <p:txBody>
          <a:bodyPr wrap="square">
            <a:spAutoFit/>
          </a:bodyPr>
          <a:lstStyle/>
          <a:p>
            <a:pPr algn="ctr"/>
            <a:r>
              <a:rPr lang="en-US" sz="800" dirty="0">
                <a:solidFill>
                  <a:srgbClr val="000000"/>
                </a:solidFill>
                <a:latin typeface="Arial" pitchFamily="34" charset="0"/>
                <a:cs typeface="Arial" pitchFamily="34" charset="0"/>
              </a:rPr>
              <a:t>© simpson33/iStock/Getty Images Plus/Getty Images</a:t>
            </a:r>
          </a:p>
        </p:txBody>
      </p:sp>
      <p:sp>
        <p:nvSpPr>
          <p:cNvPr id="19" name="TextBox 18">
            <a:extLst>
              <a:ext uri="{FF2B5EF4-FFF2-40B4-BE49-F238E27FC236}">
                <a16:creationId xmlns="" xmlns:a16="http://schemas.microsoft.com/office/drawing/2014/main" id="{2A35D3E6-4344-A845-BE92-A5D1B7E7BB39}"/>
              </a:ext>
            </a:extLst>
          </p:cNvPr>
          <p:cNvSpPr txBox="1"/>
          <p:nvPr/>
        </p:nvSpPr>
        <p:spPr>
          <a:xfrm>
            <a:off x="4661870" y="5822566"/>
            <a:ext cx="1820333" cy="338554"/>
          </a:xfrm>
          <a:prstGeom prst="rect">
            <a:avLst/>
          </a:prstGeom>
          <a:noFill/>
        </p:spPr>
        <p:txBody>
          <a:bodyPr wrap="square">
            <a:spAutoFit/>
          </a:bodyPr>
          <a:lstStyle/>
          <a:p>
            <a:pPr algn="ctr"/>
            <a:r>
              <a:rPr lang="en-US" sz="800" dirty="0">
                <a:solidFill>
                  <a:srgbClr val="000000"/>
                </a:solidFill>
                <a:latin typeface="Arial" pitchFamily="34" charset="0"/>
                <a:cs typeface="Arial" pitchFamily="34" charset="0"/>
              </a:rPr>
              <a:t>© Creativeye99/iStock/Getty Images Plus/Getty Images</a:t>
            </a:r>
          </a:p>
        </p:txBody>
      </p:sp>
      <p:sp>
        <p:nvSpPr>
          <p:cNvPr id="21" name="TextBox 20">
            <a:extLst>
              <a:ext uri="{FF2B5EF4-FFF2-40B4-BE49-F238E27FC236}">
                <a16:creationId xmlns="" xmlns:a16="http://schemas.microsoft.com/office/drawing/2014/main" id="{E6879A29-27F1-1947-8AF5-AFB6F555A8D7}"/>
              </a:ext>
            </a:extLst>
          </p:cNvPr>
          <p:cNvSpPr txBox="1"/>
          <p:nvPr/>
        </p:nvSpPr>
        <p:spPr>
          <a:xfrm>
            <a:off x="6519895" y="5822566"/>
            <a:ext cx="2229613" cy="215444"/>
          </a:xfrm>
          <a:prstGeom prst="rect">
            <a:avLst/>
          </a:prstGeom>
          <a:noFill/>
        </p:spPr>
        <p:txBody>
          <a:bodyPr wrap="square">
            <a:spAutoFit/>
          </a:bodyPr>
          <a:lstStyle/>
          <a:p>
            <a:pPr algn="ctr"/>
            <a:r>
              <a:rPr lang="en-US" sz="800" dirty="0">
                <a:solidFill>
                  <a:srgbClr val="000000"/>
                </a:solidFill>
                <a:latin typeface="Arial" pitchFamily="34" charset="0"/>
                <a:cs typeface="Arial" pitchFamily="34" charset="0"/>
              </a:rPr>
              <a:t>© </a:t>
            </a:r>
            <a:r>
              <a:rPr lang="en-US" sz="800" dirty="0" err="1">
                <a:solidFill>
                  <a:srgbClr val="000000"/>
                </a:solidFill>
                <a:latin typeface="Arial" pitchFamily="34" charset="0"/>
                <a:cs typeface="Arial" pitchFamily="34" charset="0"/>
              </a:rPr>
              <a:t>natnaree</a:t>
            </a:r>
            <a:r>
              <a:rPr lang="en-US" sz="800" dirty="0">
                <a:solidFill>
                  <a:srgbClr val="000000"/>
                </a:solidFill>
                <a:latin typeface="Arial" pitchFamily="34" charset="0"/>
                <a:cs typeface="Arial" pitchFamily="34" charset="0"/>
              </a:rPr>
              <a:t> </a:t>
            </a:r>
            <a:r>
              <a:rPr lang="en-US" sz="800" dirty="0" err="1">
                <a:solidFill>
                  <a:srgbClr val="000000"/>
                </a:solidFill>
                <a:latin typeface="Arial" pitchFamily="34" charset="0"/>
                <a:cs typeface="Arial" pitchFamily="34" charset="0"/>
              </a:rPr>
              <a:t>sangkaew</a:t>
            </a:r>
            <a:r>
              <a:rPr lang="en-US" sz="800" dirty="0">
                <a:solidFill>
                  <a:srgbClr val="000000"/>
                </a:solidFill>
                <a:latin typeface="Arial" pitchFamily="34" charset="0"/>
                <a:cs typeface="Arial" pitchFamily="34" charset="0"/>
              </a:rPr>
              <a:t>/Shutterstock</a:t>
            </a:r>
          </a:p>
        </p:txBody>
      </p:sp>
      <p:pic>
        <p:nvPicPr>
          <p:cNvPr id="4" name="Picture 3" descr="The fifth step shows a glucose measuring instrument and is labeled assess blood glucose. The sixth step shows a drip and is labeled begin fluid resuscitation. The seventh step shows a thermometer and is labeled maintain normal body temperature. The last step shows a patient's arm and is labeled consider vasopressors." title="A pictorial chart continues with the process for distributive shock treatment.">
            <a:extLst>
              <a:ext uri="{FF2B5EF4-FFF2-40B4-BE49-F238E27FC236}">
                <a16:creationId xmlns="" xmlns:a16="http://schemas.microsoft.com/office/drawing/2014/main" id="{F9419FEB-4001-5546-9D0E-5620EF8317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064" y="1891916"/>
            <a:ext cx="8107872" cy="3930650"/>
          </a:xfrm>
          <a:prstGeom prst="rect">
            <a:avLst/>
          </a:prstGeom>
        </p:spPr>
      </p:pic>
    </p:spTree>
    <p:extLst>
      <p:ext uri="{BB962C8B-B14F-4D97-AF65-F5344CB8AC3E}">
        <p14:creationId xmlns:p14="http://schemas.microsoft.com/office/powerpoint/2010/main" val="1334230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Cardiogenic Shock </a:t>
            </a:r>
            <a:r>
              <a:rPr lang="en-US" sz="2000" dirty="0"/>
              <a:t>(1 of 2)</a:t>
            </a:r>
          </a:p>
        </p:txBody>
      </p:sp>
      <p:sp>
        <p:nvSpPr>
          <p:cNvPr id="3" name="Content Placeholder 2"/>
          <p:cNvSpPr>
            <a:spLocks noGrp="1"/>
          </p:cNvSpPr>
          <p:nvPr>
            <p:ph idx="1"/>
          </p:nvPr>
        </p:nvSpPr>
        <p:spPr>
          <a:xfrm>
            <a:off x="694373" y="2011382"/>
            <a:ext cx="7916227" cy="4699047"/>
          </a:xfrm>
        </p:spPr>
        <p:txBody>
          <a:bodyPr>
            <a:normAutofit/>
          </a:bodyPr>
          <a:lstStyle/>
          <a:p>
            <a:r>
              <a:rPr lang="en-US" sz="2100" dirty="0">
                <a:latin typeface="Minion Pro" panose="02040503050306020203" pitchFamily="18" charset="0"/>
              </a:rPr>
              <a:t>Results from impaired cardiac muscle function that leads to decreased cardiac output.</a:t>
            </a:r>
          </a:p>
          <a:p>
            <a:r>
              <a:rPr lang="en-US" sz="2100" dirty="0">
                <a:latin typeface="Minion Pro" panose="02040503050306020203" pitchFamily="18" charset="0"/>
              </a:rPr>
              <a:t>Many potential causes.</a:t>
            </a:r>
          </a:p>
          <a:p>
            <a:endParaRPr lang="en-US" sz="3000" dirty="0">
              <a:latin typeface="+mn-lt"/>
            </a:endParaRPr>
          </a:p>
        </p:txBody>
      </p:sp>
      <p:pic>
        <p:nvPicPr>
          <p:cNvPr id="7" name="Picture 6" descr="A decrease in cardiac output leads to an increase in peripheral vascular resistance, followed by increased afterload and increased myocardial oxygen requirements. This leads to a decrease in cardiac output that decreases blood pressure and further causes decrease in coronary perfusion pressure. Decreased tissue perfusion leads to impaired cellular metabolism that further leads to progressive myocardial dysfunction." title="A flow diagram shows the following chain of events in a cardiogenic shock.">
            <a:extLst>
              <a:ext uri="{FF2B5EF4-FFF2-40B4-BE49-F238E27FC236}">
                <a16:creationId xmlns="" xmlns:a16="http://schemas.microsoft.com/office/drawing/2014/main" id="{D4EC807D-2C39-5F4A-A898-B3514D4E602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267200" y="2667000"/>
            <a:ext cx="3886200" cy="3586372"/>
          </a:xfrm>
          <a:prstGeom prst="rect">
            <a:avLst/>
          </a:prstGeom>
        </p:spPr>
      </p:pic>
    </p:spTree>
    <p:extLst>
      <p:ext uri="{BB962C8B-B14F-4D97-AF65-F5344CB8AC3E}">
        <p14:creationId xmlns:p14="http://schemas.microsoft.com/office/powerpoint/2010/main" val="2411489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dirty="0"/>
              <a:t>Cardiogenic Shock </a:t>
            </a:r>
            <a:r>
              <a:rPr lang="en-US" sz="2000" dirty="0"/>
              <a:t>(2 of 2)</a:t>
            </a:r>
          </a:p>
        </p:txBody>
      </p:sp>
      <p:sp>
        <p:nvSpPr>
          <p:cNvPr id="3" name="Rectangle 2"/>
          <p:cNvSpPr/>
          <p:nvPr/>
        </p:nvSpPr>
        <p:spPr>
          <a:xfrm>
            <a:off x="2603064" y="6172200"/>
            <a:ext cx="3937871" cy="338554"/>
          </a:xfrm>
          <a:prstGeom prst="rect">
            <a:avLst/>
          </a:prstGeom>
        </p:spPr>
        <p:txBody>
          <a:bodyPr wrap="square">
            <a:spAutoFit/>
          </a:bodyPr>
          <a:lstStyle/>
          <a:p>
            <a:pPr algn="ctr"/>
            <a:r>
              <a:rPr lang="en-US" sz="800" dirty="0">
                <a:solidFill>
                  <a:srgbClr val="000000"/>
                </a:solidFill>
                <a:latin typeface="Arial" pitchFamily="34" charset="0"/>
                <a:cs typeface="Arial" pitchFamily="34" charset="0"/>
              </a:rPr>
              <a:t>Used with permission of the American Academy of Pediatrics, Pediatric Education for </a:t>
            </a:r>
            <a:r>
              <a:rPr lang="en-US" sz="800" dirty="0" err="1">
                <a:solidFill>
                  <a:srgbClr val="000000"/>
                </a:solidFill>
                <a:latin typeface="Arial" pitchFamily="34" charset="0"/>
                <a:cs typeface="Arial" pitchFamily="34" charset="0"/>
              </a:rPr>
              <a:t>Prehospital</a:t>
            </a:r>
            <a:r>
              <a:rPr lang="en-US" sz="800" dirty="0">
                <a:solidFill>
                  <a:srgbClr val="000000"/>
                </a:solidFill>
                <a:latin typeface="Arial" pitchFamily="34" charset="0"/>
                <a:cs typeface="Arial" pitchFamily="34" charset="0"/>
              </a:rPr>
              <a:t> Professionals, © American Academy of Pediatrics, 2000</a:t>
            </a:r>
          </a:p>
        </p:txBody>
      </p:sp>
      <p:pic>
        <p:nvPicPr>
          <p:cNvPr id="9" name="Picture 8" descr="Possible historical findings in cardiogenic shock are as follows: 1. Preceding history of chest pain. 2. Previous history of flulike symptoms associated with weakness and fatigue. 3. Difficulty feeding because of fatigue and sweating during feeding in the breast- or bottle-fed infant. 4. No history of fever. 5. No history of volume loss, example, diarrhea, vomiting, or blood loss. 6. Positive history of congenital heart disease. 7. No history of asthma despite wheezing on examination. 8. Persistent wheezing despite the administration of beta-agonist, example, albuterol, salbutamol. 9. History of cyanosis. 10. Recent history of exercise intolerance. Possible physical findings are as follows: 1. Tachypneaor grunting with clear lungs on examination. 2. Unexplained dysrhythmias in the presence of a flulike illness. 3. Tachycardia disproportionate to the degree of fever. 4. Persistent or worsening tachycardia despite fluid administration. 5. Heart murmur, friction rub, or gallop on examination. 6. Presence of cyanosis that does not improve with the administration of oxygen. 7. Crackles on lung examination. 8. Peripheral edema or pitting edema. 9. Hepatomegaly." title="A table shows the symptoms and signs of cardiogenic shock.">
            <a:extLst>
              <a:ext uri="{FF2B5EF4-FFF2-40B4-BE49-F238E27FC236}">
                <a16:creationId xmlns="" xmlns:a16="http://schemas.microsoft.com/office/drawing/2014/main" id="{151E9629-6DBB-A741-AB7A-F9F07339B4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2455" y="2135370"/>
            <a:ext cx="8599088" cy="3717676"/>
          </a:xfrm>
          <a:prstGeom prst="rect">
            <a:avLst/>
          </a:prstGeom>
        </p:spPr>
      </p:pic>
    </p:spTree>
    <p:extLst>
      <p:ext uri="{BB962C8B-B14F-4D97-AF65-F5344CB8AC3E}">
        <p14:creationId xmlns:p14="http://schemas.microsoft.com/office/powerpoint/2010/main" val="274486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Cardiogenic Shock Treatment </a:t>
            </a:r>
            <a:r>
              <a:rPr lang="en-US" sz="2000" dirty="0"/>
              <a:t>(1 of 2)</a:t>
            </a:r>
          </a:p>
        </p:txBody>
      </p:sp>
      <p:sp>
        <p:nvSpPr>
          <p:cNvPr id="29" name="TextBox 28">
            <a:extLst>
              <a:ext uri="{FF2B5EF4-FFF2-40B4-BE49-F238E27FC236}">
                <a16:creationId xmlns="" xmlns:a16="http://schemas.microsoft.com/office/drawing/2014/main" id="{FF3A26E9-08F8-AB49-A0EF-536D4F273D92}"/>
              </a:ext>
            </a:extLst>
          </p:cNvPr>
          <p:cNvSpPr txBox="1"/>
          <p:nvPr/>
        </p:nvSpPr>
        <p:spPr>
          <a:xfrm>
            <a:off x="735979" y="5788956"/>
            <a:ext cx="1657733" cy="830997"/>
          </a:xfrm>
          <a:prstGeom prst="rect">
            <a:avLst/>
          </a:prstGeom>
          <a:noFill/>
        </p:spPr>
        <p:txBody>
          <a:bodyPr wrap="square">
            <a:spAutoFit/>
          </a:bodyPr>
          <a:lstStyle/>
          <a:p>
            <a:pPr algn="ctr"/>
            <a:r>
              <a:rPr lang="en-US" sz="800" dirty="0">
                <a:solidFill>
                  <a:srgbClr val="000000"/>
                </a:solidFill>
                <a:latin typeface="Arial" pitchFamily="34" charset="0"/>
                <a:cs typeface="Arial" pitchFamily="34" charset="0"/>
              </a:rPr>
              <a:t>Used with permission of the American Academy of Pediatrics, Pediatric Education for Prehospital Professionals, © American Academy of Pediatrics, 2000</a:t>
            </a:r>
          </a:p>
        </p:txBody>
      </p:sp>
      <p:sp>
        <p:nvSpPr>
          <p:cNvPr id="30" name="TextBox 29">
            <a:extLst>
              <a:ext uri="{FF2B5EF4-FFF2-40B4-BE49-F238E27FC236}">
                <a16:creationId xmlns="" xmlns:a16="http://schemas.microsoft.com/office/drawing/2014/main" id="{AAF96C83-D3AF-474F-B4A1-F69AED9895A5}"/>
              </a:ext>
            </a:extLst>
          </p:cNvPr>
          <p:cNvSpPr txBox="1"/>
          <p:nvPr/>
        </p:nvSpPr>
        <p:spPr>
          <a:xfrm>
            <a:off x="5212990" y="5783291"/>
            <a:ext cx="1794933" cy="338554"/>
          </a:xfrm>
          <a:prstGeom prst="rect">
            <a:avLst/>
          </a:prstGeom>
          <a:noFill/>
        </p:spPr>
        <p:txBody>
          <a:bodyPr wrap="square">
            <a:spAutoFit/>
          </a:bodyPr>
          <a:lstStyle/>
          <a:p>
            <a:pPr algn="ctr"/>
            <a:r>
              <a:rPr lang="en-US" sz="800" dirty="0">
                <a:solidFill>
                  <a:srgbClr val="000000"/>
                </a:solidFill>
                <a:latin typeface="Arial" pitchFamily="34" charset="0"/>
                <a:cs typeface="Arial" pitchFamily="34" charset="0"/>
              </a:rPr>
              <a:t>© Jones and Bartlett Publishers. Courtesy of MIEMSS.</a:t>
            </a:r>
          </a:p>
        </p:txBody>
      </p:sp>
      <p:sp>
        <p:nvSpPr>
          <p:cNvPr id="31" name="TextBox 30">
            <a:extLst>
              <a:ext uri="{FF2B5EF4-FFF2-40B4-BE49-F238E27FC236}">
                <a16:creationId xmlns="" xmlns:a16="http://schemas.microsoft.com/office/drawing/2014/main" id="{7F5A93AE-8355-7343-AA39-B4B850334445}"/>
              </a:ext>
            </a:extLst>
          </p:cNvPr>
          <p:cNvSpPr txBox="1"/>
          <p:nvPr/>
        </p:nvSpPr>
        <p:spPr>
          <a:xfrm>
            <a:off x="3785465" y="5788956"/>
            <a:ext cx="1573068" cy="338554"/>
          </a:xfrm>
          <a:prstGeom prst="rect">
            <a:avLst/>
          </a:prstGeom>
          <a:noFill/>
        </p:spPr>
        <p:txBody>
          <a:bodyPr wrap="square">
            <a:spAutoFit/>
          </a:bodyPr>
          <a:lstStyle/>
          <a:p>
            <a:pPr algn="ctr"/>
            <a:r>
              <a:rPr lang="en-US" sz="800" dirty="0">
                <a:solidFill>
                  <a:srgbClr val="000000"/>
                </a:solidFill>
                <a:latin typeface="Arial" pitchFamily="34" charset="0"/>
                <a:cs typeface="Arial" pitchFamily="34" charset="0"/>
              </a:rPr>
              <a:t>© </a:t>
            </a:r>
            <a:r>
              <a:rPr lang="en-US" sz="800" dirty="0" err="1">
                <a:solidFill>
                  <a:srgbClr val="000000"/>
                </a:solidFill>
                <a:latin typeface="Arial" pitchFamily="34" charset="0"/>
                <a:cs typeface="Arial" pitchFamily="34" charset="0"/>
              </a:rPr>
              <a:t>bymuratdeniz</a:t>
            </a:r>
            <a:r>
              <a:rPr lang="en-US" sz="800" dirty="0">
                <a:solidFill>
                  <a:srgbClr val="000000"/>
                </a:solidFill>
                <a:latin typeface="Arial" pitchFamily="34" charset="0"/>
                <a:cs typeface="Arial" pitchFamily="34" charset="0"/>
              </a:rPr>
              <a:t>/E+/Getty Images</a:t>
            </a:r>
          </a:p>
        </p:txBody>
      </p:sp>
      <p:sp>
        <p:nvSpPr>
          <p:cNvPr id="32" name="TextBox 31">
            <a:extLst>
              <a:ext uri="{FF2B5EF4-FFF2-40B4-BE49-F238E27FC236}">
                <a16:creationId xmlns="" xmlns:a16="http://schemas.microsoft.com/office/drawing/2014/main" id="{E12AB5B7-1200-BB46-801B-67822696F03C}"/>
              </a:ext>
            </a:extLst>
          </p:cNvPr>
          <p:cNvSpPr txBox="1"/>
          <p:nvPr/>
        </p:nvSpPr>
        <p:spPr>
          <a:xfrm>
            <a:off x="6805936" y="5790556"/>
            <a:ext cx="1675195" cy="215444"/>
          </a:xfrm>
          <a:prstGeom prst="rect">
            <a:avLst/>
          </a:prstGeom>
          <a:noFill/>
        </p:spPr>
        <p:txBody>
          <a:bodyPr wrap="square">
            <a:spAutoFit/>
          </a:bodyPr>
          <a:lstStyle/>
          <a:p>
            <a:pPr algn="ctr"/>
            <a:r>
              <a:rPr lang="en-US" sz="800" dirty="0">
                <a:solidFill>
                  <a:srgbClr val="000000"/>
                </a:solidFill>
                <a:latin typeface="Arial" pitchFamily="34" charset="0"/>
                <a:cs typeface="Arial" pitchFamily="34" charset="0"/>
              </a:rPr>
              <a:t>© diy13/Shutterstock</a:t>
            </a:r>
          </a:p>
        </p:txBody>
      </p:sp>
      <p:pic>
        <p:nvPicPr>
          <p:cNvPr id="4" name="Picture 3" descr="The first step shows an illustration of the pediatric assessment triangle. The second step shows the flowchart for performing primary survey. The third step shows a monitor and is labeled Initiate monitoring and obtain 12-lead E C G. The fourth step shows an oxygen mask and is labeled Provide oxygen or ventilations. The fifth step shows a graph and is labeled identify correct dysrhythmias." title="A pictorial chart shows the process for cardiogenic shock treatment.">
            <a:extLst>
              <a:ext uri="{FF2B5EF4-FFF2-40B4-BE49-F238E27FC236}">
                <a16:creationId xmlns="" xmlns:a16="http://schemas.microsoft.com/office/drawing/2014/main" id="{B587E979-7BEC-E74D-95B4-B249CC6987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913" y="2042336"/>
            <a:ext cx="7640151" cy="3778250"/>
          </a:xfrm>
          <a:prstGeom prst="rect">
            <a:avLst/>
          </a:prstGeom>
        </p:spPr>
      </p:pic>
    </p:spTree>
    <p:extLst>
      <p:ext uri="{BB962C8B-B14F-4D97-AF65-F5344CB8AC3E}">
        <p14:creationId xmlns:p14="http://schemas.microsoft.com/office/powerpoint/2010/main" val="2025186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Autofit/>
          </a:bodyPr>
          <a:lstStyle/>
          <a:p>
            <a:r>
              <a:rPr lang="en-US" dirty="0"/>
              <a:t>Cardiogenic Shock Treatment </a:t>
            </a:r>
            <a:r>
              <a:rPr lang="en-US" sz="2000" dirty="0"/>
              <a:t>(2 of 2)</a:t>
            </a:r>
          </a:p>
        </p:txBody>
      </p:sp>
      <p:sp>
        <p:nvSpPr>
          <p:cNvPr id="15" name="TextBox 14">
            <a:extLst>
              <a:ext uri="{FF2B5EF4-FFF2-40B4-BE49-F238E27FC236}">
                <a16:creationId xmlns="" xmlns:a16="http://schemas.microsoft.com/office/drawing/2014/main" id="{C84E11F1-8A39-494B-B636-8A2291B8F1AD}"/>
              </a:ext>
            </a:extLst>
          </p:cNvPr>
          <p:cNvSpPr txBox="1"/>
          <p:nvPr/>
        </p:nvSpPr>
        <p:spPr>
          <a:xfrm>
            <a:off x="2659332" y="5811174"/>
            <a:ext cx="1912667" cy="215444"/>
          </a:xfrm>
          <a:prstGeom prst="rect">
            <a:avLst/>
          </a:prstGeom>
          <a:noFill/>
        </p:spPr>
        <p:txBody>
          <a:bodyPr wrap="square">
            <a:spAutoFit/>
          </a:bodyPr>
          <a:lstStyle/>
          <a:p>
            <a:pPr algn="ctr"/>
            <a:r>
              <a:rPr lang="en-US" sz="800" dirty="0">
                <a:solidFill>
                  <a:srgbClr val="000000"/>
                </a:solidFill>
                <a:latin typeface="Arial" pitchFamily="34" charset="0"/>
                <a:cs typeface="Arial" pitchFamily="34" charset="0"/>
              </a:rPr>
              <a:t>© </a:t>
            </a:r>
            <a:r>
              <a:rPr lang="en-US" sz="800" dirty="0" err="1">
                <a:solidFill>
                  <a:srgbClr val="000000"/>
                </a:solidFill>
                <a:latin typeface="Arial" pitchFamily="34" charset="0"/>
                <a:cs typeface="Arial" pitchFamily="34" charset="0"/>
              </a:rPr>
              <a:t>BlueRingMedia</a:t>
            </a:r>
            <a:r>
              <a:rPr lang="en-US" sz="800" dirty="0">
                <a:solidFill>
                  <a:srgbClr val="000000"/>
                </a:solidFill>
                <a:latin typeface="Arial" pitchFamily="34" charset="0"/>
                <a:cs typeface="Arial" pitchFamily="34" charset="0"/>
              </a:rPr>
              <a:t>/Shutterstock</a:t>
            </a:r>
          </a:p>
        </p:txBody>
      </p:sp>
      <p:sp>
        <p:nvSpPr>
          <p:cNvPr id="17" name="TextBox 16">
            <a:extLst>
              <a:ext uri="{FF2B5EF4-FFF2-40B4-BE49-F238E27FC236}">
                <a16:creationId xmlns="" xmlns:a16="http://schemas.microsoft.com/office/drawing/2014/main" id="{8B4E0CF1-2C73-724D-87DA-26DC943DBAE9}"/>
              </a:ext>
            </a:extLst>
          </p:cNvPr>
          <p:cNvSpPr txBox="1"/>
          <p:nvPr/>
        </p:nvSpPr>
        <p:spPr>
          <a:xfrm>
            <a:off x="602329" y="5822566"/>
            <a:ext cx="2229613" cy="215444"/>
          </a:xfrm>
          <a:prstGeom prst="rect">
            <a:avLst/>
          </a:prstGeom>
          <a:noFill/>
        </p:spPr>
        <p:txBody>
          <a:bodyPr wrap="square">
            <a:spAutoFit/>
          </a:bodyPr>
          <a:lstStyle/>
          <a:p>
            <a:pPr algn="ctr"/>
            <a:r>
              <a:rPr lang="en-US" sz="800" dirty="0">
                <a:solidFill>
                  <a:srgbClr val="000000"/>
                </a:solidFill>
                <a:latin typeface="Arial" pitchFamily="34" charset="0"/>
                <a:cs typeface="Arial" pitchFamily="34" charset="0"/>
              </a:rPr>
              <a:t>© </a:t>
            </a:r>
            <a:r>
              <a:rPr lang="en-US" sz="800" dirty="0" err="1">
                <a:solidFill>
                  <a:srgbClr val="000000"/>
                </a:solidFill>
                <a:latin typeface="Arial" pitchFamily="34" charset="0"/>
                <a:cs typeface="Arial" pitchFamily="34" charset="0"/>
              </a:rPr>
              <a:t>natnaree</a:t>
            </a:r>
            <a:r>
              <a:rPr lang="en-US" sz="800" dirty="0">
                <a:solidFill>
                  <a:srgbClr val="000000"/>
                </a:solidFill>
                <a:latin typeface="Arial" pitchFamily="34" charset="0"/>
                <a:cs typeface="Arial" pitchFamily="34" charset="0"/>
              </a:rPr>
              <a:t> </a:t>
            </a:r>
            <a:r>
              <a:rPr lang="en-US" sz="800" dirty="0" err="1">
                <a:solidFill>
                  <a:srgbClr val="000000"/>
                </a:solidFill>
                <a:latin typeface="Arial" pitchFamily="34" charset="0"/>
                <a:cs typeface="Arial" pitchFamily="34" charset="0"/>
              </a:rPr>
              <a:t>sangkaew</a:t>
            </a:r>
            <a:r>
              <a:rPr lang="en-US" sz="800" dirty="0">
                <a:solidFill>
                  <a:srgbClr val="000000"/>
                </a:solidFill>
                <a:latin typeface="Arial" pitchFamily="34" charset="0"/>
                <a:cs typeface="Arial" pitchFamily="34" charset="0"/>
              </a:rPr>
              <a:t>/Shutterstock</a:t>
            </a:r>
          </a:p>
        </p:txBody>
      </p:sp>
      <p:sp>
        <p:nvSpPr>
          <p:cNvPr id="18" name="TextBox 17">
            <a:extLst>
              <a:ext uri="{FF2B5EF4-FFF2-40B4-BE49-F238E27FC236}">
                <a16:creationId xmlns="" xmlns:a16="http://schemas.microsoft.com/office/drawing/2014/main" id="{B306690B-EFCC-7145-9212-E4A20A589441}"/>
              </a:ext>
            </a:extLst>
          </p:cNvPr>
          <p:cNvSpPr txBox="1"/>
          <p:nvPr/>
        </p:nvSpPr>
        <p:spPr>
          <a:xfrm>
            <a:off x="4591877" y="5822566"/>
            <a:ext cx="1820333" cy="338554"/>
          </a:xfrm>
          <a:prstGeom prst="rect">
            <a:avLst/>
          </a:prstGeom>
          <a:noFill/>
        </p:spPr>
        <p:txBody>
          <a:bodyPr wrap="square">
            <a:spAutoFit/>
          </a:bodyPr>
          <a:lstStyle/>
          <a:p>
            <a:pPr algn="ctr"/>
            <a:r>
              <a:rPr lang="en-US" sz="800" dirty="0">
                <a:solidFill>
                  <a:srgbClr val="000000"/>
                </a:solidFill>
                <a:latin typeface="Arial" pitchFamily="34" charset="0"/>
                <a:cs typeface="Arial" pitchFamily="34" charset="0"/>
              </a:rPr>
              <a:t>© Creativeye99/iStock/Getty Images Plus/Getty Images</a:t>
            </a:r>
          </a:p>
        </p:txBody>
      </p:sp>
      <p:pic>
        <p:nvPicPr>
          <p:cNvPr id="4" name="Picture 3" descr="The sixth step shows a patient's arm and is labeled obtain vascular access. The seventh step shows the lungs and heart and is labeled treat any tension pneumothorax. The eighth step shows a thermometer and is labeled maintain normal body temperature. The last step shows the heart and is labeled additional treatment considerations." title="A pictorial chart continues with the process for cardiogenic shock treatment.">
            <a:extLst>
              <a:ext uri="{FF2B5EF4-FFF2-40B4-BE49-F238E27FC236}">
                <a16:creationId xmlns="" xmlns:a16="http://schemas.microsoft.com/office/drawing/2014/main" id="{A61BE4C7-2CD9-414F-8EB0-B4B594F553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182" y="1815716"/>
            <a:ext cx="7673635" cy="4006850"/>
          </a:xfrm>
          <a:prstGeom prst="rect">
            <a:avLst/>
          </a:prstGeom>
        </p:spPr>
      </p:pic>
    </p:spTree>
    <p:extLst>
      <p:ext uri="{BB962C8B-B14F-4D97-AF65-F5344CB8AC3E}">
        <p14:creationId xmlns:p14="http://schemas.microsoft.com/office/powerpoint/2010/main" val="3318695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Case Study</a:t>
            </a:r>
          </a:p>
        </p:txBody>
      </p:sp>
      <p:sp>
        <p:nvSpPr>
          <p:cNvPr id="3" name="Content Placeholder 2"/>
          <p:cNvSpPr>
            <a:spLocks noGrp="1"/>
          </p:cNvSpPr>
          <p:nvPr>
            <p:ph idx="1"/>
          </p:nvPr>
        </p:nvSpPr>
        <p:spPr>
          <a:xfrm>
            <a:off x="694373" y="1983236"/>
            <a:ext cx="7715250" cy="4699047"/>
          </a:xfrm>
        </p:spPr>
        <p:txBody>
          <a:bodyPr>
            <a:normAutofit/>
          </a:bodyPr>
          <a:lstStyle/>
          <a:p>
            <a:r>
              <a:rPr lang="en-US" dirty="0">
                <a:latin typeface="Minion Pro" panose="02040503050306020203" pitchFamily="18" charset="0"/>
              </a:rPr>
              <a:t>Dispatch</a:t>
            </a:r>
          </a:p>
          <a:p>
            <a:pPr lvl="1">
              <a:buSzPct val="80000"/>
            </a:pPr>
            <a:r>
              <a:rPr lang="en-US" dirty="0">
                <a:latin typeface="Minion Pro" panose="02040503050306020203" pitchFamily="18" charset="0"/>
              </a:rPr>
              <a:t>It is 0900 hours on a fall morning. You are responding to a 5-year-old male for a "sick child" at an apartment complex. Outside temperature is 52°F (11°C).</a:t>
            </a:r>
          </a:p>
          <a:p>
            <a:pPr marL="0" indent="0" algn="ctr">
              <a:buNone/>
            </a:pPr>
            <a:endParaRPr lang="en-US" sz="2800" i="1" dirty="0"/>
          </a:p>
          <a:p>
            <a:pPr marL="0" indent="0" algn="ctr">
              <a:buNone/>
            </a:pPr>
            <a:endParaRPr lang="en-US" i="1" dirty="0"/>
          </a:p>
        </p:txBody>
      </p:sp>
    </p:spTree>
    <p:extLst>
      <p:ext uri="{BB962C8B-B14F-4D97-AF65-F5344CB8AC3E}">
        <p14:creationId xmlns:p14="http://schemas.microsoft.com/office/powerpoint/2010/main" val="4106157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Initial Observations</a:t>
            </a:r>
          </a:p>
        </p:txBody>
      </p:sp>
      <p:pic>
        <p:nvPicPr>
          <p:cNvPr id="5" name="Content Placeholder 4" descr="A photo shows a woman crouching next to a young boy and observes him holding a toy. Both of them wear face masks.">
            <a:extLst>
              <a:ext uri="{FF2B5EF4-FFF2-40B4-BE49-F238E27FC236}">
                <a16:creationId xmlns="" xmlns:a16="http://schemas.microsoft.com/office/drawing/2014/main" id="{26278774-D4EC-4DB1-891A-70FF227123AB}"/>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34976" y="2384890"/>
            <a:ext cx="4081463" cy="2720975"/>
          </a:xfrm>
        </p:spPr>
      </p:pic>
      <p:sp>
        <p:nvSpPr>
          <p:cNvPr id="13" name="TextBox 12">
            <a:extLst>
              <a:ext uri="{FF2B5EF4-FFF2-40B4-BE49-F238E27FC236}">
                <a16:creationId xmlns="" xmlns:a16="http://schemas.microsoft.com/office/drawing/2014/main" id="{A3F4096F-5C1F-49A5-A243-562446AFA2D8}"/>
              </a:ext>
            </a:extLst>
          </p:cNvPr>
          <p:cNvSpPr txBox="1"/>
          <p:nvPr/>
        </p:nvSpPr>
        <p:spPr>
          <a:xfrm>
            <a:off x="-34911" y="5087625"/>
            <a:ext cx="4621236" cy="215444"/>
          </a:xfrm>
          <a:prstGeom prst="rect">
            <a:avLst/>
          </a:prstGeom>
          <a:noFill/>
        </p:spPr>
        <p:txBody>
          <a:bodyPr wrap="square">
            <a:spAutoFit/>
          </a:bodyPr>
          <a:lstStyle/>
          <a:p>
            <a:pPr algn="ctr"/>
            <a:r>
              <a:rPr lang="en-US" sz="800" dirty="0">
                <a:solidFill>
                  <a:srgbClr val="000000"/>
                </a:solidFill>
                <a:latin typeface="Arial" pitchFamily="34" charset="0"/>
                <a:cs typeface="Arial" pitchFamily="34" charset="0"/>
              </a:rPr>
              <a:t>© Arlette Lopez/Shutterstock</a:t>
            </a:r>
          </a:p>
        </p:txBody>
      </p:sp>
      <p:sp>
        <p:nvSpPr>
          <p:cNvPr id="14" name="TextBox 13">
            <a:extLst>
              <a:ext uri="{FF2B5EF4-FFF2-40B4-BE49-F238E27FC236}">
                <a16:creationId xmlns="" xmlns:a16="http://schemas.microsoft.com/office/drawing/2014/main" id="{28D5CFE8-39A5-4101-8FA5-FF98FDB47C3C}"/>
              </a:ext>
            </a:extLst>
          </p:cNvPr>
          <p:cNvSpPr txBox="1"/>
          <p:nvPr/>
        </p:nvSpPr>
        <p:spPr>
          <a:xfrm>
            <a:off x="4930975" y="5433661"/>
            <a:ext cx="3242135" cy="461665"/>
          </a:xfrm>
          <a:prstGeom prst="rect">
            <a:avLst/>
          </a:prstGeom>
          <a:noFill/>
        </p:spPr>
        <p:txBody>
          <a:bodyPr wrap="square">
            <a:spAutoFit/>
          </a:bodyPr>
          <a:lstStyle/>
          <a:p>
            <a:pPr algn="ctr"/>
            <a:r>
              <a:rPr lang="en-US" sz="800" dirty="0">
                <a:solidFill>
                  <a:srgbClr val="000000"/>
                </a:solidFill>
                <a:latin typeface="Arial" pitchFamily="34" charset="0"/>
                <a:cs typeface="Arial" pitchFamily="34" charset="0"/>
              </a:rPr>
              <a:t>Used with permission of the American Academy of Pediatrics, Pediatric Education for Prehospital Professionals, © American Academy of Pediatrics, 2000</a:t>
            </a:r>
          </a:p>
        </p:txBody>
      </p:sp>
      <p:pic>
        <p:nvPicPr>
          <p:cNvPr id="1026" name="Picture 2" descr="The illustration depicts a triangle that is distinguished into three parts labeling the observations as follows. Appearance: Lethargic. Work of Breathing: Moderate distress. Circulation to skin: Skin is hot and flushed." title="An illustration shows the initial observations in a child."/>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4827562" y="2352300"/>
            <a:ext cx="3448963" cy="3081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995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Discussion</a:t>
            </a:r>
          </a:p>
        </p:txBody>
      </p:sp>
      <p:sp>
        <p:nvSpPr>
          <p:cNvPr id="3" name="Content Placeholder 2"/>
          <p:cNvSpPr>
            <a:spLocks noGrp="1"/>
          </p:cNvSpPr>
          <p:nvPr>
            <p:ph idx="1"/>
          </p:nvPr>
        </p:nvSpPr>
        <p:spPr>
          <a:xfrm>
            <a:off x="694373" y="2236454"/>
            <a:ext cx="7715250" cy="4699047"/>
          </a:xfrm>
        </p:spPr>
        <p:txBody>
          <a:bodyPr>
            <a:normAutofit/>
          </a:bodyPr>
          <a:lstStyle/>
          <a:p>
            <a:r>
              <a:rPr lang="en-US" dirty="0">
                <a:latin typeface="Minion Pro" panose="02040503050306020203" pitchFamily="18" charset="0"/>
              </a:rPr>
              <a:t>Is this patient “Quick” or “Not Quick”?</a:t>
            </a:r>
          </a:p>
          <a:p>
            <a:r>
              <a:rPr lang="en-US" dirty="0">
                <a:latin typeface="Minion Pro" panose="02040503050306020203" pitchFamily="18" charset="0"/>
              </a:rPr>
              <a:t>Have you identified possible red flags?</a:t>
            </a:r>
          </a:p>
          <a:p>
            <a:r>
              <a:rPr lang="en-US" dirty="0">
                <a:latin typeface="Minion Pro" panose="02040503050306020203" pitchFamily="18" charset="0"/>
              </a:rPr>
              <a:t>Have you identified possible shock?</a:t>
            </a:r>
          </a:p>
          <a:p>
            <a:pPr marL="292100" indent="-292100"/>
            <a:endParaRPr lang="en-US" dirty="0"/>
          </a:p>
          <a:p>
            <a:pPr marL="292100" indent="-292100"/>
            <a:endParaRPr lang="en-US" dirty="0"/>
          </a:p>
          <a:p>
            <a:pPr marL="292100" indent="-292100"/>
            <a:endParaRPr lang="en-US" sz="2800" dirty="0"/>
          </a:p>
        </p:txBody>
      </p:sp>
    </p:spTree>
    <p:extLst>
      <p:ext uri="{BB962C8B-B14F-4D97-AF65-F5344CB8AC3E}">
        <p14:creationId xmlns:p14="http://schemas.microsoft.com/office/powerpoint/2010/main" val="3487165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482AB649-37B1-4C04-90F8-9F6CDE0BE661}"/>
              </a:ext>
            </a:extLst>
          </p:cNvPr>
          <p:cNvSpPr>
            <a:spLocks noGrp="1"/>
          </p:cNvSpPr>
          <p:nvPr>
            <p:ph type="title"/>
          </p:nvPr>
        </p:nvSpPr>
        <p:spPr/>
        <p:txBody>
          <a:bodyPr>
            <a:normAutofit/>
          </a:bodyPr>
          <a:lstStyle/>
          <a:p>
            <a:r>
              <a:rPr lang="en-US" dirty="0"/>
              <a:t>Septic Shock</a:t>
            </a:r>
          </a:p>
        </p:txBody>
      </p:sp>
      <p:sp>
        <p:nvSpPr>
          <p:cNvPr id="6" name="Content Placeholder 5">
            <a:extLst>
              <a:ext uri="{FF2B5EF4-FFF2-40B4-BE49-F238E27FC236}">
                <a16:creationId xmlns="" xmlns:a16="http://schemas.microsoft.com/office/drawing/2014/main" id="{A782CD86-0742-4D41-A1BD-D63216C4A3E4}"/>
              </a:ext>
            </a:extLst>
          </p:cNvPr>
          <p:cNvSpPr>
            <a:spLocks noGrp="1"/>
          </p:cNvSpPr>
          <p:nvPr>
            <p:ph sz="half" idx="1"/>
          </p:nvPr>
        </p:nvSpPr>
        <p:spPr>
          <a:xfrm>
            <a:off x="685800" y="2206639"/>
            <a:ext cx="3641598" cy="4729436"/>
          </a:xfrm>
        </p:spPr>
        <p:txBody>
          <a:bodyPr/>
          <a:lstStyle/>
          <a:p>
            <a:pPr marL="0" indent="0">
              <a:buNone/>
            </a:pPr>
            <a:r>
              <a:rPr lang="en-US" sz="2000" dirty="0"/>
              <a:t>Warm Shock</a:t>
            </a:r>
          </a:p>
          <a:p>
            <a:r>
              <a:rPr lang="en-US" sz="2000" dirty="0"/>
              <a:t>Warm extremities</a:t>
            </a:r>
          </a:p>
          <a:p>
            <a:r>
              <a:rPr lang="en-US" sz="2000" dirty="0"/>
              <a:t>Bounding pulses</a:t>
            </a:r>
          </a:p>
          <a:p>
            <a:r>
              <a:rPr lang="en-US" sz="2000" dirty="0"/>
              <a:t>Tachycardia</a:t>
            </a:r>
          </a:p>
          <a:p>
            <a:endParaRPr lang="en-US" dirty="0"/>
          </a:p>
          <a:p>
            <a:endParaRPr lang="en-US" dirty="0"/>
          </a:p>
          <a:p>
            <a:endParaRPr lang="en-US" dirty="0"/>
          </a:p>
        </p:txBody>
      </p:sp>
      <p:sp>
        <p:nvSpPr>
          <p:cNvPr id="8" name="Content Placeholder 7">
            <a:extLst>
              <a:ext uri="{FF2B5EF4-FFF2-40B4-BE49-F238E27FC236}">
                <a16:creationId xmlns="" xmlns:a16="http://schemas.microsoft.com/office/drawing/2014/main" id="{A6BC792A-B0A7-4231-89E0-40060D374139}"/>
              </a:ext>
            </a:extLst>
          </p:cNvPr>
          <p:cNvSpPr>
            <a:spLocks noGrp="1"/>
          </p:cNvSpPr>
          <p:nvPr>
            <p:ph sz="half" idx="2"/>
          </p:nvPr>
        </p:nvSpPr>
        <p:spPr>
          <a:xfrm>
            <a:off x="4811526" y="2220703"/>
            <a:ext cx="3646674" cy="4729436"/>
          </a:xfrm>
        </p:spPr>
        <p:txBody>
          <a:bodyPr/>
          <a:lstStyle/>
          <a:p>
            <a:pPr marL="0" indent="0">
              <a:buNone/>
            </a:pPr>
            <a:r>
              <a:rPr lang="en-US" sz="2000" dirty="0"/>
              <a:t>Cold Shock</a:t>
            </a:r>
          </a:p>
          <a:p>
            <a:r>
              <a:rPr lang="en-US" sz="2000" dirty="0"/>
              <a:t>Cold, clammy skin</a:t>
            </a:r>
          </a:p>
          <a:p>
            <a:r>
              <a:rPr lang="en-US" sz="2000" dirty="0"/>
              <a:t>Rapid breathing, hypoxia</a:t>
            </a:r>
          </a:p>
          <a:p>
            <a:r>
              <a:rPr lang="en-US" sz="2000" dirty="0"/>
              <a:t>Rapid, weak pulse</a:t>
            </a:r>
          </a:p>
          <a:p>
            <a:endParaRPr lang="en-US" sz="2100" dirty="0"/>
          </a:p>
          <a:p>
            <a:endParaRPr lang="en-US" dirty="0"/>
          </a:p>
          <a:p>
            <a:endParaRPr lang="en-US" dirty="0"/>
          </a:p>
        </p:txBody>
      </p:sp>
    </p:spTree>
    <p:extLst>
      <p:ext uri="{BB962C8B-B14F-4D97-AF65-F5344CB8AC3E}">
        <p14:creationId xmlns:p14="http://schemas.microsoft.com/office/powerpoint/2010/main" val="3456329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4E51DF5-1D08-4EA0-8F32-F7D5A8984614}"/>
              </a:ext>
            </a:extLst>
          </p:cNvPr>
          <p:cNvSpPr>
            <a:spLocks noGrp="1"/>
          </p:cNvSpPr>
          <p:nvPr>
            <p:ph type="title"/>
          </p:nvPr>
        </p:nvSpPr>
        <p:spPr/>
        <p:txBody>
          <a:bodyPr/>
          <a:lstStyle/>
          <a:p>
            <a:r>
              <a:rPr lang="en-US" dirty="0"/>
              <a:t>Septic Shock: Signs and Symptoms</a:t>
            </a:r>
          </a:p>
        </p:txBody>
      </p:sp>
      <p:sp>
        <p:nvSpPr>
          <p:cNvPr id="3" name="Content Placeholder 2">
            <a:extLst>
              <a:ext uri="{FF2B5EF4-FFF2-40B4-BE49-F238E27FC236}">
                <a16:creationId xmlns="" xmlns:a16="http://schemas.microsoft.com/office/drawing/2014/main" id="{BB6BE8F9-03E3-4F6F-9D1F-20E8370E6555}"/>
              </a:ext>
            </a:extLst>
          </p:cNvPr>
          <p:cNvSpPr>
            <a:spLocks noGrp="1"/>
          </p:cNvSpPr>
          <p:nvPr>
            <p:ph idx="1"/>
          </p:nvPr>
        </p:nvSpPr>
        <p:spPr>
          <a:xfrm>
            <a:off x="694373" y="1997308"/>
            <a:ext cx="7715250" cy="4699047"/>
          </a:xfrm>
        </p:spPr>
        <p:txBody>
          <a:bodyPr>
            <a:normAutofit/>
          </a:bodyPr>
          <a:lstStyle/>
          <a:p>
            <a:pPr fontAlgn="base"/>
            <a:r>
              <a:rPr lang="en-US" dirty="0">
                <a:latin typeface="Minion Pro" panose="02040503050306020203" pitchFamily="18" charset="0"/>
              </a:rPr>
              <a:t>Confusion/altered mental status</a:t>
            </a:r>
          </a:p>
          <a:p>
            <a:pPr fontAlgn="base"/>
            <a:r>
              <a:rPr lang="en-US" dirty="0">
                <a:latin typeface="Minion Pro" panose="02040503050306020203" pitchFamily="18" charset="0"/>
              </a:rPr>
              <a:t>Difficulty breathing</a:t>
            </a:r>
          </a:p>
          <a:p>
            <a:pPr fontAlgn="base"/>
            <a:r>
              <a:rPr lang="en-US" dirty="0">
                <a:latin typeface="Minion Pro" panose="02040503050306020203" pitchFamily="18" charset="0"/>
              </a:rPr>
              <a:t>Difficulty waking from sleep</a:t>
            </a:r>
          </a:p>
          <a:p>
            <a:pPr fontAlgn="base"/>
            <a:r>
              <a:rPr lang="en-US" dirty="0">
                <a:latin typeface="Minion Pro" panose="02040503050306020203" pitchFamily="18" charset="0"/>
              </a:rPr>
              <a:t>Fever </a:t>
            </a:r>
          </a:p>
          <a:p>
            <a:pPr fontAlgn="base"/>
            <a:r>
              <a:rPr lang="en-US" dirty="0">
                <a:latin typeface="Minion Pro" panose="02040503050306020203" pitchFamily="18" charset="0"/>
              </a:rPr>
              <a:t>Irritability</a:t>
            </a:r>
          </a:p>
          <a:p>
            <a:pPr fontAlgn="base"/>
            <a:r>
              <a:rPr lang="en-US" dirty="0">
                <a:latin typeface="Minion Pro" panose="02040503050306020203" pitchFamily="18" charset="0"/>
              </a:rPr>
              <a:t>Restlessness</a:t>
            </a:r>
          </a:p>
          <a:p>
            <a:pPr fontAlgn="base"/>
            <a:r>
              <a:rPr lang="en-US" dirty="0">
                <a:latin typeface="Minion Pro" panose="02040503050306020203" pitchFamily="18" charset="0"/>
              </a:rPr>
              <a:t>Lethargy</a:t>
            </a:r>
          </a:p>
          <a:p>
            <a:pPr fontAlgn="base"/>
            <a:r>
              <a:rPr lang="en-US" dirty="0">
                <a:latin typeface="Minion Pro" panose="02040503050306020203" pitchFamily="18" charset="0"/>
              </a:rPr>
              <a:t>Tachycardia</a:t>
            </a:r>
          </a:p>
          <a:p>
            <a:pPr fontAlgn="base"/>
            <a:r>
              <a:rPr lang="en-US" dirty="0">
                <a:latin typeface="Minion Pro" panose="02040503050306020203" pitchFamily="18" charset="0"/>
              </a:rPr>
              <a:t>Skin color changes</a:t>
            </a:r>
          </a:p>
          <a:p>
            <a:endParaRPr lang="en-US" dirty="0">
              <a:latin typeface="+mn-lt"/>
            </a:endParaRPr>
          </a:p>
        </p:txBody>
      </p:sp>
    </p:spTree>
    <p:extLst>
      <p:ext uri="{BB962C8B-B14F-4D97-AF65-F5344CB8AC3E}">
        <p14:creationId xmlns:p14="http://schemas.microsoft.com/office/powerpoint/2010/main" val="821093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B37C796-1CB7-4C12-94BB-95BBAF874B56}"/>
              </a:ext>
            </a:extLst>
          </p:cNvPr>
          <p:cNvSpPr>
            <a:spLocks noGrp="1"/>
          </p:cNvSpPr>
          <p:nvPr>
            <p:ph type="title"/>
          </p:nvPr>
        </p:nvSpPr>
        <p:spPr/>
        <p:txBody>
          <a:bodyPr/>
          <a:lstStyle/>
          <a:p>
            <a:r>
              <a:rPr lang="en-US" dirty="0"/>
              <a:t>Septic Shock: Treatment</a:t>
            </a:r>
          </a:p>
        </p:txBody>
      </p:sp>
      <p:sp>
        <p:nvSpPr>
          <p:cNvPr id="3" name="Content Placeholder 2">
            <a:extLst>
              <a:ext uri="{FF2B5EF4-FFF2-40B4-BE49-F238E27FC236}">
                <a16:creationId xmlns="" xmlns:a16="http://schemas.microsoft.com/office/drawing/2014/main" id="{E98C6D66-577A-44C8-BC13-B699318F0533}"/>
              </a:ext>
            </a:extLst>
          </p:cNvPr>
          <p:cNvSpPr>
            <a:spLocks noGrp="1"/>
          </p:cNvSpPr>
          <p:nvPr>
            <p:ph idx="1"/>
          </p:nvPr>
        </p:nvSpPr>
        <p:spPr>
          <a:xfrm>
            <a:off x="694373" y="2039513"/>
            <a:ext cx="7715250" cy="4699047"/>
          </a:xfrm>
        </p:spPr>
        <p:txBody>
          <a:bodyPr/>
          <a:lstStyle/>
          <a:p>
            <a:r>
              <a:rPr lang="en-US" dirty="0">
                <a:latin typeface="Minion Pro" panose="02040503050306020203" pitchFamily="18" charset="0"/>
              </a:rPr>
              <a:t>Stabilize.</a:t>
            </a:r>
          </a:p>
          <a:p>
            <a:r>
              <a:rPr lang="en-US" dirty="0">
                <a:latin typeface="Minion Pro" panose="02040503050306020203" pitchFamily="18" charset="0"/>
              </a:rPr>
              <a:t>Obtain ETCO</a:t>
            </a:r>
            <a:r>
              <a:rPr lang="en-US" baseline="-25000" dirty="0">
                <a:latin typeface="Minion Pro" panose="02040503050306020203" pitchFamily="18" charset="0"/>
              </a:rPr>
              <a:t>2</a:t>
            </a:r>
            <a:r>
              <a:rPr lang="en-US" dirty="0">
                <a:latin typeface="Minion Pro" panose="02040503050306020203" pitchFamily="18" charset="0"/>
              </a:rPr>
              <a:t>.</a:t>
            </a:r>
          </a:p>
          <a:p>
            <a:r>
              <a:rPr lang="en-US" dirty="0">
                <a:latin typeface="Minion Pro" panose="02040503050306020203" pitchFamily="18" charset="0"/>
              </a:rPr>
              <a:t>Establish immediate vascular access.</a:t>
            </a:r>
          </a:p>
          <a:p>
            <a:r>
              <a:rPr lang="en-US" dirty="0">
                <a:latin typeface="Minion Pro" panose="02040503050306020203" pitchFamily="18" charset="0"/>
              </a:rPr>
              <a:t>Provide fluid resuscitation.</a:t>
            </a:r>
          </a:p>
          <a:p>
            <a:r>
              <a:rPr lang="en-US" dirty="0">
                <a:latin typeface="Minion Pro" panose="02040503050306020203" pitchFamily="18" charset="0"/>
              </a:rPr>
              <a:t>Consider vasopressors.</a:t>
            </a:r>
          </a:p>
        </p:txBody>
      </p:sp>
    </p:spTree>
    <p:extLst>
      <p:ext uri="{BB962C8B-B14F-4D97-AF65-F5344CB8AC3E}">
        <p14:creationId xmlns:p14="http://schemas.microsoft.com/office/powerpoint/2010/main" val="648120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Primary Survey</a:t>
            </a:r>
          </a:p>
        </p:txBody>
      </p:sp>
      <p:sp>
        <p:nvSpPr>
          <p:cNvPr id="3" name="Content Placeholder 2"/>
          <p:cNvSpPr>
            <a:spLocks noGrp="1"/>
          </p:cNvSpPr>
          <p:nvPr>
            <p:ph idx="1"/>
          </p:nvPr>
        </p:nvSpPr>
        <p:spPr>
          <a:xfrm>
            <a:off x="694373" y="2011376"/>
            <a:ext cx="7715250" cy="4699047"/>
          </a:xfrm>
        </p:spPr>
        <p:txBody>
          <a:bodyPr>
            <a:noAutofit/>
          </a:bodyPr>
          <a:lstStyle/>
          <a:p>
            <a:pPr marL="171450" lvl="2">
              <a:spcBef>
                <a:spcPts val="1125"/>
              </a:spcBef>
              <a:buFont typeface="Wingdings" panose="05000000000000000000" pitchFamily="2" charset="2"/>
              <a:buChar char="§"/>
            </a:pPr>
            <a:r>
              <a:rPr lang="en-US" sz="2100" dirty="0">
                <a:latin typeface="Minion Pro" panose="02040503050306020203" pitchFamily="18" charset="0"/>
              </a:rPr>
              <a:t>Primary survey</a:t>
            </a:r>
          </a:p>
          <a:p>
            <a:pPr lvl="1">
              <a:buSzPct val="80000"/>
            </a:pPr>
            <a:r>
              <a:rPr lang="en-US" b="1" dirty="0">
                <a:latin typeface="Minion Pro" panose="02040503050306020203" pitchFamily="18" charset="0"/>
              </a:rPr>
              <a:t>X</a:t>
            </a:r>
            <a:r>
              <a:rPr lang="en-US" dirty="0">
                <a:latin typeface="Minion Pro" panose="02040503050306020203" pitchFamily="18" charset="0"/>
              </a:rPr>
              <a:t> ‒ No bleeding found.</a:t>
            </a:r>
          </a:p>
          <a:p>
            <a:pPr lvl="1">
              <a:buSzPct val="80000"/>
            </a:pPr>
            <a:r>
              <a:rPr lang="en-US" b="1" dirty="0">
                <a:latin typeface="Minion Pro" panose="02040503050306020203" pitchFamily="18" charset="0"/>
              </a:rPr>
              <a:t>A</a:t>
            </a:r>
            <a:r>
              <a:rPr lang="en-US" dirty="0">
                <a:latin typeface="Minion Pro" panose="02040503050306020203" pitchFamily="18" charset="0"/>
              </a:rPr>
              <a:t> ‒ Open, upper congestion heard.</a:t>
            </a:r>
          </a:p>
          <a:p>
            <a:pPr lvl="1">
              <a:buSzPct val="80000"/>
            </a:pPr>
            <a:r>
              <a:rPr lang="en-US" b="1" dirty="0">
                <a:latin typeface="Minion Pro" panose="02040503050306020203" pitchFamily="18" charset="0"/>
              </a:rPr>
              <a:t>B</a:t>
            </a:r>
            <a:r>
              <a:rPr lang="en-US" dirty="0">
                <a:latin typeface="Minion Pro" panose="02040503050306020203" pitchFamily="18" charset="0"/>
              </a:rPr>
              <a:t> – Moderate distress with rapid rise and fall of chest. Lung sounds reveal congestion bilaterally.</a:t>
            </a:r>
          </a:p>
          <a:p>
            <a:pPr lvl="1">
              <a:buSzPct val="80000"/>
            </a:pPr>
            <a:r>
              <a:rPr lang="en-US" b="1" dirty="0">
                <a:latin typeface="Minion Pro" panose="02040503050306020203" pitchFamily="18" charset="0"/>
              </a:rPr>
              <a:t>C</a:t>
            </a:r>
            <a:r>
              <a:rPr lang="en-US" dirty="0">
                <a:latin typeface="Minion Pro" panose="02040503050306020203" pitchFamily="18" charset="0"/>
              </a:rPr>
              <a:t> ‒ Brachial pulses are rapid, weak, and regular. Capillary refill time is delayed. Skin is hot and flushed.</a:t>
            </a:r>
          </a:p>
          <a:p>
            <a:pPr lvl="1">
              <a:buSzPct val="80000"/>
            </a:pPr>
            <a:r>
              <a:rPr lang="en-US" b="1" dirty="0">
                <a:latin typeface="Minion Pro" panose="02040503050306020203" pitchFamily="18" charset="0"/>
              </a:rPr>
              <a:t>D</a:t>
            </a:r>
            <a:r>
              <a:rPr lang="en-US" dirty="0">
                <a:latin typeface="Minion Pro" panose="02040503050306020203" pitchFamily="18" charset="0"/>
              </a:rPr>
              <a:t> – Lethargic; GCS = 13 (E3, V4, M6).</a:t>
            </a:r>
          </a:p>
          <a:p>
            <a:pPr lvl="1">
              <a:buSzPct val="80000"/>
            </a:pPr>
            <a:r>
              <a:rPr lang="en-US" b="1" dirty="0">
                <a:latin typeface="Minion Pro" panose="02040503050306020203" pitchFamily="18" charset="0"/>
              </a:rPr>
              <a:t>E</a:t>
            </a:r>
            <a:r>
              <a:rPr lang="en-US" dirty="0">
                <a:latin typeface="Minion Pro" panose="02040503050306020203" pitchFamily="18" charset="0"/>
              </a:rPr>
              <a:t> – Sitting in parent’s arms. </a:t>
            </a:r>
          </a:p>
        </p:txBody>
      </p:sp>
    </p:spTree>
    <p:extLst>
      <p:ext uri="{BB962C8B-B14F-4D97-AF65-F5344CB8AC3E}">
        <p14:creationId xmlns:p14="http://schemas.microsoft.com/office/powerpoint/2010/main" val="3326612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Detailed Assessment</a:t>
            </a:r>
          </a:p>
        </p:txBody>
      </p:sp>
      <p:sp>
        <p:nvSpPr>
          <p:cNvPr id="3" name="Content Placeholder 2"/>
          <p:cNvSpPr>
            <a:spLocks noGrp="1"/>
          </p:cNvSpPr>
          <p:nvPr>
            <p:ph idx="1"/>
          </p:nvPr>
        </p:nvSpPr>
        <p:spPr>
          <a:xfrm>
            <a:off x="694373" y="1969177"/>
            <a:ext cx="7715250" cy="4699047"/>
          </a:xfrm>
        </p:spPr>
        <p:txBody>
          <a:bodyPr>
            <a:normAutofit/>
          </a:bodyPr>
          <a:lstStyle/>
          <a:p>
            <a:r>
              <a:rPr lang="en-US" dirty="0">
                <a:latin typeface="Minion Pro" panose="02040503050306020203" pitchFamily="18" charset="0"/>
              </a:rPr>
              <a:t>History taking</a:t>
            </a:r>
          </a:p>
          <a:p>
            <a:pPr lvl="1"/>
            <a:r>
              <a:rPr lang="en-US" dirty="0">
                <a:latin typeface="Minion Pro" panose="02040503050306020203" pitchFamily="18" charset="0"/>
              </a:rPr>
              <a:t>O – Gradual </a:t>
            </a:r>
          </a:p>
          <a:p>
            <a:pPr lvl="1"/>
            <a:r>
              <a:rPr lang="en-US" dirty="0">
                <a:latin typeface="Minion Pro" panose="02040503050306020203" pitchFamily="18" charset="0"/>
              </a:rPr>
              <a:t>P – None</a:t>
            </a:r>
          </a:p>
          <a:p>
            <a:pPr lvl="1"/>
            <a:r>
              <a:rPr lang="en-US" dirty="0">
                <a:latin typeface="Minion Pro" panose="02040503050306020203" pitchFamily="18" charset="0"/>
              </a:rPr>
              <a:t>Q – None</a:t>
            </a:r>
          </a:p>
          <a:p>
            <a:pPr lvl="1"/>
            <a:r>
              <a:rPr lang="en-US" dirty="0">
                <a:latin typeface="Minion Pro" panose="02040503050306020203" pitchFamily="18" charset="0"/>
              </a:rPr>
              <a:t>R – None</a:t>
            </a:r>
          </a:p>
          <a:p>
            <a:pPr lvl="1"/>
            <a:r>
              <a:rPr lang="en-US" dirty="0">
                <a:latin typeface="Minion Pro" panose="02040503050306020203" pitchFamily="18" charset="0"/>
              </a:rPr>
              <a:t>S – Unknown</a:t>
            </a:r>
          </a:p>
          <a:p>
            <a:pPr lvl="1"/>
            <a:r>
              <a:rPr lang="en-US" dirty="0">
                <a:latin typeface="Minion Pro" panose="02040503050306020203" pitchFamily="18" charset="0"/>
              </a:rPr>
              <a:t>T – 3 days</a:t>
            </a:r>
          </a:p>
        </p:txBody>
      </p:sp>
    </p:spTree>
    <p:extLst>
      <p:ext uri="{BB962C8B-B14F-4D97-AF65-F5344CB8AC3E}">
        <p14:creationId xmlns:p14="http://schemas.microsoft.com/office/powerpoint/2010/main" val="4000576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normAutofit/>
          </a:bodyPr>
          <a:lstStyle/>
          <a:p>
            <a:r>
              <a:rPr lang="en-US" dirty="0"/>
              <a:t>Detailed Assessment</a:t>
            </a:r>
          </a:p>
        </p:txBody>
      </p:sp>
      <p:sp>
        <p:nvSpPr>
          <p:cNvPr id="3" name="Content Placeholder 2"/>
          <p:cNvSpPr>
            <a:spLocks noGrp="1"/>
          </p:cNvSpPr>
          <p:nvPr>
            <p:ph idx="1"/>
          </p:nvPr>
        </p:nvSpPr>
        <p:spPr>
          <a:xfrm>
            <a:off x="694373" y="1983242"/>
            <a:ext cx="7715250" cy="4699047"/>
          </a:xfrm>
        </p:spPr>
        <p:txBody>
          <a:bodyPr>
            <a:normAutofit/>
          </a:bodyPr>
          <a:lstStyle/>
          <a:p>
            <a:r>
              <a:rPr lang="en-US" dirty="0">
                <a:latin typeface="Minion Pro" panose="02040503050306020203" pitchFamily="18" charset="0"/>
              </a:rPr>
              <a:t>History taking</a:t>
            </a:r>
          </a:p>
          <a:p>
            <a:pPr lvl="1">
              <a:buSzPct val="80000"/>
              <a:tabLst>
                <a:tab pos="1028700" algn="l"/>
              </a:tabLst>
            </a:pPr>
            <a:r>
              <a:rPr lang="en-US" b="1" dirty="0">
                <a:latin typeface="Minion Pro" panose="02040503050306020203" pitchFamily="18" charset="0"/>
              </a:rPr>
              <a:t>S</a:t>
            </a:r>
            <a:r>
              <a:rPr lang="en-US" dirty="0">
                <a:latin typeface="Minion Pro" panose="02040503050306020203" pitchFamily="18" charset="0"/>
              </a:rPr>
              <a:t> ‒ Loss of appetite, diarrhea, vomiting, subjective fever, congestion.</a:t>
            </a:r>
          </a:p>
          <a:p>
            <a:pPr lvl="1">
              <a:buSzPct val="80000"/>
            </a:pPr>
            <a:r>
              <a:rPr lang="en-US" b="1" dirty="0">
                <a:latin typeface="Minion Pro" panose="02040503050306020203" pitchFamily="18" charset="0"/>
              </a:rPr>
              <a:t>A</a:t>
            </a:r>
            <a:r>
              <a:rPr lang="en-US" dirty="0">
                <a:latin typeface="Minion Pro" panose="02040503050306020203" pitchFamily="18" charset="0"/>
              </a:rPr>
              <a:t> ‒ No known allergies.</a:t>
            </a:r>
          </a:p>
          <a:p>
            <a:pPr lvl="1">
              <a:buSzPct val="80000"/>
            </a:pPr>
            <a:r>
              <a:rPr lang="en-US" b="1" dirty="0">
                <a:latin typeface="Minion Pro" panose="02040503050306020203" pitchFamily="18" charset="0"/>
              </a:rPr>
              <a:t>M</a:t>
            </a:r>
            <a:r>
              <a:rPr lang="en-US" dirty="0">
                <a:latin typeface="Minion Pro" panose="02040503050306020203" pitchFamily="18" charset="0"/>
              </a:rPr>
              <a:t> ‒ Tylenol last night.</a:t>
            </a:r>
          </a:p>
          <a:p>
            <a:pPr lvl="1">
              <a:buSzPct val="80000"/>
            </a:pPr>
            <a:r>
              <a:rPr lang="en-US" b="1" dirty="0">
                <a:latin typeface="Minion Pro" panose="02040503050306020203" pitchFamily="18" charset="0"/>
              </a:rPr>
              <a:t>P</a:t>
            </a:r>
            <a:r>
              <a:rPr lang="en-US" dirty="0">
                <a:latin typeface="Minion Pro" panose="02040503050306020203" pitchFamily="18" charset="0"/>
              </a:rPr>
              <a:t> ‒ RSV, strep throat.</a:t>
            </a:r>
          </a:p>
          <a:p>
            <a:pPr lvl="1">
              <a:buSzPct val="80000"/>
            </a:pPr>
            <a:r>
              <a:rPr lang="en-US" b="1" dirty="0">
                <a:latin typeface="Minion Pro" panose="02040503050306020203" pitchFamily="18" charset="0"/>
              </a:rPr>
              <a:t>L</a:t>
            </a:r>
            <a:r>
              <a:rPr lang="en-US" dirty="0">
                <a:latin typeface="Minion Pro" panose="02040503050306020203" pitchFamily="18" charset="0"/>
              </a:rPr>
              <a:t> ‒ Has not eaten or drank today; had a popsicle last night.</a:t>
            </a:r>
          </a:p>
          <a:p>
            <a:pPr lvl="1">
              <a:buSzPct val="80000"/>
            </a:pPr>
            <a:r>
              <a:rPr lang="en-US" b="1" dirty="0">
                <a:latin typeface="Minion Pro" panose="02040503050306020203" pitchFamily="18" charset="0"/>
              </a:rPr>
              <a:t>E </a:t>
            </a:r>
            <a:r>
              <a:rPr lang="en-US" dirty="0">
                <a:latin typeface="Minion Pro" panose="02040503050306020203" pitchFamily="18" charset="0"/>
              </a:rPr>
              <a:t>‒ Has gotten worse over the last 3 days. Physician advised to call EMS.</a:t>
            </a:r>
          </a:p>
          <a:p>
            <a:pPr lvl="1">
              <a:buSzPct val="80000"/>
            </a:pPr>
            <a:r>
              <a:rPr lang="en-US" b="1" dirty="0">
                <a:latin typeface="Minion Pro" panose="02040503050306020203" pitchFamily="18" charset="0"/>
              </a:rPr>
              <a:t>R</a:t>
            </a:r>
            <a:r>
              <a:rPr lang="en-US" dirty="0">
                <a:latin typeface="Minion Pro" panose="02040503050306020203" pitchFamily="18" charset="0"/>
              </a:rPr>
              <a:t> ‒ History of RSV, strep throat, age, delayed capillary refill.</a:t>
            </a:r>
          </a:p>
        </p:txBody>
      </p:sp>
    </p:spTree>
    <p:extLst>
      <p:ext uri="{BB962C8B-B14F-4D97-AF65-F5344CB8AC3E}">
        <p14:creationId xmlns:p14="http://schemas.microsoft.com/office/powerpoint/2010/main" val="44645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pPr>
              <a:defRPr/>
            </a:pPr>
            <a:r>
              <a:rPr lang="en-US" dirty="0"/>
              <a:t>Vital Signs</a:t>
            </a:r>
          </a:p>
        </p:txBody>
      </p:sp>
      <p:pic>
        <p:nvPicPr>
          <p:cNvPr id="5" name="Content Placeholder 4" descr="The screen displays the following: Shocks 0, H R 165 beats per minute, Lead 2, S p O 2 92, E t C O 2 in millimeters of mercury 28 R R 32, Time 04:08, Temperature degree Fahrenheit 101.3, Temperature degree Celsius 38.5, N I B P in millimeters of mercury 87 over 46 open parenthesis 59 close parenthesis, 200 Joules, 1 Energy, 2 Charge, 3 Shock. Other buttons include sync, pacer, rate, output, pause, N B P start, N B P auto start, and off." title="A photo shows the screen of a monitor showing the vital signs of a patient.">
            <a:extLst>
              <a:ext uri="{FF2B5EF4-FFF2-40B4-BE49-F238E27FC236}">
                <a16:creationId xmlns="" xmlns:a16="http://schemas.microsoft.com/office/drawing/2014/main" id="{09E9A9A8-73DC-7840-9442-30840583B117}"/>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402080" y="1828800"/>
            <a:ext cx="6339840" cy="4763135"/>
          </a:xfrm>
        </p:spPr>
      </p:pic>
    </p:spTree>
    <p:extLst>
      <p:ext uri="{BB962C8B-B14F-4D97-AF65-F5344CB8AC3E}">
        <p14:creationId xmlns:p14="http://schemas.microsoft.com/office/powerpoint/2010/main" val="2696222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Detailed Assessment </a:t>
            </a:r>
          </a:p>
        </p:txBody>
      </p:sp>
      <p:pic>
        <p:nvPicPr>
          <p:cNvPr id="2050" name="Picture 2" descr="The labels in the illustration for the physical exam are as follows. H E E N T: P E R R L, dry mucous membranes, sunken eyes. Neuro: Circulation, motor and sensory, C M S, intact, decreased mental status. Heart and lungs: Lung sounds: congested. Heart sounds are normal, no murmur. Upper extremities: Delayed capillary refill, flushed skin. Abdomen and pelvis: Soft, nontender. Bowel sounds are normal. Lower extremities: Flushed skin." title="An illustration shows the detailed physical exam of a child."/>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826721" y="1905000"/>
            <a:ext cx="5490557" cy="4580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192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Treatment</a:t>
            </a:r>
          </a:p>
        </p:txBody>
      </p:sp>
      <p:sp>
        <p:nvSpPr>
          <p:cNvPr id="3" name="Content Placeholder 2"/>
          <p:cNvSpPr>
            <a:spLocks noGrp="1"/>
          </p:cNvSpPr>
          <p:nvPr>
            <p:ph idx="1"/>
          </p:nvPr>
        </p:nvSpPr>
        <p:spPr>
          <a:xfrm>
            <a:off x="694373" y="1926970"/>
            <a:ext cx="7715250" cy="4699047"/>
          </a:xfrm>
        </p:spPr>
        <p:txBody>
          <a:bodyPr>
            <a:normAutofit/>
          </a:bodyPr>
          <a:lstStyle/>
          <a:p>
            <a:r>
              <a:rPr lang="en-US" dirty="0">
                <a:latin typeface="Minion Pro" panose="02040503050306020203" pitchFamily="18" charset="0"/>
              </a:rPr>
              <a:t>BLS</a:t>
            </a:r>
          </a:p>
          <a:p>
            <a:pPr lvl="1">
              <a:buSzPct val="80000"/>
            </a:pPr>
            <a:r>
              <a:rPr lang="en-US" dirty="0">
                <a:latin typeface="Minion Pro" panose="02040503050306020203" pitchFamily="18" charset="0"/>
              </a:rPr>
              <a:t>Monitor airway</a:t>
            </a:r>
          </a:p>
          <a:p>
            <a:pPr lvl="1">
              <a:buSzPct val="80000"/>
            </a:pPr>
            <a:r>
              <a:rPr lang="en-US" dirty="0">
                <a:latin typeface="Minion Pro" panose="02040503050306020203" pitchFamily="18" charset="0"/>
              </a:rPr>
              <a:t>Consider oxygen</a:t>
            </a:r>
          </a:p>
          <a:p>
            <a:pPr lvl="1">
              <a:buSzPct val="80000"/>
            </a:pPr>
            <a:r>
              <a:rPr lang="en-US" dirty="0">
                <a:latin typeface="Minion Pro" panose="02040503050306020203" pitchFamily="18" charset="0"/>
              </a:rPr>
              <a:t>Antipyretics</a:t>
            </a:r>
          </a:p>
          <a:p>
            <a:pPr lvl="1">
              <a:buSzPct val="80000"/>
            </a:pPr>
            <a:r>
              <a:rPr lang="en-US" dirty="0">
                <a:latin typeface="Minion Pro" panose="02040503050306020203" pitchFamily="18" charset="0"/>
              </a:rPr>
              <a:t>Obtain glucose level</a:t>
            </a:r>
          </a:p>
          <a:p>
            <a:pPr lvl="1">
              <a:buSzPct val="80000"/>
            </a:pPr>
            <a:r>
              <a:rPr lang="en-US" dirty="0">
                <a:latin typeface="Minion Pro" panose="02040503050306020203" pitchFamily="18" charset="0"/>
              </a:rPr>
              <a:t>Position of comfort</a:t>
            </a:r>
          </a:p>
          <a:p>
            <a:r>
              <a:rPr lang="en-US" dirty="0">
                <a:latin typeface="Minion Pro" panose="02040503050306020203" pitchFamily="18" charset="0"/>
              </a:rPr>
              <a:t>ALS</a:t>
            </a:r>
          </a:p>
          <a:p>
            <a:pPr lvl="1">
              <a:buSzPct val="80000"/>
            </a:pPr>
            <a:r>
              <a:rPr lang="en-US" dirty="0">
                <a:latin typeface="Minion Pro" panose="02040503050306020203" pitchFamily="18" charset="0"/>
              </a:rPr>
              <a:t>BLS care</a:t>
            </a:r>
          </a:p>
          <a:p>
            <a:pPr lvl="1">
              <a:buSzPct val="80000"/>
            </a:pPr>
            <a:r>
              <a:rPr lang="en-US" dirty="0">
                <a:latin typeface="Minion Pro" panose="02040503050306020203" pitchFamily="18" charset="0"/>
              </a:rPr>
              <a:t>Antipyretics</a:t>
            </a:r>
          </a:p>
          <a:p>
            <a:pPr lvl="1">
              <a:buSzPct val="80000"/>
            </a:pPr>
            <a:r>
              <a:rPr lang="en-US" dirty="0">
                <a:latin typeface="Minion Pro" panose="02040503050306020203" pitchFamily="18" charset="0"/>
              </a:rPr>
              <a:t>Fluid bolus(es) via IV/IO</a:t>
            </a:r>
          </a:p>
          <a:p>
            <a:r>
              <a:rPr lang="en-US" dirty="0">
                <a:latin typeface="Minion Pro" panose="02040503050306020203" pitchFamily="18" charset="0"/>
              </a:rPr>
              <a:t>Critical care</a:t>
            </a:r>
          </a:p>
          <a:p>
            <a:pPr lvl="1">
              <a:buSzPct val="80000"/>
            </a:pPr>
            <a:r>
              <a:rPr lang="en-US" dirty="0">
                <a:latin typeface="Minion Pro" panose="02040503050306020203" pitchFamily="18" charset="0"/>
              </a:rPr>
              <a:t>BLS/ALS care</a:t>
            </a:r>
          </a:p>
          <a:p>
            <a:pPr lvl="1">
              <a:buSzPct val="80000"/>
            </a:pPr>
            <a:r>
              <a:rPr lang="en-US" dirty="0">
                <a:latin typeface="Minion Pro" panose="02040503050306020203" pitchFamily="18" charset="0"/>
              </a:rPr>
              <a:t>Initiate vasopressors</a:t>
            </a:r>
          </a:p>
        </p:txBody>
      </p:sp>
    </p:spTree>
    <p:extLst>
      <p:ext uri="{BB962C8B-B14F-4D97-AF65-F5344CB8AC3E}">
        <p14:creationId xmlns:p14="http://schemas.microsoft.com/office/powerpoint/2010/main" val="1344631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Ongoing Management</a:t>
            </a:r>
          </a:p>
        </p:txBody>
      </p:sp>
      <p:sp>
        <p:nvSpPr>
          <p:cNvPr id="3" name="Content Placeholder 2"/>
          <p:cNvSpPr>
            <a:spLocks noGrp="1"/>
          </p:cNvSpPr>
          <p:nvPr>
            <p:ph idx="1"/>
          </p:nvPr>
        </p:nvSpPr>
        <p:spPr>
          <a:xfrm>
            <a:off x="694373" y="1912904"/>
            <a:ext cx="7715250" cy="4699047"/>
          </a:xfrm>
        </p:spPr>
        <p:txBody>
          <a:bodyPr>
            <a:noAutofit/>
          </a:bodyPr>
          <a:lstStyle/>
          <a:p>
            <a:r>
              <a:rPr lang="en-US" dirty="0">
                <a:latin typeface="Minion Pro" panose="02040503050306020203" pitchFamily="18" charset="0"/>
              </a:rPr>
              <a:t>Reassess the patient.</a:t>
            </a:r>
          </a:p>
          <a:p>
            <a:r>
              <a:rPr lang="en-US" dirty="0">
                <a:latin typeface="Minion Pro" panose="02040503050306020203" pitchFamily="18" charset="0"/>
              </a:rPr>
              <a:t>What is the most appropriate treatment destination and why?</a:t>
            </a:r>
          </a:p>
          <a:p>
            <a:r>
              <a:rPr lang="en-US" dirty="0">
                <a:latin typeface="Minion Pro" panose="02040503050306020203" pitchFamily="18" charset="0"/>
              </a:rPr>
              <a:t>Should the facility be alerted to possible sepsis?</a:t>
            </a:r>
          </a:p>
          <a:p>
            <a:r>
              <a:rPr lang="en-US" dirty="0">
                <a:latin typeface="Minion Pro" panose="02040503050306020203" pitchFamily="18" charset="0"/>
              </a:rPr>
              <a:t>Can you safely transport this child in your ambulance?</a:t>
            </a:r>
          </a:p>
          <a:p>
            <a:r>
              <a:rPr lang="en-US" dirty="0">
                <a:latin typeface="Minion Pro" panose="02040503050306020203" pitchFamily="18" charset="0"/>
              </a:rPr>
              <a:t>Will you allow the parent to ride in the ambulance?</a:t>
            </a:r>
          </a:p>
          <a:p>
            <a:r>
              <a:rPr lang="en-US" dirty="0">
                <a:latin typeface="Minion Pro" panose="02040503050306020203" pitchFamily="18" charset="0"/>
              </a:rPr>
              <a:t>What PPE would be appropriate?</a:t>
            </a:r>
          </a:p>
        </p:txBody>
      </p:sp>
    </p:spTree>
    <p:extLst>
      <p:ext uri="{BB962C8B-B14F-4D97-AF65-F5344CB8AC3E}">
        <p14:creationId xmlns:p14="http://schemas.microsoft.com/office/powerpoint/2010/main" val="1419506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Case Wrap-Up</a:t>
            </a:r>
          </a:p>
        </p:txBody>
      </p:sp>
      <p:sp>
        <p:nvSpPr>
          <p:cNvPr id="5" name="Content Placeholder 4"/>
          <p:cNvSpPr>
            <a:spLocks noGrp="1"/>
          </p:cNvSpPr>
          <p:nvPr>
            <p:ph idx="1"/>
          </p:nvPr>
        </p:nvSpPr>
        <p:spPr>
          <a:xfrm>
            <a:off x="694373" y="1926970"/>
            <a:ext cx="7715250" cy="4699047"/>
          </a:xfrm>
        </p:spPr>
        <p:txBody>
          <a:bodyPr>
            <a:normAutofit/>
          </a:bodyPr>
          <a:lstStyle/>
          <a:p>
            <a:r>
              <a:rPr lang="en-US" dirty="0">
                <a:latin typeface="Minion Pro" panose="02040503050306020203" pitchFamily="18" charset="0"/>
              </a:rPr>
              <a:t>Diagnosis: Influenza B with associated compensated shock and early sepsis.</a:t>
            </a:r>
          </a:p>
          <a:p>
            <a:pPr lvl="1"/>
            <a:endParaRPr lang="en-US" dirty="0"/>
          </a:p>
          <a:p>
            <a:pPr lvl="1"/>
            <a:endParaRPr lang="en-US" dirty="0"/>
          </a:p>
        </p:txBody>
      </p:sp>
      <p:pic>
        <p:nvPicPr>
          <p:cNvPr id="4" name="Picture 3" descr="The causes of influenza are influenza virus types A, B, and C. The symptoms are as follows: Fever, nasal congestion, persistent cough, chills and sweats, headache, aching muscles, fatigue, and nausea and vomiting. The prevention is as follows: Get seasonal flu shot. The nasal-spray flu vaccine." title="An infographic shows the symptoms, causes, and prevention of influenza.">
            <a:extLst>
              <a:ext uri="{FF2B5EF4-FFF2-40B4-BE49-F238E27FC236}">
                <a16:creationId xmlns="" xmlns:a16="http://schemas.microsoft.com/office/drawing/2014/main" id="{3C067E4F-6456-488E-B19E-FA48ADACC0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7866" y="2819400"/>
            <a:ext cx="5968264" cy="3491961"/>
          </a:xfrm>
          <a:prstGeom prst="rect">
            <a:avLst/>
          </a:prstGeom>
        </p:spPr>
      </p:pic>
      <p:sp>
        <p:nvSpPr>
          <p:cNvPr id="8" name="TextBox 7">
            <a:extLst>
              <a:ext uri="{FF2B5EF4-FFF2-40B4-BE49-F238E27FC236}">
                <a16:creationId xmlns="" xmlns:a16="http://schemas.microsoft.com/office/drawing/2014/main" id="{2292E0DF-A8E7-4CA7-A53D-9B9D2DBA71BB}"/>
              </a:ext>
            </a:extLst>
          </p:cNvPr>
          <p:cNvSpPr txBox="1"/>
          <p:nvPr/>
        </p:nvSpPr>
        <p:spPr>
          <a:xfrm>
            <a:off x="2275450" y="6311361"/>
            <a:ext cx="4593100" cy="215444"/>
          </a:xfrm>
          <a:prstGeom prst="rect">
            <a:avLst/>
          </a:prstGeom>
          <a:noFill/>
        </p:spPr>
        <p:txBody>
          <a:bodyPr wrap="square">
            <a:spAutoFit/>
          </a:bodyPr>
          <a:lstStyle/>
          <a:p>
            <a:pPr algn="ctr"/>
            <a:r>
              <a:rPr lang="en-US" sz="800" dirty="0">
                <a:solidFill>
                  <a:srgbClr val="000000"/>
                </a:solidFill>
                <a:latin typeface="Arial" pitchFamily="34" charset="0"/>
                <a:cs typeface="Arial" pitchFamily="34" charset="0"/>
              </a:rPr>
              <a:t>© </a:t>
            </a:r>
            <a:r>
              <a:rPr lang="en-US" sz="800" dirty="0" err="1">
                <a:solidFill>
                  <a:srgbClr val="000000"/>
                </a:solidFill>
                <a:latin typeface="Arial" pitchFamily="34" charset="0"/>
                <a:cs typeface="Arial" pitchFamily="34" charset="0"/>
              </a:rPr>
              <a:t>nekoztudio</a:t>
            </a:r>
            <a:r>
              <a:rPr lang="en-US" sz="800" dirty="0">
                <a:solidFill>
                  <a:srgbClr val="000000"/>
                </a:solidFill>
                <a:latin typeface="Arial" pitchFamily="34" charset="0"/>
                <a:cs typeface="Arial" pitchFamily="34" charset="0"/>
              </a:rPr>
              <a:t>/Shutterstock</a:t>
            </a:r>
          </a:p>
        </p:txBody>
      </p:sp>
    </p:spTree>
    <p:extLst>
      <p:ext uri="{BB962C8B-B14F-4D97-AF65-F5344CB8AC3E}">
        <p14:creationId xmlns:p14="http://schemas.microsoft.com/office/powerpoint/2010/main" val="3333725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34B0B3C-C933-4E77-A291-4AC3F2F684DC}"/>
              </a:ext>
            </a:extLst>
          </p:cNvPr>
          <p:cNvSpPr>
            <a:spLocks noGrp="1"/>
          </p:cNvSpPr>
          <p:nvPr>
            <p:ph type="title"/>
          </p:nvPr>
        </p:nvSpPr>
        <p:spPr/>
        <p:txBody>
          <a:bodyPr/>
          <a:lstStyle/>
          <a:p>
            <a:r>
              <a:rPr lang="en-US" dirty="0"/>
              <a:t>Lesson Wrap-Up</a:t>
            </a:r>
          </a:p>
        </p:txBody>
      </p:sp>
      <p:sp>
        <p:nvSpPr>
          <p:cNvPr id="3" name="Content Placeholder 2">
            <a:extLst>
              <a:ext uri="{FF2B5EF4-FFF2-40B4-BE49-F238E27FC236}">
                <a16:creationId xmlns="" xmlns:a16="http://schemas.microsoft.com/office/drawing/2014/main" id="{72931158-8816-46EA-AEF7-5672ACC775D8}"/>
              </a:ext>
            </a:extLst>
          </p:cNvPr>
          <p:cNvSpPr>
            <a:spLocks noGrp="1"/>
          </p:cNvSpPr>
          <p:nvPr>
            <p:ph idx="1"/>
          </p:nvPr>
        </p:nvSpPr>
        <p:spPr>
          <a:xfrm>
            <a:off x="694373" y="1955106"/>
            <a:ext cx="7715250" cy="4699047"/>
          </a:xfrm>
        </p:spPr>
        <p:txBody>
          <a:bodyPr>
            <a:normAutofit/>
          </a:bodyPr>
          <a:lstStyle/>
          <a:p>
            <a:r>
              <a:rPr lang="en-US" dirty="0">
                <a:latin typeface="Minion Pro" panose="02040503050306020203" pitchFamily="18" charset="0"/>
              </a:rPr>
              <a:t>Differentiating compensated from decompensated shock is critical.</a:t>
            </a:r>
          </a:p>
          <a:p>
            <a:r>
              <a:rPr lang="en-US" dirty="0">
                <a:latin typeface="Minion Pro" panose="02040503050306020203" pitchFamily="18" charset="0"/>
              </a:rPr>
              <a:t>Perfusion status and pulse quality are key indicators of shock.</a:t>
            </a:r>
          </a:p>
          <a:p>
            <a:r>
              <a:rPr lang="en-US" dirty="0">
                <a:latin typeface="Minion Pro" panose="02040503050306020203" pitchFamily="18" charset="0"/>
              </a:rPr>
              <a:t>Assessment is crucial in determining the type of shock, because the different types require different treatment.</a:t>
            </a:r>
          </a:p>
          <a:p>
            <a:endParaRPr lang="en-US" dirty="0"/>
          </a:p>
        </p:txBody>
      </p:sp>
    </p:spTree>
    <p:extLst>
      <p:ext uri="{BB962C8B-B14F-4D97-AF65-F5344CB8AC3E}">
        <p14:creationId xmlns:p14="http://schemas.microsoft.com/office/powerpoint/2010/main" val="1933313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Questions?</a:t>
            </a:r>
          </a:p>
        </p:txBody>
      </p:sp>
      <p:pic>
        <p:nvPicPr>
          <p:cNvPr id="6" name="Content Placeholder 5" descr="A photo shows three blocks, each with a question mark sign on it.">
            <a:extLst>
              <a:ext uri="{FF2B5EF4-FFF2-40B4-BE49-F238E27FC236}">
                <a16:creationId xmlns="" xmlns:a16="http://schemas.microsoft.com/office/drawing/2014/main" id="{27E7A962-A25B-44E8-B230-956B62B0142C}"/>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5036" y="1828800"/>
            <a:ext cx="7933927" cy="4463963"/>
          </a:xfrm>
        </p:spPr>
      </p:pic>
      <p:sp>
        <p:nvSpPr>
          <p:cNvPr id="8" name="TextBox 7">
            <a:extLst>
              <a:ext uri="{FF2B5EF4-FFF2-40B4-BE49-F238E27FC236}">
                <a16:creationId xmlns="" xmlns:a16="http://schemas.microsoft.com/office/drawing/2014/main" id="{068081A4-531D-4EFC-A71F-B2B1020B0DBD}"/>
              </a:ext>
            </a:extLst>
          </p:cNvPr>
          <p:cNvSpPr txBox="1"/>
          <p:nvPr/>
        </p:nvSpPr>
        <p:spPr>
          <a:xfrm>
            <a:off x="2275449" y="6316413"/>
            <a:ext cx="4593100" cy="215444"/>
          </a:xfrm>
          <a:prstGeom prst="rect">
            <a:avLst/>
          </a:prstGeom>
          <a:noFill/>
        </p:spPr>
        <p:txBody>
          <a:bodyPr wrap="square">
            <a:spAutoFit/>
          </a:bodyPr>
          <a:lstStyle/>
          <a:p>
            <a:pPr algn="ctr"/>
            <a:r>
              <a:rPr lang="en-US" sz="800" dirty="0">
                <a:solidFill>
                  <a:srgbClr val="000000"/>
                </a:solidFill>
                <a:latin typeface="Arial" pitchFamily="34" charset="0"/>
                <a:cs typeface="Arial" pitchFamily="34" charset="0"/>
              </a:rPr>
              <a:t>© </a:t>
            </a:r>
            <a:r>
              <a:rPr lang="en-US" sz="800" dirty="0" err="1">
                <a:solidFill>
                  <a:srgbClr val="000000"/>
                </a:solidFill>
                <a:latin typeface="Arial" pitchFamily="34" charset="0"/>
                <a:cs typeface="Arial" pitchFamily="34" charset="0"/>
              </a:rPr>
              <a:t>Nujumuddin</a:t>
            </a:r>
            <a:r>
              <a:rPr lang="en-US" sz="800" dirty="0">
                <a:solidFill>
                  <a:srgbClr val="000000"/>
                </a:solidFill>
                <a:latin typeface="Arial" pitchFamily="34" charset="0"/>
                <a:cs typeface="Arial" pitchFamily="34" charset="0"/>
              </a:rPr>
              <a:t> Mohamad </a:t>
            </a:r>
            <a:r>
              <a:rPr lang="en-US" sz="800" dirty="0" err="1">
                <a:solidFill>
                  <a:srgbClr val="000000"/>
                </a:solidFill>
                <a:latin typeface="Arial" pitchFamily="34" charset="0"/>
                <a:cs typeface="Arial" pitchFamily="34" charset="0"/>
              </a:rPr>
              <a:t>Yaman</a:t>
            </a:r>
            <a:r>
              <a:rPr lang="en-US" sz="800" dirty="0">
                <a:solidFill>
                  <a:srgbClr val="000000"/>
                </a:solidFill>
                <a:latin typeface="Arial" pitchFamily="34" charset="0"/>
                <a:cs typeface="Arial" pitchFamily="34" charset="0"/>
              </a:rPr>
              <a:t>/</a:t>
            </a:r>
            <a:r>
              <a:rPr lang="en-US" sz="800" dirty="0" err="1">
                <a:solidFill>
                  <a:srgbClr val="000000"/>
                </a:solidFill>
                <a:latin typeface="Arial" pitchFamily="34" charset="0"/>
                <a:cs typeface="Arial" pitchFamily="34" charset="0"/>
              </a:rPr>
              <a:t>EyeEm</a:t>
            </a:r>
            <a:r>
              <a:rPr lang="en-US" sz="800" dirty="0">
                <a:solidFill>
                  <a:srgbClr val="000000"/>
                </a:solidFill>
                <a:latin typeface="Arial" pitchFamily="34" charset="0"/>
                <a:cs typeface="Arial" pitchFamily="34" charset="0"/>
              </a:rPr>
              <a:t>/Getty Images</a:t>
            </a:r>
          </a:p>
        </p:txBody>
      </p:sp>
    </p:spTree>
    <p:extLst>
      <p:ext uri="{BB962C8B-B14F-4D97-AF65-F5344CB8AC3E}">
        <p14:creationId xmlns:p14="http://schemas.microsoft.com/office/powerpoint/2010/main" val="3600417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Educational subjects 16x9">
  <a:themeElements>
    <a:clrScheme name="Custom 2">
      <a:dk1>
        <a:srgbClr val="4196D7"/>
      </a:dk1>
      <a:lt1>
        <a:srgbClr val="6E6E71"/>
      </a:lt1>
      <a:dk2>
        <a:srgbClr val="3C9FAE"/>
      </a:dk2>
      <a:lt2>
        <a:srgbClr val="7A174E"/>
      </a:lt2>
      <a:accent1>
        <a:srgbClr val="EAE62A"/>
      </a:accent1>
      <a:accent2>
        <a:srgbClr val="F05123"/>
      </a:accent2>
      <a:accent3>
        <a:srgbClr val="418AC9"/>
      </a:accent3>
      <a:accent4>
        <a:srgbClr val="B7B7B7"/>
      </a:accent4>
      <a:accent5>
        <a:srgbClr val="00B18A"/>
      </a:accent5>
      <a:accent6>
        <a:srgbClr val="7BABBF"/>
      </a:accent6>
      <a:hlink>
        <a:srgbClr val="004B91"/>
      </a:hlink>
      <a:folHlink>
        <a:srgbClr val="5C284B"/>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TF00001127.potx" id="{6B18C398-4F76-4BDC-B8A4-D02A96E0AA82}" vid="{FBF1AC64-E511-41D2-AA23-0E693E79CD7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12623</TotalTime>
  <Words>6308</Words>
  <Application>Microsoft Office PowerPoint</Application>
  <PresentationFormat>On-screen Show (4:3)</PresentationFormat>
  <Paragraphs>722</Paragraphs>
  <Slides>37</Slides>
  <Notes>37</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1_Educational subjects 16x9</vt:lpstr>
      <vt:lpstr>PowerPoint Presentation</vt:lpstr>
      <vt:lpstr>Lesson Objectives</vt:lpstr>
      <vt:lpstr>Shock</vt:lpstr>
      <vt:lpstr>Causes of Shock (1 of 2)</vt:lpstr>
      <vt:lpstr>Causes of Shock (2 of 2)</vt:lpstr>
      <vt:lpstr>Shock Is Progressive</vt:lpstr>
      <vt:lpstr>Compensated Shock (1 of 2)</vt:lpstr>
      <vt:lpstr>Compensated Shock (2 of 2)</vt:lpstr>
      <vt:lpstr>Decompensated Shock (1 of 2)</vt:lpstr>
      <vt:lpstr>Decompensated Shock (2 of 2)</vt:lpstr>
      <vt:lpstr>Types of Shock</vt:lpstr>
      <vt:lpstr>Hypovolemic Shock</vt:lpstr>
      <vt:lpstr>Hypovolemic Shock Treatment (1 of 2)</vt:lpstr>
      <vt:lpstr>Hypovolemic Shock Treatment (2 of 2)</vt:lpstr>
      <vt:lpstr>Distributive Shock</vt:lpstr>
      <vt:lpstr>Distributive Shock Treatment (1 of 2)</vt:lpstr>
      <vt:lpstr>Distributive Shock Treatment (2 of 2)</vt:lpstr>
      <vt:lpstr>Cardiogenic Shock (1 of 2)</vt:lpstr>
      <vt:lpstr>Cardiogenic Shock (2 of 2)</vt:lpstr>
      <vt:lpstr>Cardiogenic Shock Treatment (1 of 2)</vt:lpstr>
      <vt:lpstr>Cardiogenic Shock Treatment (2 of 2)</vt:lpstr>
      <vt:lpstr>Case Study</vt:lpstr>
      <vt:lpstr>Initial Observations</vt:lpstr>
      <vt:lpstr>Discussion</vt:lpstr>
      <vt:lpstr>Septic Shock</vt:lpstr>
      <vt:lpstr>Septic Shock: Signs and Symptoms</vt:lpstr>
      <vt:lpstr>Septic Shock: Treatment</vt:lpstr>
      <vt:lpstr>Primary Survey</vt:lpstr>
      <vt:lpstr>Detailed Assessment</vt:lpstr>
      <vt:lpstr>Detailed Assessment</vt:lpstr>
      <vt:lpstr>Vital Signs</vt:lpstr>
      <vt:lpstr>Detailed Assessment </vt:lpstr>
      <vt:lpstr>Treatment</vt:lpstr>
      <vt:lpstr>Ongoing Management</vt:lpstr>
      <vt:lpstr>Case Wrap-Up</vt:lpstr>
      <vt:lpstr>Lesson Wrap-Up</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Pediatric Perfusion</dc:title>
  <dc:creator>Robert Moya</dc:creator>
  <cp:lastModifiedBy>TE</cp:lastModifiedBy>
  <cp:revision>427</cp:revision>
  <dcterms:created xsi:type="dcterms:W3CDTF">2020-05-07T23:31:02Z</dcterms:created>
  <dcterms:modified xsi:type="dcterms:W3CDTF">2021-09-27T11:47:57Z</dcterms:modified>
</cp:coreProperties>
</file>